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1" r:id="rId2"/>
    <p:sldMasterId id="2147483663" r:id="rId3"/>
  </p:sldMasterIdLst>
  <p:notesMasterIdLst>
    <p:notesMasterId r:id="rId16"/>
  </p:notesMasterIdLst>
  <p:sldIdLst>
    <p:sldId id="256" r:id="rId4"/>
    <p:sldId id="258" r:id="rId5"/>
    <p:sldId id="271" r:id="rId6"/>
    <p:sldId id="275" r:id="rId7"/>
    <p:sldId id="273" r:id="rId8"/>
    <p:sldId id="270" r:id="rId9"/>
    <p:sldId id="268" r:id="rId10"/>
    <p:sldId id="263" r:id="rId11"/>
    <p:sldId id="264" r:id="rId12"/>
    <p:sldId id="272" r:id="rId13"/>
    <p:sldId id="267" r:id="rId14"/>
    <p:sldId id="260" r:id="rId15"/>
  </p:sldIdLst>
  <p:sldSz cx="9144000" cy="6858000" type="screen4x3"/>
  <p:notesSz cx="6669088"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hUweEYJCL+g0SfxN/lGZzNQRSz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AE97C-F3E7-479D-BE1E-45EEFDC08C3B}" v="1" dt="2021-11-01T11:39:29.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Jiang" userId="479591b0-bbdd-467b-a489-7f685e24f696" providerId="ADAL" clId="{24DAE97C-F3E7-479D-BE1E-45EEFDC08C3B}"/>
    <pc:docChg chg="modSld">
      <pc:chgData name="Long Jiang" userId="479591b0-bbdd-467b-a489-7f685e24f696" providerId="ADAL" clId="{24DAE97C-F3E7-479D-BE1E-45EEFDC08C3B}" dt="2021-11-01T11:41:24.551" v="166" actId="20577"/>
      <pc:docMkLst>
        <pc:docMk/>
      </pc:docMkLst>
      <pc:sldChg chg="modSp mod">
        <pc:chgData name="Long Jiang" userId="479591b0-bbdd-467b-a489-7f685e24f696" providerId="ADAL" clId="{24DAE97C-F3E7-479D-BE1E-45EEFDC08C3B}" dt="2021-11-01T11:41:24.551" v="166" actId="20577"/>
        <pc:sldMkLst>
          <pc:docMk/>
          <pc:sldMk cId="0" sldId="260"/>
        </pc:sldMkLst>
        <pc:spChg chg="mod">
          <ac:chgData name="Long Jiang" userId="479591b0-bbdd-467b-a489-7f685e24f696" providerId="ADAL" clId="{24DAE97C-F3E7-479D-BE1E-45EEFDC08C3B}" dt="2021-11-01T11:41:24.551" v="166" actId="20577"/>
          <ac:spMkLst>
            <pc:docMk/>
            <pc:sldMk cId="0" sldId="260"/>
            <ac:spMk id="4" creationId="{351EC804-A8D5-4101-A44A-58C6173F6384}"/>
          </ac:spMkLst>
        </pc:spChg>
      </pc:sldChg>
      <pc:sldChg chg="modSp mod">
        <pc:chgData name="Long Jiang" userId="479591b0-bbdd-467b-a489-7f685e24f696" providerId="ADAL" clId="{24DAE97C-F3E7-479D-BE1E-45EEFDC08C3B}" dt="2021-11-01T11:40:27.399" v="148" actId="20577"/>
        <pc:sldMkLst>
          <pc:docMk/>
          <pc:sldMk cId="0" sldId="267"/>
        </pc:sldMkLst>
        <pc:spChg chg="mod">
          <ac:chgData name="Long Jiang" userId="479591b0-bbdd-467b-a489-7f685e24f696" providerId="ADAL" clId="{24DAE97C-F3E7-479D-BE1E-45EEFDC08C3B}" dt="2021-11-01T11:40:27.399" v="148" actId="20577"/>
          <ac:spMkLst>
            <pc:docMk/>
            <pc:sldMk cId="0" sldId="267"/>
            <ac:spMk id="384" creationId="{00000000-0000-0000-0000-000000000000}"/>
          </ac:spMkLst>
        </pc:spChg>
      </pc:sldChg>
      <pc:sldChg chg="modSp mod">
        <pc:chgData name="Long Jiang" userId="479591b0-bbdd-467b-a489-7f685e24f696" providerId="ADAL" clId="{24DAE97C-F3E7-479D-BE1E-45EEFDC08C3B}" dt="2021-11-01T11:39:38.395" v="147" actId="207"/>
        <pc:sldMkLst>
          <pc:docMk/>
          <pc:sldMk cId="1175533979" sldId="273"/>
        </pc:sldMkLst>
        <pc:spChg chg="mod">
          <ac:chgData name="Long Jiang" userId="479591b0-bbdd-467b-a489-7f685e24f696" providerId="ADAL" clId="{24DAE97C-F3E7-479D-BE1E-45EEFDC08C3B}" dt="2021-11-01T11:39:38.395" v="147" actId="207"/>
          <ac:spMkLst>
            <pc:docMk/>
            <pc:sldMk cId="1175533979" sldId="273"/>
            <ac:spMk id="3" creationId="{58755A0B-25E9-4D7D-B282-C96AC7E59D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890458" cy="49665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631" y="0"/>
            <a:ext cx="2890457" cy="49665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9991"/>
            <a:ext cx="2890458" cy="4966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631" y="9429991"/>
            <a:ext cx="2890457" cy="49664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61045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sldNum" idx="12"/>
          </p:nvPr>
        </p:nvSpPr>
        <p:spPr>
          <a:xfrm>
            <a:off x="3778631" y="9429991"/>
            <a:ext cx="2890457" cy="49664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08" name="Google Shape;108;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1:notes"/>
          <p:cNvSpPr txBox="1">
            <a:spLocks noGrp="1"/>
          </p:cNvSpPr>
          <p:nvPr>
            <p:ph type="body" idx="1"/>
          </p:nvPr>
        </p:nvSpPr>
        <p:spPr>
          <a:xfrm>
            <a:off x="889732" y="4715788"/>
            <a:ext cx="4889626" cy="44666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889732" y="4715788"/>
            <a:ext cx="4889626" cy="446667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96" name="Google Shape;96;p5: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2: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dirty="0"/>
          </a:p>
        </p:txBody>
      </p:sp>
      <p:sp>
        <p:nvSpPr>
          <p:cNvPr id="116" name="Google Shape;116;p2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dirty="0"/>
          </a:p>
        </p:txBody>
      </p:sp>
      <p:sp>
        <p:nvSpPr>
          <p:cNvPr id="381" name="Google Shape;381;p28: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7"/>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 name="Google Shape;102;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19" name="Google Shape;19;p9"/>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 name="Google Shape;20;p9"/>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21" name="Google Shape;21;p9"/>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22" name="Google Shape;22;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6627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25" name="Google Shape;25;p13"/>
          <p:cNvSpPr txBox="1">
            <a:spLocks noGrp="1"/>
          </p:cNvSpPr>
          <p:nvPr>
            <p:ph type="body" idx="1"/>
          </p:nvPr>
        </p:nvSpPr>
        <p:spPr>
          <a:xfrm>
            <a:off x="457200" y="1600202"/>
            <a:ext cx="4038600"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body" idx="2"/>
          </p:nvPr>
        </p:nvSpPr>
        <p:spPr>
          <a:xfrm>
            <a:off x="4648200" y="1600202"/>
            <a:ext cx="4038600" cy="4525963"/>
          </a:xfrm>
          <a:prstGeom prst="rect">
            <a:avLst/>
          </a:prstGeom>
          <a:noFill/>
          <a:ln>
            <a:noFill/>
          </a:ln>
        </p:spPr>
        <p:txBody>
          <a:bodyPr spcFirstLastPara="1" wrap="square" lIns="91425" tIns="91425" rIns="91425" bIns="91425" anchor="t" anchorCtr="0">
            <a:noAutofit/>
          </a:bodyPr>
          <a:lstStyle>
            <a:lvl1pPr marL="342900" marR="0" lvl="0"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13"/>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28" name="Google Shape;28;p13"/>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29" name="Google Shape;29;p1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2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32" name="Google Shape;32;p14"/>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3" name="Google Shape;33;p1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4" name="Google Shape;34;p14"/>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342900" marR="0" lvl="0" indent="-17145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5" name="Google Shape;35;p14"/>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342900" marR="0" lvl="0"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300" marR="0" lvl="6"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200" marR="0" lvl="7"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100" marR="0" lvl="8" indent="-24765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6" name="Google Shape;36;p14"/>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37" name="Google Shape;37;p14"/>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38" name="Google Shape;38;p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2470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41" name="Google Shape;41;p15"/>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42" name="Google Shape;42;p15"/>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43" name="Google Shape;43;p1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178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50" name="Google Shape;50;p17"/>
          <p:cNvSpPr txBox="1">
            <a:spLocks noGrp="1"/>
          </p:cNvSpPr>
          <p:nvPr>
            <p:ph type="body" idx="1"/>
          </p:nvPr>
        </p:nvSpPr>
        <p:spPr>
          <a:xfrm>
            <a:off x="3575050" y="273052"/>
            <a:ext cx="5111750" cy="5853113"/>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1" name="Google Shape;51;p17"/>
          <p:cNvSpPr txBox="1">
            <a:spLocks noGrp="1"/>
          </p:cNvSpPr>
          <p:nvPr>
            <p:ph type="body" idx="2"/>
          </p:nvPr>
        </p:nvSpPr>
        <p:spPr>
          <a:xfrm>
            <a:off x="457201" y="1435102"/>
            <a:ext cx="3008313" cy="4691063"/>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2" name="Google Shape;52;p17"/>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53" name="Google Shape;53;p17"/>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54" name="Google Shape;54;p1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77044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57" name="Google Shape;57;p1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58" name="Google Shape;58;p1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342900" marR="0" lvl="0" indent="-17145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9" name="Google Shape;59;p18"/>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60" name="Google Shape;60;p18"/>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61" name="Google Shape;61;p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34909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2"/>
        <p:cNvGrpSpPr/>
        <p:nvPr/>
      </p:nvGrpSpPr>
      <p:grpSpPr>
        <a:xfrm>
          <a:off x="0" y="0"/>
          <a:ext cx="0" cy="0"/>
          <a:chOff x="0" y="0"/>
          <a:chExt cx="0" cy="0"/>
        </a:xfrm>
      </p:grpSpPr>
      <p:sp>
        <p:nvSpPr>
          <p:cNvPr id="63" name="Google Shape;63;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64" name="Google Shape;64;p19"/>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66" name="Google Shape;66;p19"/>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67" name="Google Shape;67;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5747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Google Shape;25;p1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rot="5400000">
            <a:off x="4732338"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70" name="Google Shape;70;p20"/>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91425" rIns="91425" bIns="91425" anchor="t" anchorCtr="0">
            <a:noAutofit/>
          </a:bodyPr>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Google Shape;71;p20"/>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72" name="Google Shape;72;p20"/>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73" name="Google Shape;73;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4679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4"/>
        <p:cNvGrpSpPr/>
        <p:nvPr/>
      </p:nvGrpSpPr>
      <p:grpSpPr>
        <a:xfrm>
          <a:off x="0" y="0"/>
          <a:ext cx="0" cy="0"/>
          <a:chOff x="0" y="0"/>
          <a:chExt cx="0" cy="0"/>
        </a:xfrm>
      </p:grpSpPr>
      <p:sp>
        <p:nvSpPr>
          <p:cNvPr id="75" name="Google Shape;75;g95740244d0_0_5"/>
          <p:cNvSpPr txBox="1">
            <a:spLocks noGrp="1"/>
          </p:cNvSpPr>
          <p:nvPr>
            <p:ph type="ctrTitle"/>
          </p:nvPr>
        </p:nvSpPr>
        <p:spPr>
          <a:xfrm>
            <a:off x="685800" y="2130426"/>
            <a:ext cx="77724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6" name="Google Shape;76;g95740244d0_0_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R="0" lvl="1" algn="ctr" rtl="0">
              <a:lnSpc>
                <a:spcPct val="100000"/>
              </a:lnSpc>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R="0" lvl="2" algn="ctr" rtl="0">
              <a:lnSpc>
                <a:spcPct val="100000"/>
              </a:lnSpc>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R="0" lvl="3"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R="0" lvl="4"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4099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77"/>
        <p:cNvGrpSpPr/>
        <p:nvPr/>
      </p:nvGrpSpPr>
      <p:grpSpPr>
        <a:xfrm>
          <a:off x="0" y="0"/>
          <a:ext cx="0" cy="0"/>
          <a:chOff x="0" y="0"/>
          <a:chExt cx="0" cy="0"/>
        </a:xfrm>
      </p:grpSpPr>
      <p:sp>
        <p:nvSpPr>
          <p:cNvPr id="78" name="Google Shape;78;g95740244d0_0_8"/>
          <p:cNvSpPr txBox="1">
            <a:spLocks noGrp="1"/>
          </p:cNvSpPr>
          <p:nvPr>
            <p:ph type="title"/>
          </p:nvPr>
        </p:nvSpPr>
        <p:spPr>
          <a:xfrm>
            <a:off x="628650" y="28199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153A"/>
              </a:buClr>
              <a:buSzPts val="3300"/>
              <a:buFont typeface="Libre Franklin"/>
              <a:buNone/>
              <a:defRPr sz="2475" u="sng" cap="small">
                <a:solidFill>
                  <a:srgbClr val="00153A"/>
                </a:solidFill>
                <a:latin typeface="Libre Franklin"/>
                <a:ea typeface="Libre Franklin"/>
                <a:cs typeface="Libre Franklin"/>
                <a:sym typeface="Libre Frankl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g95740244d0_0_8"/>
          <p:cNvSpPr txBox="1">
            <a:spLocks noGrp="1"/>
          </p:cNvSpPr>
          <p:nvPr>
            <p:ph type="body" idx="1"/>
          </p:nvPr>
        </p:nvSpPr>
        <p:spPr>
          <a:xfrm>
            <a:off x="628650" y="1742495"/>
            <a:ext cx="7886700" cy="4351200"/>
          </a:xfrm>
          <a:prstGeom prst="rect">
            <a:avLst/>
          </a:prstGeom>
          <a:noFill/>
          <a:ln>
            <a:noFill/>
          </a:ln>
        </p:spPr>
        <p:txBody>
          <a:bodyPr spcFirstLastPara="1" wrap="square" lIns="91425" tIns="45700" rIns="91425" bIns="45700" anchor="t" anchorCtr="0">
            <a:noAutofit/>
          </a:bodyPr>
          <a:lstStyle>
            <a:lvl1pPr marL="342900" lvl="0" indent="-271463" algn="l" rtl="0">
              <a:lnSpc>
                <a:spcPct val="90000"/>
              </a:lnSpc>
              <a:spcBef>
                <a:spcPts val="750"/>
              </a:spcBef>
              <a:spcAft>
                <a:spcPts val="0"/>
              </a:spcAft>
              <a:buClr>
                <a:srgbClr val="00153A"/>
              </a:buClr>
              <a:buSzPts val="2100"/>
              <a:buChar char="•"/>
              <a:defRPr sz="1575">
                <a:solidFill>
                  <a:srgbClr val="00153A"/>
                </a:solidFill>
                <a:latin typeface="Quattrocento Sans"/>
                <a:ea typeface="Quattrocento Sans"/>
                <a:cs typeface="Quattrocento Sans"/>
                <a:sym typeface="Quattrocento Sans"/>
              </a:defRPr>
            </a:lvl1pPr>
            <a:lvl2pPr marL="685800" lvl="1" indent="-257175" algn="l" rtl="0">
              <a:lnSpc>
                <a:spcPct val="90000"/>
              </a:lnSpc>
              <a:spcBef>
                <a:spcPts val="375"/>
              </a:spcBef>
              <a:spcAft>
                <a:spcPts val="0"/>
              </a:spcAft>
              <a:buClr>
                <a:srgbClr val="00153A"/>
              </a:buClr>
              <a:buSzPts val="1800"/>
              <a:buChar char="–"/>
              <a:defRPr sz="1350">
                <a:solidFill>
                  <a:srgbClr val="00153A"/>
                </a:solidFill>
                <a:latin typeface="Quattrocento Sans"/>
                <a:ea typeface="Quattrocento Sans"/>
                <a:cs typeface="Quattrocento Sans"/>
                <a:sym typeface="Quattrocento Sans"/>
              </a:defRPr>
            </a:lvl2pPr>
            <a:lvl3pPr marL="1028700" lvl="2" indent="-242888" algn="l" rtl="0">
              <a:lnSpc>
                <a:spcPct val="90000"/>
              </a:lnSpc>
              <a:spcBef>
                <a:spcPts val="375"/>
              </a:spcBef>
              <a:spcAft>
                <a:spcPts val="0"/>
              </a:spcAft>
              <a:buClr>
                <a:srgbClr val="00153A"/>
              </a:buClr>
              <a:buSzPts val="1500"/>
              <a:buChar char="•"/>
              <a:defRPr sz="1125">
                <a:solidFill>
                  <a:srgbClr val="00153A"/>
                </a:solidFill>
                <a:latin typeface="Quattrocento Sans"/>
                <a:ea typeface="Quattrocento Sans"/>
                <a:cs typeface="Quattrocento Sans"/>
                <a:sym typeface="Quattrocento Sans"/>
              </a:defRPr>
            </a:lvl3pPr>
            <a:lvl4pPr marL="1371600" lvl="3" indent="-235744" algn="l" rtl="0">
              <a:lnSpc>
                <a:spcPct val="90000"/>
              </a:lnSpc>
              <a:spcBef>
                <a:spcPts val="375"/>
              </a:spcBef>
              <a:spcAft>
                <a:spcPts val="0"/>
              </a:spcAft>
              <a:buClr>
                <a:srgbClr val="00153A"/>
              </a:buClr>
              <a:buSzPts val="1350"/>
              <a:buChar char="–"/>
              <a:defRPr sz="1013">
                <a:solidFill>
                  <a:srgbClr val="00153A"/>
                </a:solidFill>
                <a:latin typeface="Quattrocento Sans"/>
                <a:ea typeface="Quattrocento Sans"/>
                <a:cs typeface="Quattrocento Sans"/>
                <a:sym typeface="Quattrocento Sans"/>
              </a:defRPr>
            </a:lvl4pPr>
            <a:lvl5pPr marL="1714500" lvl="4" indent="-235744" algn="l" rtl="0">
              <a:lnSpc>
                <a:spcPct val="90000"/>
              </a:lnSpc>
              <a:spcBef>
                <a:spcPts val="375"/>
              </a:spcBef>
              <a:spcAft>
                <a:spcPts val="0"/>
              </a:spcAft>
              <a:buClr>
                <a:srgbClr val="00153A"/>
              </a:buClr>
              <a:buSzPts val="1350"/>
              <a:buChar char="»"/>
              <a:defRPr sz="1013">
                <a:solidFill>
                  <a:srgbClr val="00153A"/>
                </a:solidFill>
                <a:latin typeface="Quattrocento Sans"/>
                <a:ea typeface="Quattrocento Sans"/>
                <a:cs typeface="Quattrocento Sans"/>
                <a:sym typeface="Quattrocento San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80" name="Google Shape;80;g95740244d0_0_8"/>
          <p:cNvSpPr txBox="1">
            <a:spLocks noGrp="1"/>
          </p:cNvSpPr>
          <p:nvPr>
            <p:ph type="dt" idx="10"/>
          </p:nvPr>
        </p:nvSpPr>
        <p:spPr>
          <a:xfrm>
            <a:off x="7086600" y="646568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900">
                <a:solidFill>
                  <a:srgbClr val="888888"/>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1" name="Google Shape;81;g95740244d0_0_8"/>
          <p:cNvSpPr txBox="1">
            <a:spLocks noGrp="1"/>
          </p:cNvSpPr>
          <p:nvPr>
            <p:ph type="ftr" idx="11"/>
          </p:nvPr>
        </p:nvSpPr>
        <p:spPr>
          <a:xfrm>
            <a:off x="0" y="6472993"/>
            <a:ext cx="30861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900">
                <a:solidFill>
                  <a:srgbClr val="888888"/>
                </a:solidFill>
                <a:latin typeface="Montserrat"/>
                <a:ea typeface="Montserrat"/>
                <a:cs typeface="Montserrat"/>
                <a:sym typeface="Montserra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7699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9" name="Google Shape;39;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1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2" name="Google Shape;52;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13"/>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14"/>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 name="Google Shape;73;p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2" name="Google Shape;82;p1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6"/>
          <p:cNvSpPr/>
          <p:nvPr/>
        </p:nvSpPr>
        <p:spPr>
          <a:xfrm>
            <a:off x="0" y="0"/>
            <a:ext cx="9144000" cy="3287486"/>
          </a:xfrm>
          <a:custGeom>
            <a:avLst/>
            <a:gdLst/>
            <a:ahLst/>
            <a:cxnLst/>
            <a:rect l="l" t="t" r="r" b="b"/>
            <a:pathLst>
              <a:path w="21600" h="30049" extrusionOk="0">
                <a:moveTo>
                  <a:pt x="0" y="0"/>
                </a:moveTo>
                <a:lnTo>
                  <a:pt x="21600" y="0"/>
                </a:lnTo>
                <a:lnTo>
                  <a:pt x="21600" y="17322"/>
                </a:lnTo>
                <a:cubicBezTo>
                  <a:pt x="13887" y="8682"/>
                  <a:pt x="8113" y="30049"/>
                  <a:pt x="0" y="20172"/>
                </a:cubicBezTo>
                <a:lnTo>
                  <a:pt x="0" y="0"/>
                </a:lnTo>
                <a:close/>
              </a:path>
            </a:pathLst>
          </a:custGeom>
          <a:gradFill>
            <a:gsLst>
              <a:gs pos="0">
                <a:srgbClr val="5E9EFF"/>
              </a:gs>
              <a:gs pos="39999">
                <a:srgbClr val="85C2FF"/>
              </a:gs>
              <a:gs pos="70000">
                <a:srgbClr val="C4D6EB"/>
              </a:gs>
              <a:gs pos="100000">
                <a:srgbClr val="FFEBFA"/>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6"/>
          <p:cNvSpPr/>
          <p:nvPr/>
        </p:nvSpPr>
        <p:spPr>
          <a:xfrm rot="10800000">
            <a:off x="0" y="4948238"/>
            <a:ext cx="9144000" cy="2705100"/>
          </a:xfrm>
          <a:custGeom>
            <a:avLst/>
            <a:gdLst/>
            <a:ahLst/>
            <a:cxnLst/>
            <a:rect l="l" t="t" r="r" b="b"/>
            <a:pathLst>
              <a:path w="21600" h="67609" extrusionOk="0">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6"/>
          <p:cNvSpPr txBox="1"/>
          <p:nvPr/>
        </p:nvSpPr>
        <p:spPr>
          <a:xfrm>
            <a:off x="0" y="6592888"/>
            <a:ext cx="334803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17365D"/>
              </a:solidFill>
              <a:latin typeface="Arial"/>
              <a:ea typeface="Arial"/>
              <a:cs typeface="Arial"/>
              <a:sym typeface="Arial"/>
            </a:endParaRPr>
          </a:p>
        </p:txBody>
      </p:sp>
      <p:pic>
        <p:nvPicPr>
          <p:cNvPr id="18" name="Google Shape;18;p6" descr="dbcp_light_text.png"/>
          <p:cNvPicPr preferRelativeResize="0"/>
          <p:nvPr/>
        </p:nvPicPr>
        <p:blipFill rotWithShape="1">
          <a:blip r:embed="rId4">
            <a:alphaModFix/>
          </a:blip>
          <a:srcRect/>
          <a:stretch/>
        </p:blipFill>
        <p:spPr>
          <a:xfrm>
            <a:off x="684213" y="188913"/>
            <a:ext cx="2087562" cy="2087562"/>
          </a:xfrm>
          <a:prstGeom prst="rect">
            <a:avLst/>
          </a:prstGeom>
          <a:noFill/>
          <a:ln>
            <a:noFill/>
          </a:ln>
          <a:effectLst>
            <a:outerShdw blurRad="292100" dist="139700" dir="2700000" algn="tl" rotWithShape="0">
              <a:srgbClr val="333333">
                <a:alpha val="64313"/>
              </a:srgbClr>
            </a:outerShdw>
          </a:effectLst>
        </p:spPr>
      </p:pic>
      <p:pic>
        <p:nvPicPr>
          <p:cNvPr id="19" name="Google Shape;19;p6" descr="ioc_wmo.gif"/>
          <p:cNvPicPr preferRelativeResize="0"/>
          <p:nvPr/>
        </p:nvPicPr>
        <p:blipFill rotWithShape="1">
          <a:blip r:embed="rId5">
            <a:alphaModFix/>
          </a:blip>
          <a:srcRect/>
          <a:stretch/>
        </p:blipFill>
        <p:spPr>
          <a:xfrm>
            <a:off x="6344194" y="174171"/>
            <a:ext cx="2636520" cy="1203960"/>
          </a:xfrm>
          <a:prstGeom prst="rect">
            <a:avLst/>
          </a:prstGeom>
          <a:noFill/>
          <a:ln>
            <a:noFill/>
          </a:ln>
          <a:effectLst>
            <a:outerShdw blurRad="292100" dist="139700" dir="2700000" algn="tl" rotWithShape="0">
              <a:srgbClr val="333333">
                <a:alpha val="64313"/>
              </a:srgbClr>
            </a:outerShdw>
          </a:effec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8"/>
          <p:cNvSpPr/>
          <p:nvPr/>
        </p:nvSpPr>
        <p:spPr>
          <a:xfrm rot="10800000">
            <a:off x="0" y="4948238"/>
            <a:ext cx="9144000" cy="2705100"/>
          </a:xfrm>
          <a:custGeom>
            <a:avLst/>
            <a:gdLst/>
            <a:ahLst/>
            <a:cxnLst/>
            <a:rect l="l" t="t" r="r" b="b"/>
            <a:pathLst>
              <a:path w="21600" h="67609" extrusionOk="0">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 name="Google Shape;36;p8" descr="dbcp_light_text.png"/>
          <p:cNvPicPr preferRelativeResize="0"/>
          <p:nvPr/>
        </p:nvPicPr>
        <p:blipFill rotWithShape="1">
          <a:blip r:embed="rId12">
            <a:alphaModFix/>
          </a:blip>
          <a:srcRect/>
          <a:stretch/>
        </p:blipFill>
        <p:spPr>
          <a:xfrm>
            <a:off x="205242" y="199800"/>
            <a:ext cx="970416" cy="970416"/>
          </a:xfrm>
          <a:prstGeom prst="rect">
            <a:avLst/>
          </a:prstGeom>
          <a:noFill/>
          <a:ln>
            <a:noFill/>
          </a:ln>
          <a:effectLst>
            <a:outerShdw blurRad="292100" dist="139700" dir="2700000" algn="tl" rotWithShape="0">
              <a:srgbClr val="333333">
                <a:alpha val="64313"/>
              </a:srgbClr>
            </a:outerShdw>
          </a:effectLst>
        </p:spPr>
      </p:pic>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457200" y="1600202"/>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3" name="Google Shape;13;p8"/>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dirty="0"/>
          </a:p>
        </p:txBody>
      </p:sp>
      <p:sp>
        <p:nvSpPr>
          <p:cNvPr id="14" name="Google Shape;14;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5" name="Google Shape;15;p8"/>
          <p:cNvSpPr/>
          <p:nvPr/>
        </p:nvSpPr>
        <p:spPr>
          <a:xfrm rot="10800000">
            <a:off x="0" y="4948238"/>
            <a:ext cx="9144000" cy="2705100"/>
          </a:xfrm>
          <a:custGeom>
            <a:avLst/>
            <a:gdLst/>
            <a:ahLst/>
            <a:cxnLst/>
            <a:rect l="l" t="t" r="r" b="b"/>
            <a:pathLst>
              <a:path w="21600" h="67609" extrusionOk="0">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dirty="0">
              <a:solidFill>
                <a:schemeClr val="lt1"/>
              </a:solidFill>
              <a:latin typeface="Arial"/>
              <a:ea typeface="Arial"/>
              <a:cs typeface="Arial"/>
              <a:sym typeface="Arial"/>
            </a:endParaRPr>
          </a:p>
        </p:txBody>
      </p:sp>
      <p:pic>
        <p:nvPicPr>
          <p:cNvPr id="16" name="Google Shape;16;p8"/>
          <p:cNvPicPr preferRelativeResize="0"/>
          <p:nvPr/>
        </p:nvPicPr>
        <p:blipFill rotWithShape="1">
          <a:blip r:embed="rId12">
            <a:alphaModFix/>
          </a:blip>
          <a:srcRect/>
          <a:stretch/>
        </p:blipFill>
        <p:spPr>
          <a:xfrm>
            <a:off x="243118" y="282720"/>
            <a:ext cx="857251" cy="1143001"/>
          </a:xfrm>
          <a:prstGeom prst="rect">
            <a:avLst/>
          </a:prstGeom>
          <a:noFill/>
          <a:ln>
            <a:noFill/>
          </a:ln>
        </p:spPr>
      </p:pic>
    </p:spTree>
    <p:extLst>
      <p:ext uri="{BB962C8B-B14F-4D97-AF65-F5344CB8AC3E}">
        <p14:creationId xmlns:p14="http://schemas.microsoft.com/office/powerpoint/2010/main" val="486632893"/>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imeanddate.com/worldclock/fixedtime.html?iso=20211110T140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guidance/how-to-complete-your-ethics-self-assessment_en.pd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cean-ops.org/dbcp/community/environmental.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p:nvPr/>
        </p:nvSpPr>
        <p:spPr>
          <a:xfrm>
            <a:off x="0" y="2786744"/>
            <a:ext cx="9144000" cy="212365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dirty="0">
                <a:solidFill>
                  <a:srgbClr val="0000CC"/>
                </a:solidFill>
                <a:latin typeface="Calibri" panose="020F0502020204030204" pitchFamily="34" charset="0"/>
                <a:cs typeface="Calibri" panose="020F0502020204030204" pitchFamily="34" charset="0"/>
                <a:sym typeface="Arial"/>
              </a:rPr>
              <a:t>Task Team </a:t>
            </a:r>
            <a:r>
              <a:rPr lang="en-CH" sz="4000" b="1" i="0" u="none" strike="noStrike" cap="none" dirty="0">
                <a:solidFill>
                  <a:srgbClr val="0000CC"/>
                </a:solidFill>
                <a:latin typeface="Calibri" panose="020F0502020204030204" pitchFamily="34" charset="0"/>
                <a:cs typeface="Calibri" panose="020F0502020204030204" pitchFamily="34" charset="0"/>
                <a:sym typeface="Arial"/>
              </a:rPr>
              <a:t>on Stewardship</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Chair: Karen Grissom</a:t>
            </a:r>
          </a:p>
          <a:p>
            <a:pPr marL="0" marR="0" lvl="0" indent="0" algn="ctr" rtl="0">
              <a:lnSpc>
                <a:spcPct val="150000"/>
              </a:lnSpc>
              <a:spcBef>
                <a:spcPts val="0"/>
              </a:spcBef>
              <a:spcAft>
                <a:spcPts val="0"/>
              </a:spcAft>
              <a:buClr>
                <a:srgbClr val="000000"/>
              </a:buClr>
              <a:buSzPts val="2400"/>
              <a:buFont typeface="Arial"/>
              <a:buNone/>
            </a:pPr>
            <a:r>
              <a:rPr lang="en-US" sz="2400" b="1" dirty="0">
                <a:latin typeface="Calibri" panose="020F0502020204030204" pitchFamily="34" charset="0"/>
                <a:cs typeface="Calibri" panose="020F0502020204030204" pitchFamily="34" charset="0"/>
              </a:rPr>
              <a:t>Rapporteur: Long Jiang</a:t>
            </a:r>
          </a:p>
          <a:p>
            <a:pPr marL="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DBCP 37</a:t>
            </a:r>
          </a:p>
          <a:p>
            <a:pPr marL="0" marR="0" lvl="0" indent="0" algn="ctr" rtl="0">
              <a:lnSpc>
                <a:spcPct val="150000"/>
              </a:lnSpc>
              <a:spcBef>
                <a:spcPts val="0"/>
              </a:spcBef>
              <a:spcAft>
                <a:spcPts val="0"/>
              </a:spcAft>
              <a:buClr>
                <a:srgbClr val="000000"/>
              </a:buClr>
              <a:buSzPts val="2400"/>
              <a:buFont typeface="Arial"/>
              <a:buNone/>
            </a:pPr>
            <a:r>
              <a:rPr lang="en-US" sz="2400" b="1" dirty="0">
                <a:latin typeface="Calibri" panose="020F0502020204030204" pitchFamily="34" charset="0"/>
                <a:cs typeface="Calibri" panose="020F0502020204030204" pitchFamily="34" charset="0"/>
                <a:hlinkClick r:id="rId3"/>
              </a:rPr>
              <a:t>14:00-14:15 UTC Wednesday 10</a:t>
            </a:r>
            <a:r>
              <a:rPr lang="en-US" sz="2400" b="1" baseline="30000" dirty="0">
                <a:latin typeface="Calibri" panose="020F0502020204030204" pitchFamily="34" charset="0"/>
                <a:cs typeface="Calibri" panose="020F0502020204030204" pitchFamily="34" charset="0"/>
                <a:hlinkClick r:id="rId3"/>
              </a:rPr>
              <a:t>th</a:t>
            </a:r>
            <a:r>
              <a:rPr lang="en-US" sz="2400" b="1" dirty="0">
                <a:latin typeface="Calibri" panose="020F0502020204030204" pitchFamily="34" charset="0"/>
                <a:cs typeface="Calibri" panose="020F0502020204030204" pitchFamily="34" charset="0"/>
                <a:hlinkClick r:id="rId3"/>
              </a:rPr>
              <a:t> November 2021</a:t>
            </a:r>
            <a:endParaRPr sz="3600" b="1" i="0" u="none" strike="noStrike" cap="none" dirty="0">
              <a:solidFill>
                <a:schemeClr val="dk1"/>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51B1-176D-4AA0-931E-CC15CAB9749A}"/>
              </a:ext>
            </a:extLst>
          </p:cNvPr>
          <p:cNvSpPr>
            <a:spLocks noGrp="1"/>
          </p:cNvSpPr>
          <p:nvPr>
            <p:ph type="title"/>
          </p:nvPr>
        </p:nvSpPr>
        <p:spPr>
          <a:xfrm>
            <a:off x="771832" y="345281"/>
            <a:ext cx="8229600" cy="1143000"/>
          </a:xfrm>
        </p:spPr>
        <p:txBody>
          <a:bodyPr/>
          <a:lstStyle/>
          <a:p>
            <a:r>
              <a:rPr lang="en-US" sz="4400" b="1" dirty="0"/>
              <a:t>Common concerns/challenges</a:t>
            </a:r>
          </a:p>
        </p:txBody>
      </p:sp>
      <p:sp>
        <p:nvSpPr>
          <p:cNvPr id="3" name="Text Placeholder 2">
            <a:extLst>
              <a:ext uri="{FF2B5EF4-FFF2-40B4-BE49-F238E27FC236}">
                <a16:creationId xmlns:a16="http://schemas.microsoft.com/office/drawing/2014/main" id="{52317E78-0AB4-461C-84B4-6E8AECFD560C}"/>
              </a:ext>
            </a:extLst>
          </p:cNvPr>
          <p:cNvSpPr>
            <a:spLocks noGrp="1"/>
          </p:cNvSpPr>
          <p:nvPr>
            <p:ph type="body" idx="1"/>
          </p:nvPr>
        </p:nvSpPr>
        <p:spPr>
          <a:xfrm>
            <a:off x="457200" y="1535113"/>
            <a:ext cx="4040188" cy="639762"/>
          </a:xfrm>
        </p:spPr>
        <p:txBody>
          <a:bodyPr/>
          <a:lstStyle/>
          <a:p>
            <a:r>
              <a:rPr lang="en-US" dirty="0"/>
              <a:t>Concern/Challenge</a:t>
            </a:r>
          </a:p>
        </p:txBody>
      </p:sp>
      <p:sp>
        <p:nvSpPr>
          <p:cNvPr id="4" name="Text Placeholder 3">
            <a:extLst>
              <a:ext uri="{FF2B5EF4-FFF2-40B4-BE49-F238E27FC236}">
                <a16:creationId xmlns:a16="http://schemas.microsoft.com/office/drawing/2014/main" id="{80187B45-E6DF-465F-8A41-8EDD11849E99}"/>
              </a:ext>
            </a:extLst>
          </p:cNvPr>
          <p:cNvSpPr>
            <a:spLocks noGrp="1"/>
          </p:cNvSpPr>
          <p:nvPr>
            <p:ph type="body" idx="2"/>
          </p:nvPr>
        </p:nvSpPr>
        <p:spPr>
          <a:xfrm>
            <a:off x="457200" y="2174875"/>
            <a:ext cx="4040188" cy="3951288"/>
          </a:xfrm>
        </p:spPr>
        <p:txBody>
          <a:bodyPr/>
          <a:lstStyle/>
          <a:p>
            <a:pPr marL="400050" indent="-342900">
              <a:buFont typeface="+mj-lt"/>
              <a:buAutoNum type="arabicParenR"/>
            </a:pPr>
            <a:r>
              <a:rPr lang="en-US" dirty="0"/>
              <a:t>Resources</a:t>
            </a:r>
          </a:p>
          <a:p>
            <a:pPr marL="400050" indent="-342900">
              <a:buFont typeface="+mj-lt"/>
              <a:buAutoNum type="arabicParenR"/>
            </a:pPr>
            <a:r>
              <a:rPr lang="en-US" dirty="0"/>
              <a:t>Information</a:t>
            </a:r>
          </a:p>
          <a:p>
            <a:pPr marL="400050" indent="-342900">
              <a:buFont typeface="+mj-lt"/>
              <a:buAutoNum type="arabicParenR"/>
            </a:pPr>
            <a:r>
              <a:rPr lang="en-US" dirty="0"/>
              <a:t>Public perception of lack of transparency</a:t>
            </a:r>
          </a:p>
          <a:p>
            <a:pPr marL="400050" indent="-342900">
              <a:buFont typeface="+mj-lt"/>
              <a:buAutoNum type="arabicParenR"/>
            </a:pPr>
            <a:r>
              <a:rPr lang="en-US" dirty="0"/>
              <a:t>Compliance to support operations: deployments and infrastructure</a:t>
            </a:r>
          </a:p>
          <a:p>
            <a:pPr marL="400050" indent="-342900">
              <a:buFont typeface="+mj-lt"/>
              <a:buAutoNum type="arabicParenR"/>
            </a:pPr>
            <a:r>
              <a:rPr lang="en-US" dirty="0"/>
              <a:t>How to reduce impact?</a:t>
            </a:r>
          </a:p>
        </p:txBody>
      </p:sp>
      <p:sp>
        <p:nvSpPr>
          <p:cNvPr id="5" name="Text Placeholder 4">
            <a:extLst>
              <a:ext uri="{FF2B5EF4-FFF2-40B4-BE49-F238E27FC236}">
                <a16:creationId xmlns:a16="http://schemas.microsoft.com/office/drawing/2014/main" id="{895010F0-1F9C-42CD-9A78-BA5F3D975C7D}"/>
              </a:ext>
            </a:extLst>
          </p:cNvPr>
          <p:cNvSpPr>
            <a:spLocks noGrp="1"/>
          </p:cNvSpPr>
          <p:nvPr>
            <p:ph type="body" idx="3"/>
          </p:nvPr>
        </p:nvSpPr>
        <p:spPr/>
        <p:txBody>
          <a:bodyPr/>
          <a:lstStyle/>
          <a:p>
            <a:r>
              <a:rPr lang="en-US" dirty="0"/>
              <a:t>Solution/Approach</a:t>
            </a:r>
          </a:p>
        </p:txBody>
      </p:sp>
      <p:sp>
        <p:nvSpPr>
          <p:cNvPr id="6" name="Text Placeholder 5">
            <a:extLst>
              <a:ext uri="{FF2B5EF4-FFF2-40B4-BE49-F238E27FC236}">
                <a16:creationId xmlns:a16="http://schemas.microsoft.com/office/drawing/2014/main" id="{C6957164-6481-4E95-B2A2-37E0D0765733}"/>
              </a:ext>
            </a:extLst>
          </p:cNvPr>
          <p:cNvSpPr>
            <a:spLocks noGrp="1"/>
          </p:cNvSpPr>
          <p:nvPr>
            <p:ph type="body" idx="4"/>
          </p:nvPr>
        </p:nvSpPr>
        <p:spPr>
          <a:xfrm>
            <a:off x="4645026" y="2174875"/>
            <a:ext cx="4041775" cy="3951288"/>
          </a:xfrm>
        </p:spPr>
        <p:txBody>
          <a:bodyPr/>
          <a:lstStyle/>
          <a:p>
            <a:pPr marL="400050" indent="-342900">
              <a:buFont typeface="+mj-lt"/>
              <a:buAutoNum type="arabicParenR"/>
            </a:pPr>
            <a:r>
              <a:rPr lang="en-US" dirty="0"/>
              <a:t>???</a:t>
            </a:r>
          </a:p>
          <a:p>
            <a:pPr marL="400050" indent="-342900">
              <a:buFont typeface="+mj-lt"/>
              <a:buAutoNum type="arabicParenR"/>
            </a:pPr>
            <a:r>
              <a:rPr lang="en-US" dirty="0"/>
              <a:t>Best Practices</a:t>
            </a:r>
          </a:p>
          <a:p>
            <a:pPr marL="400050" indent="-342900">
              <a:buFont typeface="+mj-lt"/>
              <a:buAutoNum type="arabicParenR"/>
            </a:pPr>
            <a:r>
              <a:rPr lang="en-US" dirty="0"/>
              <a:t>Communicate Findings</a:t>
            </a:r>
          </a:p>
          <a:p>
            <a:pPr marL="400050" indent="-342900">
              <a:buFont typeface="+mj-lt"/>
              <a:buAutoNum type="arabicParenR"/>
            </a:pPr>
            <a:r>
              <a:rPr lang="en-US" dirty="0"/>
              <a:t>Self-assessment of impact</a:t>
            </a:r>
          </a:p>
          <a:p>
            <a:pPr marL="400050" indent="-342900">
              <a:buFont typeface="+mj-lt"/>
              <a:buAutoNum type="arabicParenR"/>
            </a:pPr>
            <a:r>
              <a:rPr lang="en-US" dirty="0"/>
              <a:t>Mitigate invasive species transport, recoverable technology, work with manufacturer to influence development</a:t>
            </a:r>
          </a:p>
        </p:txBody>
      </p:sp>
      <p:sp>
        <p:nvSpPr>
          <p:cNvPr id="7" name="Slide Number Placeholder 6">
            <a:extLst>
              <a:ext uri="{FF2B5EF4-FFF2-40B4-BE49-F238E27FC236}">
                <a16:creationId xmlns:a16="http://schemas.microsoft.com/office/drawing/2014/main" id="{3EB716C5-7832-4DEE-AB9F-E19F50A0EA38}"/>
              </a:ext>
            </a:extLst>
          </p:cNvPr>
          <p:cNvSpPr>
            <a:spLocks noGrp="1"/>
          </p:cNvSpPr>
          <p:nvPr>
            <p:ph type="sldNum" idx="12"/>
          </p:nvPr>
        </p:nvSpPr>
        <p:spPr/>
        <p:txBody>
          <a:bodyPr/>
          <a:lstStyle/>
          <a:p>
            <a:fld id="{00000000-1234-1234-1234-123412341234}" type="slidenum">
              <a:rPr lang="en-US" smtClean="0"/>
              <a:pPr/>
              <a:t>10</a:t>
            </a:fld>
            <a:endParaRPr lang="en-US" dirty="0"/>
          </a:p>
        </p:txBody>
      </p:sp>
    </p:spTree>
    <p:extLst>
      <p:ext uri="{BB962C8B-B14F-4D97-AF65-F5344CB8AC3E}">
        <p14:creationId xmlns:p14="http://schemas.microsoft.com/office/powerpoint/2010/main" val="388143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974623" y="385927"/>
            <a:ext cx="7422126" cy="1010254"/>
          </a:xfrm>
          <a:prstGeom prst="rect">
            <a:avLst/>
          </a:prstGeom>
          <a:noFill/>
          <a:ln>
            <a:noFill/>
          </a:ln>
        </p:spPr>
        <p:txBody>
          <a:bodyPr spcFirstLastPara="1" wrap="square" lIns="68569" tIns="34275" rIns="68569" bIns="34275" anchor="ctr" anchorCtr="0">
            <a:noAutofit/>
          </a:bodyPr>
          <a:lstStyle/>
          <a:p>
            <a:r>
              <a:rPr lang="en-US" sz="3600" b="1" dirty="0"/>
              <a:t>Some Questions to Ask Yourself</a:t>
            </a:r>
            <a:endParaRPr sz="3600" b="1" dirty="0"/>
          </a:p>
        </p:txBody>
      </p:sp>
      <p:sp>
        <p:nvSpPr>
          <p:cNvPr id="384" name="Google Shape;384;p28"/>
          <p:cNvSpPr txBox="1">
            <a:spLocks noGrp="1"/>
          </p:cNvSpPr>
          <p:nvPr>
            <p:ph type="body" idx="1"/>
          </p:nvPr>
        </p:nvSpPr>
        <p:spPr>
          <a:xfrm>
            <a:off x="250723" y="1740310"/>
            <a:ext cx="8893277" cy="5004621"/>
          </a:xfrm>
          <a:prstGeom prst="rect">
            <a:avLst/>
          </a:prstGeom>
          <a:noFill/>
          <a:ln>
            <a:noFill/>
          </a:ln>
        </p:spPr>
        <p:txBody>
          <a:bodyPr spcFirstLastPara="1" wrap="square" lIns="68569" tIns="34275" rIns="68569" bIns="34275" anchor="t" anchorCtr="0">
            <a:noAutofit/>
          </a:bodyPr>
          <a:lstStyle/>
          <a:p>
            <a:pPr marL="476250" lvl="0" indent="-457200">
              <a:buFont typeface="+mj-lt"/>
              <a:buAutoNum type="arabicPeriod"/>
            </a:pPr>
            <a:r>
              <a:rPr lang="en-US" dirty="0"/>
              <a:t>Does your nation or program have an established policy that promotes the enhancement or protection of the environment?</a:t>
            </a:r>
          </a:p>
          <a:p>
            <a:pPr marL="476250" lvl="0" indent="-457200">
              <a:buFont typeface="+mj-lt"/>
              <a:buAutoNum type="arabicPeriod"/>
            </a:pPr>
            <a:endParaRPr lang="en-US" dirty="0"/>
          </a:p>
          <a:p>
            <a:pPr marL="476250" lvl="0" indent="-457200">
              <a:buFont typeface="+mj-lt"/>
              <a:buAutoNum type="arabicPeriod"/>
            </a:pPr>
            <a:r>
              <a:rPr lang="en-US" dirty="0"/>
              <a:t>Has your program or observing system undertaken an environmental assessment to determine if a proposed action will have an impact on the environment?</a:t>
            </a:r>
          </a:p>
          <a:p>
            <a:pPr marL="476250" lvl="0" indent="-457200">
              <a:buFont typeface="+mj-lt"/>
              <a:buAutoNum type="arabicPeriod"/>
            </a:pPr>
            <a:endParaRPr lang="en-US" dirty="0"/>
          </a:p>
          <a:p>
            <a:pPr marL="476250" lvl="0" indent="-457200">
              <a:buFont typeface="+mj-lt"/>
              <a:buAutoNum type="arabicPeriod"/>
            </a:pPr>
            <a:r>
              <a:rPr lang="en-US" dirty="0"/>
              <a:t>What are some best practices that DBCP members can adopt to help minimize our impact on the environment?</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914400" y="1603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dirty="0"/>
              <a:t>Looking Forward</a:t>
            </a:r>
            <a:endParaRPr sz="3600" b="1" i="0" u="none" strike="noStrike" cap="none" dirty="0">
              <a:solidFill>
                <a:schemeClr val="dk1"/>
              </a:solidFill>
              <a:latin typeface="Calibri"/>
              <a:ea typeface="Calibri"/>
              <a:cs typeface="Calibri"/>
              <a:sym typeface="Calibri"/>
            </a:endParaRPr>
          </a:p>
        </p:txBody>
      </p:sp>
      <p:sp>
        <p:nvSpPr>
          <p:cNvPr id="4" name="Google Shape;131;g5b204c3975_0_8">
            <a:extLst>
              <a:ext uri="{FF2B5EF4-FFF2-40B4-BE49-F238E27FC236}">
                <a16:creationId xmlns:a16="http://schemas.microsoft.com/office/drawing/2014/main" id="{351EC804-A8D5-4101-A44A-58C6173F6384}"/>
              </a:ext>
            </a:extLst>
          </p:cNvPr>
          <p:cNvSpPr txBox="1">
            <a:spLocks noGrp="1"/>
          </p:cNvSpPr>
          <p:nvPr>
            <p:ph type="body" idx="1"/>
          </p:nvPr>
        </p:nvSpPr>
        <p:spPr>
          <a:xfrm>
            <a:off x="557007" y="1537181"/>
            <a:ext cx="8229600" cy="4115793"/>
          </a:xfrm>
          <a:prstGeom prst="rect">
            <a:avLst/>
          </a:prstGeom>
        </p:spPr>
        <p:txBody>
          <a:bodyPr spcFirstLastPara="1" wrap="square" lIns="91425" tIns="91425" rIns="91425" bIns="91425" anchor="t" anchorCtr="0">
            <a:noAutofit/>
          </a:bodyPr>
          <a:lstStyle/>
          <a:p>
            <a:pPr marL="514350" lvl="0" indent="-514350" algn="l" rtl="0">
              <a:lnSpc>
                <a:spcPct val="80000"/>
              </a:lnSpc>
              <a:spcBef>
                <a:spcPts val="0"/>
              </a:spcBef>
              <a:spcAft>
                <a:spcPts val="1800"/>
              </a:spcAft>
              <a:buClr>
                <a:schemeClr val="dk1"/>
              </a:buClr>
              <a:buSzPct val="100000"/>
              <a:buFont typeface="+mj-lt"/>
              <a:buAutoNum type="arabicPeriod"/>
            </a:pPr>
            <a:r>
              <a:rPr lang="en-AU" sz="2700" dirty="0"/>
              <a:t>Build membership </a:t>
            </a:r>
            <a:r>
              <a:rPr lang="en-AU" sz="2700"/>
              <a:t>within DBCP (+)</a:t>
            </a:r>
            <a:endParaRPr lang="en-AU" sz="2700" dirty="0"/>
          </a:p>
          <a:p>
            <a:pPr marL="514350" lvl="0" indent="-514350" algn="l" rtl="0">
              <a:lnSpc>
                <a:spcPct val="80000"/>
              </a:lnSpc>
              <a:spcBef>
                <a:spcPts val="0"/>
              </a:spcBef>
              <a:spcAft>
                <a:spcPts val="1800"/>
              </a:spcAft>
              <a:buClr>
                <a:schemeClr val="dk1"/>
              </a:buClr>
              <a:buSzPct val="100000"/>
              <a:buFont typeface="+mj-lt"/>
              <a:buAutoNum type="arabicPeriod"/>
            </a:pPr>
            <a:r>
              <a:rPr lang="en-AU" sz="2700" dirty="0"/>
              <a:t>Develop task(s) and deliverables for next year</a:t>
            </a:r>
          </a:p>
          <a:p>
            <a:pPr marL="971550" lvl="1" indent="-514350">
              <a:lnSpc>
                <a:spcPct val="80000"/>
              </a:lnSpc>
              <a:spcBef>
                <a:spcPts val="0"/>
              </a:spcBef>
              <a:spcAft>
                <a:spcPts val="1800"/>
              </a:spcAft>
              <a:buSzPct val="100000"/>
              <a:buFont typeface="+mj-lt"/>
              <a:buAutoNum type="alphaLcPeriod"/>
            </a:pPr>
            <a:r>
              <a:rPr lang="en-US" dirty="0"/>
              <a:t>Begin to baseline environmental impact of DBCP operations</a:t>
            </a:r>
            <a:endParaRPr lang="en-AU" sz="2300" dirty="0"/>
          </a:p>
          <a:p>
            <a:pPr marL="514350" lvl="0" indent="-514350" algn="l" rtl="0">
              <a:lnSpc>
                <a:spcPct val="80000"/>
              </a:lnSpc>
              <a:spcBef>
                <a:spcPts val="0"/>
              </a:spcBef>
              <a:spcAft>
                <a:spcPts val="1800"/>
              </a:spcAft>
              <a:buClr>
                <a:schemeClr val="dk1"/>
              </a:buClr>
              <a:buSzPct val="100000"/>
              <a:buFont typeface="+mj-lt"/>
              <a:buAutoNum type="arabicPeriod"/>
            </a:pPr>
            <a:r>
              <a:rPr lang="en-AU" sz="2700" dirty="0"/>
              <a:t>Connection with GOOS, WMO, and IOC on ES</a:t>
            </a:r>
          </a:p>
          <a:p>
            <a:pPr marL="971550" lvl="1" indent="-514350">
              <a:lnSpc>
                <a:spcPct val="80000"/>
              </a:lnSpc>
              <a:spcBef>
                <a:spcPts val="0"/>
              </a:spcBef>
              <a:spcAft>
                <a:spcPts val="1800"/>
              </a:spcAft>
              <a:buSzPct val="100000"/>
              <a:buFont typeface="+mj-lt"/>
              <a:buAutoNum type="alphaLcPeriod"/>
            </a:pPr>
            <a:r>
              <a:rPr lang="en-US" dirty="0"/>
              <a:t> Improvements to environmental footprint recognized beyond DBCP​</a:t>
            </a:r>
            <a:endParaRPr lang="en-AU" sz="2300" dirty="0"/>
          </a:p>
          <a:p>
            <a:pPr marL="514350" lvl="0" indent="-514350" algn="l" rtl="0">
              <a:lnSpc>
                <a:spcPct val="80000"/>
              </a:lnSpc>
              <a:spcBef>
                <a:spcPts val="0"/>
              </a:spcBef>
              <a:spcAft>
                <a:spcPts val="1800"/>
              </a:spcAft>
              <a:buClr>
                <a:schemeClr val="dk1"/>
              </a:buClr>
              <a:buSzPct val="100000"/>
              <a:buFont typeface="+mj-lt"/>
              <a:buAutoNum type="arabicPeriod"/>
            </a:pPr>
            <a:endParaRPr lang="en-AU" sz="2700" dirty="0"/>
          </a:p>
        </p:txBody>
      </p:sp>
      <p:sp>
        <p:nvSpPr>
          <p:cNvPr id="2" name="TextBox 1">
            <a:extLst>
              <a:ext uri="{FF2B5EF4-FFF2-40B4-BE49-F238E27FC236}">
                <a16:creationId xmlns:a16="http://schemas.microsoft.com/office/drawing/2014/main" id="{E902348D-F8C8-4BD1-AD1D-E65D62B036EE}"/>
              </a:ext>
            </a:extLst>
          </p:cNvPr>
          <p:cNvSpPr txBox="1"/>
          <p:nvPr/>
        </p:nvSpPr>
        <p:spPr>
          <a:xfrm>
            <a:off x="5630452" y="5320819"/>
            <a:ext cx="3156155" cy="1200329"/>
          </a:xfrm>
          <a:prstGeom prst="rect">
            <a:avLst/>
          </a:prstGeom>
          <a:noFill/>
        </p:spPr>
        <p:txBody>
          <a:bodyPr wrap="square" rtlCol="0">
            <a:spAutoFit/>
          </a:bodyPr>
          <a:lstStyle/>
          <a:p>
            <a:r>
              <a:rPr lang="en-US" sz="3600" b="1" dirty="0">
                <a:solidFill>
                  <a:srgbClr val="FF0000"/>
                </a:solidFill>
                <a:latin typeface="Georgia" panose="02040502050405020303" pitchFamily="18" charset="0"/>
              </a:rPr>
              <a:t>Thank you, </a:t>
            </a:r>
          </a:p>
          <a:p>
            <a:r>
              <a:rPr lang="en-US" sz="3600" b="1" dirty="0">
                <a:solidFill>
                  <a:srgbClr val="FF0000"/>
                </a:solidFill>
                <a:latin typeface="Georgia" panose="02040502050405020303" pitchFamily="18"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6" name="Picture 5">
            <a:extLst>
              <a:ext uri="{FF2B5EF4-FFF2-40B4-BE49-F238E27FC236}">
                <a16:creationId xmlns:a16="http://schemas.microsoft.com/office/drawing/2014/main" id="{99DC018D-B307-4549-B744-CAA1ECBB5014}"/>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flipH="1">
            <a:off x="1209366" y="1502790"/>
            <a:ext cx="8142339" cy="5425581"/>
          </a:xfrm>
          <a:prstGeom prst="rect">
            <a:avLst/>
          </a:prstGeom>
          <a:effectLst>
            <a:softEdge rad="635000"/>
          </a:effectLst>
        </p:spPr>
      </p:pic>
      <p:sp>
        <p:nvSpPr>
          <p:cNvPr id="98" name="Google Shape;98;p5"/>
          <p:cNvSpPr txBox="1">
            <a:spLocks noGrp="1"/>
          </p:cNvSpPr>
          <p:nvPr>
            <p:ph type="title" idx="4294967295"/>
          </p:nvPr>
        </p:nvSpPr>
        <p:spPr>
          <a:xfrm>
            <a:off x="707923" y="400684"/>
            <a:ext cx="7886700" cy="578644"/>
          </a:xfrm>
          <a:prstGeom prst="rect">
            <a:avLst/>
          </a:prstGeom>
          <a:noFill/>
          <a:ln>
            <a:noFill/>
          </a:ln>
        </p:spPr>
        <p:txBody>
          <a:bodyPr spcFirstLastPara="1" wrap="square" lIns="68569" tIns="34275" rIns="68569" bIns="34275" anchor="ctr" anchorCtr="0">
            <a:normAutofit/>
          </a:bodyPr>
          <a:lstStyle/>
          <a:p>
            <a:pPr>
              <a:lnSpc>
                <a:spcPct val="90000"/>
              </a:lnSpc>
              <a:buClr>
                <a:srgbClr val="00153A"/>
              </a:buClr>
              <a:buSzPts val="4000"/>
            </a:pPr>
            <a:r>
              <a:rPr lang="en-US" sz="3600" b="1" dirty="0">
                <a:solidFill>
                  <a:schemeClr val="bg2">
                    <a:lumMod val="25000"/>
                  </a:schemeClr>
                </a:solidFill>
              </a:rPr>
              <a:t>What is Environmental STEWARD?</a:t>
            </a:r>
            <a:endParaRPr sz="3600" b="1" dirty="0">
              <a:solidFill>
                <a:schemeClr val="bg2">
                  <a:lumMod val="25000"/>
                </a:schemeClr>
              </a:solidFill>
            </a:endParaRPr>
          </a:p>
        </p:txBody>
      </p:sp>
      <p:sp>
        <p:nvSpPr>
          <p:cNvPr id="99" name="Google Shape;99;p5"/>
          <p:cNvSpPr txBox="1">
            <a:spLocks noGrp="1"/>
          </p:cNvSpPr>
          <p:nvPr>
            <p:ph type="body" idx="4294967295"/>
          </p:nvPr>
        </p:nvSpPr>
        <p:spPr>
          <a:xfrm>
            <a:off x="231058" y="1160206"/>
            <a:ext cx="8681883" cy="7000568"/>
          </a:xfrm>
          <a:prstGeom prst="rect">
            <a:avLst/>
          </a:prstGeom>
          <a:noFill/>
          <a:ln>
            <a:noFill/>
          </a:ln>
        </p:spPr>
        <p:txBody>
          <a:bodyPr spcFirstLastPara="1" wrap="square" lIns="68569" tIns="34275" rIns="68569" bIns="34275" anchor="t" anchorCtr="0">
            <a:normAutofit/>
          </a:bodyPr>
          <a:lstStyle/>
          <a:p>
            <a:pPr marL="25400" indent="0">
              <a:buNone/>
            </a:pPr>
            <a:r>
              <a:rPr lang="en-US" sz="2800" b="1" dirty="0"/>
              <a:t>The responsible use and protection of the natural environment through conservation and sustainable practices to enhance ecosystem resilience and human well-being. It is an action-oriented framework intended to foster sustainability of a rapidly changing planet. </a:t>
            </a:r>
          </a:p>
          <a:p>
            <a:pPr marL="25400" indent="0">
              <a:buNone/>
            </a:pPr>
            <a:endParaRPr lang="en-US" sz="2400" dirty="0"/>
          </a:p>
          <a:p>
            <a:pPr marL="25400" indent="0">
              <a:buNone/>
            </a:pPr>
            <a:r>
              <a:rPr lang="en-US" sz="2800" b="1" dirty="0">
                <a:solidFill>
                  <a:srgbClr val="FF0000"/>
                </a:solidFill>
              </a:rPr>
              <a:t>Three strategies of environmental stewardship include:</a:t>
            </a:r>
          </a:p>
          <a:p>
            <a:pPr marL="539750" indent="-514350">
              <a:buFont typeface="+mj-lt"/>
              <a:buAutoNum type="arabicPeriod"/>
            </a:pPr>
            <a:r>
              <a:rPr lang="en-US" sz="2800" b="1" dirty="0">
                <a:solidFill>
                  <a:srgbClr val="FF0000"/>
                </a:solidFill>
              </a:rPr>
              <a:t>Reduce the magnitude, exposure and sensitivity to known stresses;</a:t>
            </a:r>
          </a:p>
          <a:p>
            <a:pPr marL="539750" indent="-514350">
              <a:buFont typeface="+mj-lt"/>
              <a:buAutoNum type="arabicPeriod"/>
            </a:pPr>
            <a:r>
              <a:rPr lang="en-US" sz="2800" b="1" dirty="0">
                <a:solidFill>
                  <a:srgbClr val="FF0000"/>
                </a:solidFill>
              </a:rPr>
              <a:t>Promote proactive policies of change;</a:t>
            </a:r>
          </a:p>
          <a:p>
            <a:pPr marL="539750" indent="-514350">
              <a:buFont typeface="+mj-lt"/>
              <a:buAutoNum type="arabicPeriod"/>
            </a:pPr>
            <a:r>
              <a:rPr lang="en-US" sz="2800" b="1" dirty="0">
                <a:solidFill>
                  <a:srgbClr val="FF0000"/>
                </a:solidFill>
              </a:rPr>
              <a:t>Evade and escape unsustainable social-ecological traps</a:t>
            </a:r>
          </a:p>
          <a:p>
            <a:pPr marL="414338" lvl="1" indent="0">
              <a:buNone/>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xEl>
                                              <p:pRg st="5" end="5"/>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624349" y="209626"/>
            <a:ext cx="8229600" cy="857250"/>
          </a:xfrm>
          <a:prstGeom prst="rect">
            <a:avLst/>
          </a:prstGeom>
          <a:noFill/>
          <a:ln>
            <a:noFill/>
          </a:ln>
        </p:spPr>
        <p:txBody>
          <a:bodyPr spcFirstLastPara="1" wrap="square" lIns="68569" tIns="34275" rIns="68569" bIns="34275" anchor="ctr" anchorCtr="0">
            <a:noAutofit/>
          </a:bodyPr>
          <a:lstStyle/>
          <a:p>
            <a:r>
              <a:rPr lang="en-US" b="1" dirty="0"/>
              <a:t>Five Stewardship Actions</a:t>
            </a:r>
            <a:endParaRPr b="1" dirty="0"/>
          </a:p>
        </p:txBody>
      </p:sp>
      <p:sp>
        <p:nvSpPr>
          <p:cNvPr id="119" name="Google Shape;119;p22"/>
          <p:cNvSpPr txBox="1">
            <a:spLocks noGrp="1"/>
          </p:cNvSpPr>
          <p:nvPr>
            <p:ph type="body" idx="1"/>
          </p:nvPr>
        </p:nvSpPr>
        <p:spPr>
          <a:xfrm>
            <a:off x="88490" y="1288026"/>
            <a:ext cx="8967020" cy="4481859"/>
          </a:xfrm>
          <a:prstGeom prst="rect">
            <a:avLst/>
          </a:prstGeom>
          <a:noFill/>
          <a:ln>
            <a:noFill/>
          </a:ln>
        </p:spPr>
        <p:txBody>
          <a:bodyPr spcFirstLastPara="1" wrap="square" lIns="68569" tIns="34275" rIns="68569" bIns="34275" anchor="t" anchorCtr="0">
            <a:noAutofit/>
          </a:bodyPr>
          <a:lstStyle/>
          <a:p>
            <a:pPr marL="609600" indent="-457200">
              <a:spcBef>
                <a:spcPts val="0"/>
              </a:spcBef>
              <a:buFont typeface="+mj-lt"/>
              <a:buAutoNum type="arabicPeriod"/>
            </a:pPr>
            <a:r>
              <a:rPr lang="en-US" sz="2400" b="1" dirty="0">
                <a:solidFill>
                  <a:srgbClr val="FF0000"/>
                </a:solidFill>
              </a:rPr>
              <a:t>Restore &amp; Protect</a:t>
            </a:r>
            <a:r>
              <a:rPr lang="en-US" sz="2400" dirty="0">
                <a:solidFill>
                  <a:srgbClr val="FF0000"/>
                </a:solidFill>
              </a:rPr>
              <a:t>: recovery/preservation of damaged ecosystem to allow that ecosystem to evolve with minimal human influence (clean up liter, invasive species, establish marine reserve) *</a:t>
            </a:r>
          </a:p>
          <a:p>
            <a:pPr marL="609600" indent="-457200">
              <a:spcBef>
                <a:spcPts val="0"/>
              </a:spcBef>
              <a:buFont typeface="+mj-lt"/>
              <a:buAutoNum type="arabicPeriod"/>
            </a:pPr>
            <a:r>
              <a:rPr lang="en-US" sz="2400" b="1" dirty="0">
                <a:solidFill>
                  <a:srgbClr val="FF0000"/>
                </a:solidFill>
              </a:rPr>
              <a:t>Science stewardship</a:t>
            </a:r>
            <a:r>
              <a:rPr lang="en-US" sz="2400" dirty="0">
                <a:solidFill>
                  <a:srgbClr val="FF0000"/>
                </a:solidFill>
              </a:rPr>
              <a:t>: monitoring data to inform management of the natural resource.*</a:t>
            </a:r>
          </a:p>
          <a:p>
            <a:pPr marL="609600" indent="-457200">
              <a:spcBef>
                <a:spcPts val="0"/>
              </a:spcBef>
              <a:buFont typeface="+mj-lt"/>
              <a:buAutoNum type="arabicPeriod"/>
            </a:pPr>
            <a:r>
              <a:rPr lang="en-US" sz="2400" b="1" dirty="0">
                <a:solidFill>
                  <a:srgbClr val="FF0000"/>
                </a:solidFill>
              </a:rPr>
              <a:t>Community awareness: </a:t>
            </a:r>
            <a:r>
              <a:rPr lang="en-US" sz="2400" dirty="0">
                <a:solidFill>
                  <a:srgbClr val="FF0000"/>
                </a:solidFill>
              </a:rPr>
              <a:t>inform others in an effort to convince them to take action (presentations, social media)*</a:t>
            </a:r>
          </a:p>
          <a:p>
            <a:pPr marL="609600" indent="-457200">
              <a:spcBef>
                <a:spcPts val="0"/>
              </a:spcBef>
              <a:buFont typeface="+mj-lt"/>
              <a:buAutoNum type="arabicPeriod"/>
            </a:pPr>
            <a:r>
              <a:rPr lang="en-US" sz="2400" b="1" dirty="0"/>
              <a:t>Civic action</a:t>
            </a:r>
            <a:r>
              <a:rPr lang="en-US" sz="2400" dirty="0"/>
              <a:t>: Actions that inform public/organizational policy decisions that improve environmental outcomes for many (voting, engaging with officials)</a:t>
            </a:r>
          </a:p>
          <a:p>
            <a:pPr marL="609600" indent="-457200">
              <a:spcBef>
                <a:spcPts val="0"/>
              </a:spcBef>
              <a:buFont typeface="+mj-lt"/>
              <a:buAutoNum type="arabicPeriod"/>
            </a:pPr>
            <a:r>
              <a:rPr lang="en-US" sz="2400" b="1" dirty="0"/>
              <a:t>Everyday lifestyle choices: </a:t>
            </a:r>
            <a:r>
              <a:rPr lang="en-US" sz="2400" dirty="0"/>
              <a:t>Personal actions to reduce impact (reduce, reuse, recycle, research)</a:t>
            </a:r>
            <a:endParaRPr lang="en-US" sz="2400" b="1" dirty="0"/>
          </a:p>
          <a:p>
            <a:pPr marL="495300" indent="-342900">
              <a:spcBef>
                <a:spcPts val="0"/>
              </a:spcBef>
              <a:buFont typeface="Arial" panose="020B0604020202020204" pitchFamily="34" charset="0"/>
              <a:buChar char="•"/>
            </a:pPr>
            <a:endParaRPr lang="en-US" sz="2100" dirty="0"/>
          </a:p>
          <a:p>
            <a:pPr marL="495300" indent="-342900">
              <a:spcBef>
                <a:spcPts val="0"/>
              </a:spcBef>
              <a:buFont typeface="Arial" panose="020B0604020202020204" pitchFamily="34" charset="0"/>
              <a:buChar char="•"/>
            </a:pPr>
            <a:endParaRPr sz="2100" dirty="0"/>
          </a:p>
        </p:txBody>
      </p:sp>
      <p:sp>
        <p:nvSpPr>
          <p:cNvPr id="2" name="TextBox 1">
            <a:extLst>
              <a:ext uri="{FF2B5EF4-FFF2-40B4-BE49-F238E27FC236}">
                <a16:creationId xmlns:a16="http://schemas.microsoft.com/office/drawing/2014/main" id="{41D59EC5-806C-49A0-B97E-4C74ED1B632E}"/>
              </a:ext>
            </a:extLst>
          </p:cNvPr>
          <p:cNvSpPr txBox="1"/>
          <p:nvPr/>
        </p:nvSpPr>
        <p:spPr>
          <a:xfrm>
            <a:off x="5043948" y="6393980"/>
            <a:ext cx="4296697" cy="400110"/>
          </a:xfrm>
          <a:prstGeom prst="rect">
            <a:avLst/>
          </a:prstGeom>
          <a:noFill/>
        </p:spPr>
        <p:txBody>
          <a:bodyPr wrap="square" rtlCol="0">
            <a:spAutoFit/>
          </a:bodyPr>
          <a:lstStyle/>
          <a:p>
            <a:r>
              <a:rPr lang="en-US" sz="1800" dirty="0">
                <a:solidFill>
                  <a:srgbClr val="FF0000"/>
                </a:solidFill>
              </a:rPr>
              <a:t>* </a:t>
            </a:r>
            <a:r>
              <a:rPr lang="en-US" sz="2000" b="1" dirty="0">
                <a:solidFill>
                  <a:srgbClr val="FF0000"/>
                </a:solidFill>
              </a:rPr>
              <a:t>Relevant to DBCP members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332A64-7809-4215-98B6-4F0255B04586}"/>
              </a:ext>
            </a:extLst>
          </p:cNvPr>
          <p:cNvPicPr>
            <a:picLocks noChangeAspect="1"/>
          </p:cNvPicPr>
          <p:nvPr/>
        </p:nvPicPr>
        <p:blipFill rotWithShape="1">
          <a:blip r:embed="rId2">
            <a:clrChange>
              <a:clrFrom>
                <a:srgbClr val="FFFFFF"/>
              </a:clrFrom>
              <a:clrTo>
                <a:srgbClr val="FFFFFF">
                  <a:alpha val="0"/>
                </a:srgbClr>
              </a:clrTo>
            </a:clrChange>
          </a:blip>
          <a:srcRect l="1183" t="4378" r="21505" b="4378"/>
          <a:stretch/>
        </p:blipFill>
        <p:spPr>
          <a:xfrm>
            <a:off x="3096285" y="3620873"/>
            <a:ext cx="4876248" cy="3237127"/>
          </a:xfrm>
          <a:prstGeom prst="rect">
            <a:avLst/>
          </a:prstGeom>
        </p:spPr>
      </p:pic>
      <p:pic>
        <p:nvPicPr>
          <p:cNvPr id="5" name="Picture 4">
            <a:extLst>
              <a:ext uri="{FF2B5EF4-FFF2-40B4-BE49-F238E27FC236}">
                <a16:creationId xmlns:a16="http://schemas.microsoft.com/office/drawing/2014/main" id="{0762BA7A-A9D4-4AB0-BF1F-21F10215CED6}"/>
              </a:ext>
            </a:extLst>
          </p:cNvPr>
          <p:cNvPicPr>
            <a:picLocks noChangeAspect="1"/>
          </p:cNvPicPr>
          <p:nvPr/>
        </p:nvPicPr>
        <p:blipFill rotWithShape="1">
          <a:blip r:embed="rId3">
            <a:clrChange>
              <a:clrFrom>
                <a:srgbClr val="FFFFFF"/>
              </a:clrFrom>
              <a:clrTo>
                <a:srgbClr val="FFFFFF">
                  <a:alpha val="0"/>
                </a:srgbClr>
              </a:clrTo>
            </a:clrChange>
          </a:blip>
          <a:srcRect t="6272" r="27419" b="5221"/>
          <a:stretch/>
        </p:blipFill>
        <p:spPr>
          <a:xfrm>
            <a:off x="2539365" y="-86151"/>
            <a:ext cx="6420465" cy="4403963"/>
          </a:xfrm>
          <a:prstGeom prst="rect">
            <a:avLst/>
          </a:prstGeom>
        </p:spPr>
      </p:pic>
      <p:pic>
        <p:nvPicPr>
          <p:cNvPr id="4" name="Picture 3">
            <a:extLst>
              <a:ext uri="{FF2B5EF4-FFF2-40B4-BE49-F238E27FC236}">
                <a16:creationId xmlns:a16="http://schemas.microsoft.com/office/drawing/2014/main" id="{D3B930E4-AC06-4F5B-AF52-D71C0DA70BA2}"/>
              </a:ext>
            </a:extLst>
          </p:cNvPr>
          <p:cNvPicPr>
            <a:picLocks noChangeAspect="1"/>
          </p:cNvPicPr>
          <p:nvPr/>
        </p:nvPicPr>
        <p:blipFill>
          <a:blip r:embed="rId4"/>
          <a:stretch>
            <a:fillRect/>
          </a:stretch>
        </p:blipFill>
        <p:spPr>
          <a:xfrm>
            <a:off x="184170" y="2944460"/>
            <a:ext cx="3063872" cy="3237127"/>
          </a:xfrm>
          <a:prstGeom prst="rect">
            <a:avLst/>
          </a:prstGeom>
        </p:spPr>
      </p:pic>
      <p:sp>
        <p:nvSpPr>
          <p:cNvPr id="7" name="TextBox 6">
            <a:extLst>
              <a:ext uri="{FF2B5EF4-FFF2-40B4-BE49-F238E27FC236}">
                <a16:creationId xmlns:a16="http://schemas.microsoft.com/office/drawing/2014/main" id="{85AE0042-FCE2-4E22-A4F4-527147CD5232}"/>
              </a:ext>
            </a:extLst>
          </p:cNvPr>
          <p:cNvSpPr txBox="1"/>
          <p:nvPr/>
        </p:nvSpPr>
        <p:spPr>
          <a:xfrm>
            <a:off x="383458" y="1313114"/>
            <a:ext cx="3431459"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Public Demands: A Call to Action</a:t>
            </a:r>
          </a:p>
        </p:txBody>
      </p:sp>
    </p:spTree>
    <p:extLst>
      <p:ext uri="{BB962C8B-B14F-4D97-AF65-F5344CB8AC3E}">
        <p14:creationId xmlns:p14="http://schemas.microsoft.com/office/powerpoint/2010/main" val="30867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116E-FA02-49DE-84DE-30EF37D905D9}"/>
              </a:ext>
            </a:extLst>
          </p:cNvPr>
          <p:cNvSpPr>
            <a:spLocks noGrp="1"/>
          </p:cNvSpPr>
          <p:nvPr>
            <p:ph type="title"/>
          </p:nvPr>
        </p:nvSpPr>
        <p:spPr/>
        <p:txBody>
          <a:bodyPr/>
          <a:lstStyle/>
          <a:p>
            <a:r>
              <a:rPr lang="en-US" sz="3600" b="1" dirty="0"/>
              <a:t>Environmental Stewardship</a:t>
            </a:r>
            <a:br>
              <a:rPr lang="en-US" sz="3600" b="1" dirty="0"/>
            </a:br>
            <a:r>
              <a:rPr lang="en-US" sz="3600" b="1" dirty="0"/>
              <a:t> is here to stay</a:t>
            </a:r>
          </a:p>
        </p:txBody>
      </p:sp>
      <p:sp>
        <p:nvSpPr>
          <p:cNvPr id="3" name="Text Placeholder 2">
            <a:extLst>
              <a:ext uri="{FF2B5EF4-FFF2-40B4-BE49-F238E27FC236}">
                <a16:creationId xmlns:a16="http://schemas.microsoft.com/office/drawing/2014/main" id="{58755A0B-25E9-4D7D-B282-C96AC7E59D99}"/>
              </a:ext>
            </a:extLst>
          </p:cNvPr>
          <p:cNvSpPr>
            <a:spLocks noGrp="1"/>
          </p:cNvSpPr>
          <p:nvPr>
            <p:ph type="body" idx="1"/>
          </p:nvPr>
        </p:nvSpPr>
        <p:spPr>
          <a:xfrm>
            <a:off x="457200" y="1600202"/>
            <a:ext cx="8229600" cy="5257798"/>
          </a:xfrm>
        </p:spPr>
        <p:txBody>
          <a:bodyPr/>
          <a:lstStyle/>
          <a:p>
            <a:r>
              <a:rPr lang="en-US" dirty="0"/>
              <a:t>WMO/INFCOM, GBON: Update of Regulatory Material Related to Establishment of the GBON: </a:t>
            </a:r>
            <a:r>
              <a:rPr lang="en-US" dirty="0">
                <a:solidFill>
                  <a:srgbClr val="FF0000"/>
                </a:solidFill>
              </a:rPr>
              <a:t>mentions ES 6 times</a:t>
            </a:r>
          </a:p>
          <a:p>
            <a:r>
              <a:rPr lang="en-US" dirty="0">
                <a:solidFill>
                  <a:schemeClr val="tx1"/>
                </a:solidFill>
              </a:rPr>
              <a:t>NSF Post Award Requirement and Consideration: </a:t>
            </a:r>
            <a:r>
              <a:rPr lang="en-US" dirty="0">
                <a:solidFill>
                  <a:srgbClr val="FF0000"/>
                </a:solidFill>
              </a:rPr>
              <a:t>“Prior to making an award, NSF considers the anticipated environmental impacts associated with the activities described in the proposal”.</a:t>
            </a:r>
          </a:p>
          <a:p>
            <a:r>
              <a:rPr lang="en-US" dirty="0">
                <a:solidFill>
                  <a:schemeClr val="tx1"/>
                </a:solidFill>
              </a:rPr>
              <a:t>NOAA Administrative Order 216-6A: </a:t>
            </a:r>
            <a:r>
              <a:rPr lang="en-US" dirty="0">
                <a:solidFill>
                  <a:srgbClr val="FF0000"/>
                </a:solidFill>
              </a:rPr>
              <a:t>Compliance with NEPA</a:t>
            </a:r>
          </a:p>
          <a:p>
            <a:r>
              <a:rPr lang="en-US" dirty="0">
                <a:solidFill>
                  <a:schemeClr val="tx1"/>
                </a:solidFill>
              </a:rPr>
              <a:t>UKRI/NERC Responsible Business Statement: </a:t>
            </a:r>
            <a:r>
              <a:rPr lang="en-US" dirty="0">
                <a:solidFill>
                  <a:srgbClr val="FF0000"/>
                </a:solidFill>
              </a:rPr>
              <a:t>One of four priority areas, Environmental Sustainability </a:t>
            </a:r>
          </a:p>
          <a:p>
            <a:r>
              <a:rPr lang="en-US" dirty="0">
                <a:solidFill>
                  <a:schemeClr val="tx1"/>
                </a:solidFill>
              </a:rPr>
              <a:t>NERC: </a:t>
            </a:r>
            <a:r>
              <a:rPr lang="en-US" dirty="0">
                <a:solidFill>
                  <a:srgbClr val="FF0000"/>
                </a:solidFill>
              </a:rPr>
              <a:t>Marine Environment Interaction Policy</a:t>
            </a:r>
          </a:p>
          <a:p>
            <a:r>
              <a:rPr lang="en-US" dirty="0">
                <a:solidFill>
                  <a:schemeClr val="tx1"/>
                </a:solidFill>
              </a:rPr>
              <a:t>European Research Council/ERC</a:t>
            </a:r>
            <a:r>
              <a:rPr lang="en-US" dirty="0">
                <a:solidFill>
                  <a:srgbClr val="FF0000"/>
                </a:solidFill>
              </a:rPr>
              <a:t>: </a:t>
            </a:r>
            <a:r>
              <a:rPr lang="en-US" dirty="0">
                <a:solidFill>
                  <a:srgbClr val="FF0000"/>
                </a:solidFill>
                <a:hlinkClick r:id="rId2">
                  <a:extLst>
                    <a:ext uri="{A12FA001-AC4F-418D-AE19-62706E023703}">
                      <ahyp:hlinkClr xmlns:ahyp="http://schemas.microsoft.com/office/drawing/2018/hyperlinkcolor" val="tx"/>
                    </a:ext>
                  </a:extLst>
                </a:hlinkClick>
              </a:rPr>
              <a:t>Ethics Self-Assessment</a:t>
            </a:r>
            <a:r>
              <a:rPr lang="en-US" dirty="0">
                <a:solidFill>
                  <a:srgbClr val="0000FF"/>
                </a:solidFill>
                <a:hlinkClick r:id="rId2">
                  <a:extLst>
                    <a:ext uri="{A12FA001-AC4F-418D-AE19-62706E023703}">
                      <ahyp:hlinkClr xmlns:ahyp="http://schemas.microsoft.com/office/drawing/2018/hyperlinkcolor" val="tx"/>
                    </a:ext>
                  </a:extLst>
                </a:hlinkClick>
              </a:rPr>
              <a:t> </a:t>
            </a:r>
            <a:r>
              <a:rPr lang="en-US" dirty="0">
                <a:solidFill>
                  <a:srgbClr val="FF0000"/>
                </a:solidFill>
              </a:rPr>
              <a:t>includes possible adverse impact to Environment, Health and Safety</a:t>
            </a:r>
          </a:p>
        </p:txBody>
      </p:sp>
    </p:spTree>
    <p:extLst>
      <p:ext uri="{BB962C8B-B14F-4D97-AF65-F5344CB8AC3E}">
        <p14:creationId xmlns:p14="http://schemas.microsoft.com/office/powerpoint/2010/main" val="117553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79D3-3BE5-4666-9BEA-A6C43C5A63A5}"/>
              </a:ext>
            </a:extLst>
          </p:cNvPr>
          <p:cNvSpPr>
            <a:spLocks noGrp="1"/>
          </p:cNvSpPr>
          <p:nvPr>
            <p:ph type="title"/>
          </p:nvPr>
        </p:nvSpPr>
        <p:spPr>
          <a:xfrm>
            <a:off x="457200" y="274638"/>
            <a:ext cx="8229600" cy="924897"/>
          </a:xfrm>
        </p:spPr>
        <p:txBody>
          <a:bodyPr/>
          <a:lstStyle/>
          <a:p>
            <a:r>
              <a:rPr lang="en-US" b="1" dirty="0"/>
              <a:t>DBCP ES Strategy</a:t>
            </a:r>
          </a:p>
        </p:txBody>
      </p:sp>
      <p:sp>
        <p:nvSpPr>
          <p:cNvPr id="3" name="Text Placeholder 2">
            <a:extLst>
              <a:ext uri="{FF2B5EF4-FFF2-40B4-BE49-F238E27FC236}">
                <a16:creationId xmlns:a16="http://schemas.microsoft.com/office/drawing/2014/main" id="{811BD789-AFEB-4D2B-9DCF-6BDE53BDA22D}"/>
              </a:ext>
            </a:extLst>
          </p:cNvPr>
          <p:cNvSpPr>
            <a:spLocks noGrp="1"/>
          </p:cNvSpPr>
          <p:nvPr>
            <p:ph type="body" idx="1"/>
          </p:nvPr>
        </p:nvSpPr>
        <p:spPr>
          <a:xfrm>
            <a:off x="108155" y="1417638"/>
            <a:ext cx="8898193" cy="4525963"/>
          </a:xfrm>
        </p:spPr>
        <p:txBody>
          <a:bodyPr/>
          <a:lstStyle/>
          <a:p>
            <a:pPr marL="25400" indent="0">
              <a:buNone/>
            </a:pPr>
            <a:r>
              <a:rPr lang="en-US" sz="2400" dirty="0"/>
              <a:t>Promote technologies and practices that reduce the environmental impact of our operations. The specific actions of the DBPC strategy include:</a:t>
            </a:r>
          </a:p>
          <a:p>
            <a:pPr marL="482600" indent="-457200">
              <a:buFont typeface="+mj-lt"/>
              <a:buAutoNum type="arabicPeriod"/>
            </a:pPr>
            <a:r>
              <a:rPr lang="en-US" sz="2400" dirty="0"/>
              <a:t>The establishment of a DBCP Task Team focusing on our environmental impacts. </a:t>
            </a:r>
          </a:p>
          <a:p>
            <a:pPr marL="482600" indent="-457200">
              <a:buFont typeface="+mj-lt"/>
              <a:buAutoNum type="arabicPeriod"/>
            </a:pPr>
            <a:r>
              <a:rPr lang="en-US" sz="2400" dirty="0"/>
              <a:t>Work with ocean observing network partners to baseline and continually review and minimize our environmental footprint.</a:t>
            </a:r>
          </a:p>
          <a:p>
            <a:pPr marL="482600" indent="-457200">
              <a:buFont typeface="+mj-lt"/>
              <a:buAutoNum type="arabicPeriod"/>
            </a:pPr>
            <a:r>
              <a:rPr lang="en-US" sz="2400" dirty="0"/>
              <a:t>Collect feedback from member and report on plans, actions and progress to reduce environmental impact.</a:t>
            </a:r>
          </a:p>
          <a:p>
            <a:endParaRPr lang="en-US" dirty="0"/>
          </a:p>
        </p:txBody>
      </p:sp>
    </p:spTree>
    <p:extLst>
      <p:ext uri="{BB962C8B-B14F-4D97-AF65-F5344CB8AC3E}">
        <p14:creationId xmlns:p14="http://schemas.microsoft.com/office/powerpoint/2010/main" val="374799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251C-96E5-4746-9A19-DECEDC5EAE69}"/>
              </a:ext>
            </a:extLst>
          </p:cNvPr>
          <p:cNvSpPr>
            <a:spLocks noGrp="1"/>
          </p:cNvSpPr>
          <p:nvPr>
            <p:ph type="title"/>
          </p:nvPr>
        </p:nvSpPr>
        <p:spPr>
          <a:xfrm>
            <a:off x="457200" y="599435"/>
            <a:ext cx="8229600" cy="649594"/>
          </a:xfrm>
        </p:spPr>
        <p:txBody>
          <a:bodyPr/>
          <a:lstStyle/>
          <a:p>
            <a:br>
              <a:rPr lang="en-US" sz="4000" b="1" dirty="0"/>
            </a:br>
            <a:r>
              <a:rPr lang="en-US" sz="4000" b="1" dirty="0"/>
              <a:t>Past Year Key Highlights</a:t>
            </a:r>
          </a:p>
        </p:txBody>
      </p:sp>
      <p:sp>
        <p:nvSpPr>
          <p:cNvPr id="3" name="Text Placeholder 2">
            <a:extLst>
              <a:ext uri="{FF2B5EF4-FFF2-40B4-BE49-F238E27FC236}">
                <a16:creationId xmlns:a16="http://schemas.microsoft.com/office/drawing/2014/main" id="{1FC0BE70-0601-4EA7-BA39-A37C873B568A}"/>
              </a:ext>
            </a:extLst>
          </p:cNvPr>
          <p:cNvSpPr>
            <a:spLocks noGrp="1"/>
          </p:cNvSpPr>
          <p:nvPr>
            <p:ph type="body" idx="1"/>
          </p:nvPr>
        </p:nvSpPr>
        <p:spPr>
          <a:xfrm>
            <a:off x="157317" y="2035277"/>
            <a:ext cx="8627806" cy="4525963"/>
          </a:xfrm>
        </p:spPr>
        <p:txBody>
          <a:bodyPr/>
          <a:lstStyle/>
          <a:p>
            <a:pPr marL="539750" indent="-514350">
              <a:buFont typeface="+mj-lt"/>
              <a:buAutoNum type="arabicPeriod"/>
            </a:pPr>
            <a:r>
              <a:rPr lang="en-US" sz="2800" dirty="0"/>
              <a:t>New TT-ES officially formed</a:t>
            </a:r>
          </a:p>
          <a:p>
            <a:pPr marL="539750" indent="-514350">
              <a:buFont typeface="+mj-lt"/>
              <a:buAutoNum type="arabicPeriod"/>
            </a:pPr>
            <a:r>
              <a:rPr lang="en-US" sz="2800" dirty="0"/>
              <a:t>Terms of Reference complete</a:t>
            </a:r>
          </a:p>
          <a:p>
            <a:pPr marL="539750" indent="-514350">
              <a:buFont typeface="+mj-lt"/>
              <a:buAutoNum type="arabicPeriod"/>
            </a:pPr>
            <a:r>
              <a:rPr lang="en-US" sz="2800" dirty="0"/>
              <a:t>Current membership: 9 </a:t>
            </a:r>
          </a:p>
          <a:p>
            <a:pPr marL="539750" indent="-514350">
              <a:buFont typeface="+mj-lt"/>
              <a:buAutoNum type="arabicPeriod"/>
            </a:pPr>
            <a:r>
              <a:rPr lang="en-US" sz="2800" dirty="0"/>
              <a:t>Led OCG Workshop on ES</a:t>
            </a:r>
          </a:p>
          <a:p>
            <a:pPr marL="539750" indent="-514350">
              <a:buFont typeface="+mj-lt"/>
              <a:buAutoNum type="arabicPeriod"/>
            </a:pPr>
            <a:r>
              <a:rPr lang="en-US" sz="2800" dirty="0"/>
              <a:t>Webpage created </a:t>
            </a:r>
          </a:p>
          <a:p>
            <a:pPr marL="539750" indent="-514350">
              <a:buFont typeface="+mj-lt"/>
              <a:buAutoNum type="arabicPeriod"/>
            </a:pPr>
            <a:r>
              <a:rPr lang="en-US" sz="2800" dirty="0"/>
              <a:t>Held 4 meeting this year </a:t>
            </a:r>
            <a:r>
              <a:rPr lang="en-US" sz="2400" dirty="0"/>
              <a:t>(</a:t>
            </a:r>
            <a:r>
              <a:rPr lang="en-US" sz="2800" dirty="0"/>
              <a:t>if OCG ES related, we had more)</a:t>
            </a:r>
          </a:p>
          <a:p>
            <a:pPr marL="508000" lvl="1"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82455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49E13-E8CA-47B0-9101-25D702260F5C}"/>
              </a:ext>
            </a:extLst>
          </p:cNvPr>
          <p:cNvSpPr>
            <a:spLocks noGrp="1"/>
          </p:cNvSpPr>
          <p:nvPr>
            <p:ph type="title" idx="4294967295"/>
          </p:nvPr>
        </p:nvSpPr>
        <p:spPr>
          <a:xfrm>
            <a:off x="914400" y="9525"/>
            <a:ext cx="8229600" cy="1143000"/>
          </a:xfrm>
        </p:spPr>
        <p:txBody>
          <a:bodyPr/>
          <a:lstStyle/>
          <a:p>
            <a:r>
              <a:rPr lang="en-US" sz="4200" b="1" dirty="0"/>
              <a:t>Task Team Terms of Reference</a:t>
            </a:r>
          </a:p>
        </p:txBody>
      </p:sp>
      <p:sp>
        <p:nvSpPr>
          <p:cNvPr id="7" name="Text Placeholder 6">
            <a:extLst>
              <a:ext uri="{FF2B5EF4-FFF2-40B4-BE49-F238E27FC236}">
                <a16:creationId xmlns:a16="http://schemas.microsoft.com/office/drawing/2014/main" id="{1EDDA5B2-03E6-4C78-9365-D1C8FD9D9705}"/>
              </a:ext>
            </a:extLst>
          </p:cNvPr>
          <p:cNvSpPr>
            <a:spLocks noGrp="1"/>
          </p:cNvSpPr>
          <p:nvPr>
            <p:ph type="body" idx="4294967295"/>
          </p:nvPr>
        </p:nvSpPr>
        <p:spPr>
          <a:xfrm>
            <a:off x="0" y="1336675"/>
            <a:ext cx="9144000" cy="5399088"/>
          </a:xfrm>
        </p:spPr>
        <p:txBody>
          <a:bodyPr/>
          <a:lstStyle/>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1.Best Practices: </a:t>
            </a:r>
            <a:r>
              <a:rPr lang="en-US"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Review</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report on and recommend standards, technologies, and best practices of environmental stewardship (ES) in the use of ocean buoys with the goal of reducing the magnitude and exposure of stressors to the environment. Work with DBCP members to develop and maintain sustainable best practices that minimize - impact on the environment through community engagement, as applicable, with buoy and instrument users, manufacturers, WMO, IOC, and GOOS. Support members in establishing best practices to assist clearance process for responsible buoy operations. </a:t>
            </a:r>
            <a:r>
              <a:rPr lang="en-US"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2.Baseline:</a:t>
            </a:r>
            <a:r>
              <a:rPr lang="en-US"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Work with members of the DBCP and ocean observing community to complete a self-assessment of environmental footprint and potential environmental risk to establish a baseline of environmental impacts</a:t>
            </a:r>
            <a:r>
              <a:rPr lang="en-US" sz="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and develop possible solutions for improvements based on best knowledge and capacity of the DBCP. Encourage and support members in undertaking regular reviews against baseline assessments, and as needed.</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3.Foci:</a:t>
            </a:r>
            <a:r>
              <a:rPr lang="en-US"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Act as the focal point for DBCP environmental stewardship matters and keep a repository of available national and international resources (e.g., UNCLOS Law of the Sea, UNEP, MARPOL, MSR, etc.).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4.Liaise</a:t>
            </a:r>
            <a:r>
              <a:rPr lang="en-US"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Coordinate with TT-CB and WG-Vandalism, mainstreaming ES issues for education and capacity development activities. Liaise with WMO, IOC and GOOS (including the Observations Coordination Group) for guidance and regulatory materials on environmental impact assessment, marine scientific research, and best practices.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5.Feedback:</a:t>
            </a:r>
            <a:r>
              <a:rPr lang="en-US" sz="16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 </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Seek input from DBCP members regarding existing national policy or programs that promote environmental stewardship and would facilitate a self-assessment of environmental impact (baseline). Work with members to identify and address obstacles prohibiting adoption of best practices, and knowledge gaps.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6.Report: </a:t>
            </a:r>
            <a:r>
              <a:rPr lang="en-US" sz="1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Inform DBCP Executive Board of recommendations to address items above and report on progress of actions to Executive Board and at annual sessions of the DBCP. Propose to the DBCP and its Executive Board any evaluation activities and pilot projects that it deems beneficial to drifting buoy operators.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ts val="1600"/>
              </a:lnSpc>
              <a:spcBef>
                <a:spcPts val="0"/>
              </a:spcBef>
            </a:pPr>
            <a:r>
              <a:rPr lang="en-US" sz="1600" b="1" u="sng" dirty="0">
                <a:effectLst/>
                <a:latin typeface="Verdana" panose="020B0604030504040204" pitchFamily="34" charset="0"/>
                <a:ea typeface="Verdana" panose="020B0604030504040204" pitchFamily="34" charset="0"/>
                <a:cs typeface="Times New Roman" panose="02020603050405020304" pitchFamily="18" charset="0"/>
              </a:rPr>
              <a:t>7. TT-ES </a:t>
            </a:r>
            <a:r>
              <a:rPr lang="en-US" sz="1200" dirty="0">
                <a:effectLst/>
                <a:latin typeface="Verdana" panose="020B0604030504040204" pitchFamily="34" charset="0"/>
                <a:ea typeface="Verdana" panose="020B0604030504040204" pitchFamily="34" charset="0"/>
                <a:cs typeface="Times New Roman" panose="02020603050405020304" pitchFamily="18" charset="0"/>
              </a:rPr>
              <a:t>chair is a member of the DBCP-EXB.  TT-ES chair is elected by the TT-ES and in principle serve 2 years with the possibility to extend to 4 years in that capacity</a:t>
            </a:r>
            <a:r>
              <a:rPr lang="en-US" sz="1100" dirty="0">
                <a:effectLst/>
                <a:latin typeface="Verdana" panose="020B0604030504040204" pitchFamily="34" charset="0"/>
                <a:ea typeface="Verdana" panose="020B0604030504040204" pitchFamily="34" charset="0"/>
                <a:cs typeface="Times New Roman" panose="02020603050405020304" pitchFamily="18" charset="0"/>
              </a:rPr>
              <a:t>.</a:t>
            </a:r>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547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E4F092-3BC9-4FBA-BCA5-8BAF361879AC}"/>
              </a:ext>
            </a:extLst>
          </p:cNvPr>
          <p:cNvSpPr>
            <a:spLocks noGrp="1"/>
          </p:cNvSpPr>
          <p:nvPr>
            <p:ph type="title"/>
          </p:nvPr>
        </p:nvSpPr>
        <p:spPr>
          <a:xfrm>
            <a:off x="344129" y="5959688"/>
            <a:ext cx="8229600" cy="1143000"/>
          </a:xfrm>
        </p:spPr>
        <p:txBody>
          <a:bodyPr/>
          <a:lstStyle/>
          <a:p>
            <a:r>
              <a:rPr lang="en-US" sz="1600" b="1" dirty="0">
                <a:solidFill>
                  <a:srgbClr val="FF000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https://www.ocean-ops.org/dbcp/community/environmental.html</a:t>
            </a:r>
            <a:r>
              <a:rPr lang="en-US" sz="1600" b="1" dirty="0">
                <a:solidFill>
                  <a:srgbClr val="FF0000"/>
                </a:solidFill>
                <a:latin typeface="Verdana" panose="020B0604030504040204" pitchFamily="34" charset="0"/>
                <a:ea typeface="Verdana" panose="020B0604030504040204" pitchFamily="34" charset="0"/>
              </a:rPr>
              <a:t> </a:t>
            </a:r>
          </a:p>
        </p:txBody>
      </p:sp>
      <p:pic>
        <p:nvPicPr>
          <p:cNvPr id="2" name="Picture 1">
            <a:extLst>
              <a:ext uri="{FF2B5EF4-FFF2-40B4-BE49-F238E27FC236}">
                <a16:creationId xmlns:a16="http://schemas.microsoft.com/office/drawing/2014/main" id="{CDF2DCD4-C9E8-4636-994C-3FA6B1FAC7A6}"/>
              </a:ext>
            </a:extLst>
          </p:cNvPr>
          <p:cNvPicPr>
            <a:picLocks noChangeAspect="1"/>
          </p:cNvPicPr>
          <p:nvPr/>
        </p:nvPicPr>
        <p:blipFill rotWithShape="1">
          <a:blip r:embed="rId3"/>
          <a:srcRect l="33119" t="7344" r="33226" b="9190"/>
          <a:stretch/>
        </p:blipFill>
        <p:spPr>
          <a:xfrm>
            <a:off x="1332272" y="281384"/>
            <a:ext cx="4060722" cy="6045674"/>
          </a:xfrm>
          <a:prstGeom prst="rect">
            <a:avLst/>
          </a:prstGeom>
        </p:spPr>
      </p:pic>
      <p:sp>
        <p:nvSpPr>
          <p:cNvPr id="3" name="TextBox 2">
            <a:extLst>
              <a:ext uri="{FF2B5EF4-FFF2-40B4-BE49-F238E27FC236}">
                <a16:creationId xmlns:a16="http://schemas.microsoft.com/office/drawing/2014/main" id="{D38C021F-6674-4ADD-8DFD-FB051D2BE563}"/>
              </a:ext>
            </a:extLst>
          </p:cNvPr>
          <p:cNvSpPr txBox="1"/>
          <p:nvPr/>
        </p:nvSpPr>
        <p:spPr>
          <a:xfrm>
            <a:off x="5771535" y="658761"/>
            <a:ext cx="337246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ES Role in DBCP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Regulatory &amp; Policy Information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Examples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Best Practices</a:t>
            </a:r>
          </a:p>
        </p:txBody>
      </p:sp>
    </p:spTree>
    <p:extLst>
      <p:ext uri="{BB962C8B-B14F-4D97-AF65-F5344CB8AC3E}">
        <p14:creationId xmlns:p14="http://schemas.microsoft.com/office/powerpoint/2010/main" val="22332863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3440</TotalTime>
  <Words>1033</Words>
  <Application>Microsoft Office PowerPoint</Application>
  <PresentationFormat>On-screen Show (4:3)</PresentationFormat>
  <Paragraphs>88</Paragraphs>
  <Slides>12</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Quattrocento Sans</vt:lpstr>
      <vt:lpstr>Arial</vt:lpstr>
      <vt:lpstr>Calibri</vt:lpstr>
      <vt:lpstr>Georgia</vt:lpstr>
      <vt:lpstr>Libre Franklin</vt:lpstr>
      <vt:lpstr>Montserrat</vt:lpstr>
      <vt:lpstr>Verdana</vt:lpstr>
      <vt:lpstr>Office Theme</vt:lpstr>
      <vt:lpstr>Custom Design</vt:lpstr>
      <vt:lpstr>1_Custom Design</vt:lpstr>
      <vt:lpstr>PowerPoint Presentation</vt:lpstr>
      <vt:lpstr>What is Environmental STEWARD?</vt:lpstr>
      <vt:lpstr>Five Stewardship Actions</vt:lpstr>
      <vt:lpstr>PowerPoint Presentation</vt:lpstr>
      <vt:lpstr>Environmental Stewardship  is here to stay</vt:lpstr>
      <vt:lpstr>DBCP ES Strategy</vt:lpstr>
      <vt:lpstr> Past Year Key Highlights</vt:lpstr>
      <vt:lpstr>Task Team Terms of Reference</vt:lpstr>
      <vt:lpstr>https://www.ocean-ops.org/dbcp/community/environmental.html </vt:lpstr>
      <vt:lpstr>Common concerns/challenges</vt:lpstr>
      <vt:lpstr>Some Questions to Ask Yourself</vt:lpstr>
      <vt:lpstr>Looking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Boris Kelly-Gerreyn</dc:creator>
  <cp:lastModifiedBy>Long Jiang</cp:lastModifiedBy>
  <cp:revision>48</cp:revision>
  <dcterms:modified xsi:type="dcterms:W3CDTF">2021-11-01T11:41:28Z</dcterms:modified>
</cp:coreProperties>
</file>