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5" r:id="rId4"/>
    <p:sldMasterId id="2147483906" r:id="rId5"/>
  </p:sldMasterIdLst>
  <p:notesMasterIdLst>
    <p:notesMasterId r:id="rId13"/>
  </p:notesMasterIdLst>
  <p:handoutMasterIdLst>
    <p:handoutMasterId r:id="rId14"/>
  </p:handoutMasterIdLst>
  <p:sldIdLst>
    <p:sldId id="256" r:id="rId6"/>
    <p:sldId id="281" r:id="rId7"/>
    <p:sldId id="277" r:id="rId8"/>
    <p:sldId id="275" r:id="rId9"/>
    <p:sldId id="278" r:id="rId10"/>
    <p:sldId id="279" r:id="rId11"/>
    <p:sldId id="276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2B2B2"/>
    <a:srgbClr val="000099"/>
    <a:srgbClr val="121896"/>
    <a:srgbClr val="FFFFFF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9" autoAdjust="0"/>
    <p:restoredTop sz="89623" autoAdjust="0"/>
  </p:normalViewPr>
  <p:slideViewPr>
    <p:cSldViewPr snapToGrid="0">
      <p:cViewPr varScale="1">
        <p:scale>
          <a:sx n="107" d="100"/>
          <a:sy n="107" d="100"/>
        </p:scale>
        <p:origin x="2184" y="96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Drifting buoys (operational): 30 x BOM, 27 x GDC, 3 x Upgrades. Main areas of responsibility are Indian and Southern Oceans.</a:t>
            </a:r>
          </a:p>
          <a:p>
            <a:r>
              <a:rPr lang="en-AU" dirty="0"/>
              <a:t>Wave Buoys (operational): 2 x BOM, 2 x co-invest with IMOS, 37 x 3</a:t>
            </a:r>
            <a:r>
              <a:rPr lang="en-AU" baseline="30000" dirty="0"/>
              <a:t>rd</a:t>
            </a:r>
            <a:r>
              <a:rPr lang="en-AU" dirty="0"/>
              <a:t> party providers. 2 additional buoys deployed by 3</a:t>
            </a:r>
            <a:r>
              <a:rPr lang="en-AU" baseline="30000" dirty="0"/>
              <a:t>rd</a:t>
            </a:r>
            <a:r>
              <a:rPr lang="en-AU" dirty="0"/>
              <a:t> party providers in 2021.</a:t>
            </a:r>
          </a:p>
          <a:p>
            <a:r>
              <a:rPr lang="en-AU" dirty="0"/>
              <a:t>DART buoys (operational): 6 x buoys, deployed in pairs for redundancy</a:t>
            </a:r>
          </a:p>
          <a:p>
            <a:r>
              <a:rPr lang="en-AU" dirty="0"/>
              <a:t>SOFS mooring (research): 1 x buoy as co-investment with IMOS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Vandalism: Indian Ocean 1 DART buoy to be relocated SE of Christmas Island (within EEZ) due to repeated vandalism incidents.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0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037" name="Picture 18" descr="dbcp_light_text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88913"/>
            <a:ext cx="2087562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14" descr="ioc_wmo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6344194" y="174171"/>
            <a:ext cx="2636520" cy="120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8" name="Picture 18" descr="dbcp_light_text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242" y="199800"/>
            <a:ext cx="970416" cy="97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6744"/>
            <a:ext cx="9144000" cy="316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DBCP  National Report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prstClr val="black"/>
                </a:solidFill>
                <a:ea typeface="+mj-ea"/>
              </a:rPr>
              <a:t>DBCP – 37, VIRTUAL, 8-11 November 2021</a:t>
            </a:r>
          </a:p>
          <a:p>
            <a:pPr algn="ctr">
              <a:lnSpc>
                <a:spcPct val="150000"/>
              </a:lnSpc>
            </a:pPr>
            <a:r>
              <a:rPr lang="fr-CH" sz="2400" b="1" dirty="0">
                <a:solidFill>
                  <a:prstClr val="black"/>
                </a:solidFill>
                <a:ea typeface="+mj-ea"/>
              </a:rPr>
              <a:t>Joel Cabrie</a:t>
            </a:r>
          </a:p>
          <a:p>
            <a:pPr algn="ctr">
              <a:lnSpc>
                <a:spcPct val="150000"/>
              </a:lnSpc>
            </a:pPr>
            <a:r>
              <a:rPr lang="fr-CH" sz="2400" b="1" dirty="0">
                <a:solidFill>
                  <a:prstClr val="black"/>
                </a:solidFill>
                <a:ea typeface="+mj-ea"/>
              </a:rPr>
              <a:t>Manager Marine Networks</a:t>
            </a:r>
          </a:p>
          <a:p>
            <a:pPr algn="ctr">
              <a:lnSpc>
                <a:spcPct val="150000"/>
              </a:lnSpc>
            </a:pPr>
            <a:r>
              <a:rPr lang="fr-CH" sz="2400" b="1" dirty="0">
                <a:solidFill>
                  <a:prstClr val="black"/>
                </a:solidFill>
                <a:ea typeface="+mj-ea"/>
              </a:rPr>
              <a:t>Bureau of </a:t>
            </a:r>
            <a:r>
              <a:rPr lang="fr-CH" sz="2400" b="1" dirty="0" err="1">
                <a:solidFill>
                  <a:prstClr val="black"/>
                </a:solidFill>
                <a:ea typeface="+mj-ea"/>
              </a:rPr>
              <a:t>Meteorology</a:t>
            </a:r>
            <a:endParaRPr lang="fr-CH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3084-93D2-4F0C-BBDF-95283E1F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Australian Buoy Network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B5F5BA5-E8B0-4F20-8C6B-12C01316D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8" y="1258379"/>
            <a:ext cx="7704943" cy="532498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481F770-56C4-46DD-BEAA-2E8B4B4204F9}"/>
              </a:ext>
            </a:extLst>
          </p:cNvPr>
          <p:cNvSpPr/>
          <p:nvPr/>
        </p:nvSpPr>
        <p:spPr>
          <a:xfrm rot="9478896">
            <a:off x="5292016" y="3286597"/>
            <a:ext cx="519810" cy="146281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FD3C8-B4E3-493D-AC8F-68D957C916DC}"/>
              </a:ext>
            </a:extLst>
          </p:cNvPr>
          <p:cNvSpPr txBox="1"/>
          <p:nvPr/>
        </p:nvSpPr>
        <p:spPr>
          <a:xfrm>
            <a:off x="5677482" y="2986437"/>
            <a:ext cx="197136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6 Tsunami buoys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CAC2A4F-14CA-4B01-86FF-169F7600E589}"/>
              </a:ext>
            </a:extLst>
          </p:cNvPr>
          <p:cNvSpPr/>
          <p:nvPr/>
        </p:nvSpPr>
        <p:spPr>
          <a:xfrm rot="9885459">
            <a:off x="5282947" y="3783501"/>
            <a:ext cx="595977" cy="14113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5F88F-E6D9-4A4B-BA29-6D2F8BDAE2AE}"/>
              </a:ext>
            </a:extLst>
          </p:cNvPr>
          <p:cNvSpPr txBox="1"/>
          <p:nvPr/>
        </p:nvSpPr>
        <p:spPr>
          <a:xfrm>
            <a:off x="5820289" y="3571627"/>
            <a:ext cx="18285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41 Wave buoys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6EA24B8-BF16-4ADD-BF4F-A39D7AE885F0}"/>
              </a:ext>
            </a:extLst>
          </p:cNvPr>
          <p:cNvSpPr/>
          <p:nvPr/>
        </p:nvSpPr>
        <p:spPr>
          <a:xfrm rot="16784448">
            <a:off x="2377898" y="4553864"/>
            <a:ext cx="969036" cy="108809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29F19E-3ED0-4A26-BDC5-15C302F65A79}"/>
              </a:ext>
            </a:extLst>
          </p:cNvPr>
          <p:cNvSpPr txBox="1"/>
          <p:nvPr/>
        </p:nvSpPr>
        <p:spPr>
          <a:xfrm>
            <a:off x="1438106" y="4764072"/>
            <a:ext cx="1923659" cy="369332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60 Drifting buoys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91307BE-E531-48C8-9B0E-BF5B7BD9EB4C}"/>
              </a:ext>
            </a:extLst>
          </p:cNvPr>
          <p:cNvSpPr/>
          <p:nvPr/>
        </p:nvSpPr>
        <p:spPr>
          <a:xfrm rot="14220546">
            <a:off x="4625534" y="5097622"/>
            <a:ext cx="595977" cy="141139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7AD948-3924-4F39-B6C9-0754D09B77A6}"/>
              </a:ext>
            </a:extLst>
          </p:cNvPr>
          <p:cNvSpPr txBox="1"/>
          <p:nvPr/>
        </p:nvSpPr>
        <p:spPr>
          <a:xfrm>
            <a:off x="4169211" y="5409005"/>
            <a:ext cx="1951519" cy="36933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1 SOFS Mooring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2E43A0-099F-4932-8E0A-56127F4E55A9}"/>
              </a:ext>
            </a:extLst>
          </p:cNvPr>
          <p:cNvSpPr txBox="1"/>
          <p:nvPr/>
        </p:nvSpPr>
        <p:spPr>
          <a:xfrm>
            <a:off x="5551921" y="6230962"/>
            <a:ext cx="4963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i="1" dirty="0"/>
              <a:t>Note: Some buoys owned and operated by external parties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8EF9E49-6953-45FF-A326-62629C1FFC07}"/>
              </a:ext>
            </a:extLst>
          </p:cNvPr>
          <p:cNvSpPr/>
          <p:nvPr/>
        </p:nvSpPr>
        <p:spPr>
          <a:xfrm>
            <a:off x="3581505" y="3355769"/>
            <a:ext cx="247674" cy="330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55C97-7A22-42EC-9B3B-4EB12995F746}"/>
              </a:ext>
            </a:extLst>
          </p:cNvPr>
          <p:cNvSpPr txBox="1"/>
          <p:nvPr/>
        </p:nvSpPr>
        <p:spPr>
          <a:xfrm>
            <a:off x="1387617" y="1962354"/>
            <a:ext cx="350711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Indian Ocean 1 DART buoy to be relocated due to repeated vandalism incidents.</a:t>
            </a:r>
          </a:p>
        </p:txBody>
      </p:sp>
    </p:spTree>
    <p:extLst>
      <p:ext uri="{BB962C8B-B14F-4D97-AF65-F5344CB8AC3E}">
        <p14:creationId xmlns:p14="http://schemas.microsoft.com/office/powerpoint/2010/main" val="30771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Planned </a:t>
            </a:r>
            <a:r>
              <a:rPr lang="en-US" b="1" dirty="0" err="1"/>
              <a:t>Programme</a:t>
            </a:r>
            <a:r>
              <a:rPr lang="en-US" b="1" dirty="0"/>
              <a:t>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Drifting Buoys:</a:t>
            </a:r>
          </a:p>
          <a:p>
            <a:pPr lvl="1"/>
            <a:r>
              <a:rPr lang="en-AU" dirty="0"/>
              <a:t>40 x SVP-B deployments (BOM/GDC/Upgrades)</a:t>
            </a:r>
          </a:p>
          <a:p>
            <a:pPr lvl="1"/>
            <a:r>
              <a:rPr lang="en-AU" dirty="0"/>
              <a:t>8 x SVP-B deployments by Lisa Blair during circumnavigation of Antarctica (2 in each ocean basin)</a:t>
            </a:r>
          </a:p>
          <a:p>
            <a:r>
              <a:rPr lang="en-AU" dirty="0"/>
              <a:t>Wave Buoys:</a:t>
            </a:r>
          </a:p>
          <a:p>
            <a:pPr lvl="1"/>
            <a:r>
              <a:rPr lang="en-AU" dirty="0"/>
              <a:t>Annual maintenance of 4 x BOM operated buoys</a:t>
            </a:r>
          </a:p>
          <a:p>
            <a:r>
              <a:rPr lang="en-AU" dirty="0"/>
              <a:t>Tsunami Buoys:</a:t>
            </a:r>
          </a:p>
          <a:p>
            <a:pPr lvl="1"/>
            <a:r>
              <a:rPr lang="en-AU" dirty="0"/>
              <a:t>3 maintenance trips planned for next 12 months, pending COVID travel restrictions.</a:t>
            </a:r>
          </a:p>
          <a:p>
            <a:r>
              <a:rPr lang="en-AU" dirty="0"/>
              <a:t>Moored Buoy:</a:t>
            </a:r>
          </a:p>
          <a:p>
            <a:pPr lvl="1"/>
            <a:r>
              <a:rPr lang="en-AU" dirty="0" err="1"/>
              <a:t>Minimet</a:t>
            </a:r>
            <a:r>
              <a:rPr lang="en-AU" dirty="0"/>
              <a:t> buoy to be moored in the Gulf of Carpentaria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3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Limited success with mooring of SVP-B buoys in the Gulf of Carpentaria.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Mooring failures after 6-8 months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Improved mooring design to be applied with the deployment of a Scripps </a:t>
            </a:r>
            <a:r>
              <a:rPr lang="en-US" dirty="0" err="1"/>
              <a:t>Minimet</a:t>
            </a:r>
            <a:r>
              <a:rPr lang="en-US" dirty="0"/>
              <a:t> buoy at the beginning of next trawling season (May/June 2022)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0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&amp; User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the national wave buoy network (41 buoys) now being used for forecast verification.</a:t>
            </a:r>
          </a:p>
          <a:p>
            <a:r>
              <a:rPr lang="en-US" dirty="0"/>
              <a:t>All wave and SOFS mooring data made available on the Australian Ocean Data Network (AODN) database for research purposes.</a:t>
            </a:r>
          </a:p>
        </p:txBody>
      </p:sp>
    </p:spTree>
    <p:extLst>
      <p:ext uri="{BB962C8B-B14F-4D97-AF65-F5344CB8AC3E}">
        <p14:creationId xmlns:p14="http://schemas.microsoft.com/office/powerpoint/2010/main" val="239917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QC	</a:t>
            </a:r>
          </a:p>
          <a:p>
            <a:pPr lvl="1"/>
            <a:r>
              <a:rPr lang="en-US" dirty="0"/>
              <a:t>Research-funded project underway to standardize national wave buoy practices, including QC, metadata collection and data formats</a:t>
            </a:r>
          </a:p>
          <a:p>
            <a:r>
              <a:rPr lang="en-US" dirty="0"/>
              <a:t>Buoy Lifetimes (</a:t>
            </a:r>
            <a:r>
              <a:rPr lang="en-GB" sz="30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Mean / Max.)</a:t>
            </a:r>
          </a:p>
          <a:p>
            <a:pPr lvl="1"/>
            <a:r>
              <a:rPr lang="en-GB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Metocean = 0.96 years / 5.21 years</a:t>
            </a:r>
          </a:p>
          <a:p>
            <a:pPr lvl="1"/>
            <a:r>
              <a:rPr lang="en-GB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PacificGyre</a:t>
            </a:r>
            <a:r>
              <a:rPr lang="en-GB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= 0.85 years / 2.56 years</a:t>
            </a:r>
            <a:endParaRPr lang="en-AU" dirty="0">
              <a:solidFill>
                <a:srgbClr val="0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DBi</a:t>
            </a:r>
            <a:r>
              <a:rPr lang="en-GB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= 0.62 years / 2.75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4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149475"/>
            <a:ext cx="7772400" cy="1470025"/>
          </a:xfrm>
        </p:spPr>
        <p:txBody>
          <a:bodyPr/>
          <a:lstStyle/>
          <a:p>
            <a:r>
              <a:rPr lang="en-US" sz="4800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00100" y="3771900"/>
            <a:ext cx="8039100" cy="17526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Joel Cabrie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Joel.cabrie@bom.gov.au</a:t>
            </a:r>
          </a:p>
        </p:txBody>
      </p:sp>
    </p:spTree>
    <p:extLst>
      <p:ext uri="{BB962C8B-B14F-4D97-AF65-F5344CB8AC3E}">
        <p14:creationId xmlns:p14="http://schemas.microsoft.com/office/powerpoint/2010/main" val="89023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oM Presentation" ma:contentTypeID="0x010100C6327E052C8BE04C942220FEE09FA62D003611B1D53A1B5442B64EC13CD8C48E70" ma:contentTypeVersion="12" ma:contentTypeDescription="BoM Document Content Type is the base content type used to control all Bureau managed presentations." ma:contentTypeScope="" ma:versionID="778ea9a834bab080ca950c5c99dca1b4">
  <xsd:schema xmlns:xsd="http://www.w3.org/2001/XMLSchema" xmlns:xs="http://www.w3.org/2001/XMLSchema" xmlns:p="http://schemas.microsoft.com/office/2006/metadata/properties" xmlns:ns2="3e03809e-c3ee-45dc-babc-9adc7888d119" xmlns:ns3="dcfeb59e-bb29-419e-af83-3d16f5fa27da" targetNamespace="http://schemas.microsoft.com/office/2006/metadata/properties" ma:root="true" ma:fieldsID="c9797b3e5405a192d9a8e85848574806" ns2:_="" ns3:_="">
    <xsd:import namespace="3e03809e-c3ee-45dc-babc-9adc7888d119"/>
    <xsd:import namespace="dcfeb59e-bb29-419e-af83-3d16f5fa27da"/>
    <xsd:element name="properties">
      <xsd:complexType>
        <xsd:sequence>
          <xsd:element name="documentManagement">
            <xsd:complexType>
              <xsd:all>
                <xsd:element ref="ns2:FileCategory" minOccurs="0"/>
                <xsd:element ref="ns2:FileClass" minOccurs="0"/>
                <xsd:element ref="ns2:jefe7a9d9a0344d3920c9767147f6121" minOccurs="0"/>
                <xsd:element ref="ns2:TaxCatchAll" minOccurs="0"/>
                <xsd:element ref="ns2:TaxCatchAllLabel" minOccurs="0"/>
                <xsd:element ref="ns2:SiteKeyword" minOccurs="0"/>
                <xsd:element ref="ns2:RPNumber" minOccurs="0"/>
                <xsd:element ref="ns3:Platform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809e-c3ee-45dc-babc-9adc7888d119" elementFormDefault="qualified">
    <xsd:import namespace="http://schemas.microsoft.com/office/2006/documentManagement/types"/>
    <xsd:import namespace="http://schemas.microsoft.com/office/infopath/2007/PartnerControls"/>
    <xsd:element name="FileCategory" ma:index="2" nillable="true" ma:displayName="File Category" ma:internalName="File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munication"/>
                    <xsd:enumeration value="Consumables"/>
                    <xsd:enumeration value="Data"/>
                    <xsd:enumeration value="Finance"/>
                    <xsd:enumeration value="Hardware"/>
                    <xsd:enumeration value="HR"/>
                    <xsd:enumeration value="Meeting Related"/>
                    <xsd:enumeration value="Operational"/>
                    <xsd:enumeration value="Planning"/>
                    <xsd:enumeration value="Procurement"/>
                    <xsd:enumeration value="Project Management"/>
                    <xsd:enumeration value="Software"/>
                    <xsd:enumeration value="Training"/>
                    <xsd:enumeration value="Travel"/>
                    <xsd:enumeration value="Workplace Health &amp; Safety"/>
                  </xsd:restriction>
                </xsd:simpleType>
              </xsd:element>
            </xsd:sequence>
          </xsd:extension>
        </xsd:complexContent>
      </xsd:complexType>
    </xsd:element>
    <xsd:element name="FileClass" ma:index="3" nillable="true" ma:displayName="File Class" ma:internalName="FileCla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ice"/>
                    <xsd:enumeration value="agenda"/>
                    <xsd:enumeration value="agreement"/>
                    <xsd:enumeration value="bulletin"/>
                    <xsd:enumeration value="checklist"/>
                    <xsd:enumeration value="contract"/>
                    <xsd:enumeration value="correspondence"/>
                    <xsd:enumeration value="data file"/>
                    <xsd:enumeration value="diagram"/>
                    <xsd:enumeration value="form"/>
                    <xsd:enumeration value="instruction"/>
                    <xsd:enumeration value="invoice"/>
                    <xsd:enumeration value="letter"/>
                    <xsd:enumeration value="manual"/>
                    <xsd:enumeration value="map"/>
                    <xsd:enumeration value="media release"/>
                    <xsd:enumeration value="memo"/>
                    <xsd:enumeration value="minutes"/>
                    <xsd:enumeration value="photo"/>
                    <xsd:enumeration value="presentation"/>
                    <xsd:enumeration value="quote"/>
                    <xsd:enumeration value="receipt"/>
                    <xsd:enumeration value="report"/>
                    <xsd:enumeration value="risk assessment"/>
                    <xsd:enumeration value="survey"/>
                    <xsd:enumeration value="template"/>
                    <xsd:enumeration value="tender"/>
                    <xsd:enumeration value="video"/>
                    <xsd:enumeration value="worksheet"/>
                  </xsd:restriction>
                </xsd:simpleType>
              </xsd:element>
            </xsd:sequence>
          </xsd:extension>
        </xsd:complexContent>
      </xsd:complexType>
    </xsd:element>
    <xsd:element name="jefe7a9d9a0344d3920c9767147f6121" ma:index="8" nillable="true" ma:taxonomy="true" ma:internalName="jefe7a9d9a0344d3920c9767147f6121" ma:taxonomyFieldName="Record_x0020_Activity" ma:displayName="Record Activity" ma:fieldId="{3efe7a9d-9a03-44d3-920c-9767147f6121}" ma:sspId="ec9612d0-dc94-4ffe-ad7d-ed54524ecfd4" ma:termSetId="2edc4fbf-5846-4093-a4e9-2dc17d184c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e740254-b579-4c0f-88c8-c5d9f6e789f9}" ma:internalName="TaxCatchAll" ma:showField="CatchAllData" ma:web="3e03809e-c3ee-45dc-babc-9adc7888d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e740254-b579-4c0f-88c8-c5d9f6e789f9}" ma:internalName="TaxCatchAllLabel" ma:readOnly="true" ma:showField="CatchAllDataLabel" ma:web="3e03809e-c3ee-45dc-babc-9adc7888d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iteKeyword" ma:index="12" nillable="true" ma:displayName="Site Keyword" ma:description="Site keywords with semicolon(;) delimiter." ma:hidden="true" ma:internalName="SiteKeyword" ma:readOnly="false">
      <xsd:simpleType>
        <xsd:restriction base="dms:Text"/>
      </xsd:simpleType>
    </xsd:element>
    <xsd:element name="RPNumber" ma:index="15" nillable="true" ma:displayName="RPNumber" ma:description="Record Number from RecordPoint." ma:hidden="true" ma:internalName="RPNumbe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eb59e-bb29-419e-af83-3d16f5fa27da" elementFormDefault="qualified">
    <xsd:import namespace="http://schemas.microsoft.com/office/2006/documentManagement/types"/>
    <xsd:import namespace="http://schemas.microsoft.com/office/infopath/2007/PartnerControls"/>
    <xsd:element name="Platform" ma:index="16" nillable="true" ma:displayName="Platform" ma:format="Dropdown" ma:internalName="Platfor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VOF"/>
                    <xsd:enumeration value="Drifting Buoy"/>
                    <xsd:enumeration value="Moored Buoy"/>
                    <xsd:enumeration value="Argo"/>
                    <xsd:enumeration value="XBT"/>
                    <xsd:enumeration value="Wave buoy"/>
                    <xsd:enumeration value="IMOS SST"/>
                  </xsd:restriction>
                </xsd:simpleType>
              </xsd:element>
            </xsd:sequence>
          </xsd:extension>
        </xsd:complexContent>
      </xsd:complexType>
    </xsd:element>
    <xsd:element name="Date" ma:index="17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PNumber xmlns="3e03809e-c3ee-45dc-babc-9adc7888d119" xsi:nil="true"/>
    <Platform xmlns="dcfeb59e-bb29-419e-af83-3d16f5fa27da" xsi:nil="true"/>
    <SiteKeyword xmlns="3e03809e-c3ee-45dc-babc-9adc7888d119" xsi:nil="true"/>
    <jefe7a9d9a0344d3920c9767147f6121 xmlns="3e03809e-c3ee-45dc-babc-9adc7888d119">
      <Terms xmlns="http://schemas.microsoft.com/office/infopath/2007/PartnerControls"/>
    </jefe7a9d9a0344d3920c9767147f6121>
    <TaxCatchAll xmlns="3e03809e-c3ee-45dc-babc-9adc7888d119" xsi:nil="true"/>
    <FileCategory xmlns="3e03809e-c3ee-45dc-babc-9adc7888d119"/>
    <FileClass xmlns="3e03809e-c3ee-45dc-babc-9adc7888d119" xsi:nil="true"/>
    <Date xmlns="dcfeb59e-bb29-419e-af83-3d16f5fa27da" xsi:nil="true"/>
  </documentManagement>
</p:properties>
</file>

<file path=customXml/itemProps1.xml><?xml version="1.0" encoding="utf-8"?>
<ds:datastoreItem xmlns:ds="http://schemas.openxmlformats.org/officeDocument/2006/customXml" ds:itemID="{49EDD333-598A-4698-AF8E-EF58D7F6A1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3809e-c3ee-45dc-babc-9adc7888d119"/>
    <ds:schemaRef ds:uri="dcfeb59e-bb29-419e-af83-3d16f5fa2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F81A54-5BED-4301-B441-2A7E431FCB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28B85E-70A7-411E-9D16-DBBE19FBD834}">
  <ds:schemaRefs>
    <ds:schemaRef ds:uri="http://schemas.microsoft.com/office/2006/documentManagement/types"/>
    <ds:schemaRef ds:uri="dcfeb59e-bb29-419e-af83-3d16f5fa27da"/>
    <ds:schemaRef ds:uri="http://purl.org/dc/elements/1.1/"/>
    <ds:schemaRef ds:uri="http://schemas.microsoft.com/office/2006/metadata/properties"/>
    <ds:schemaRef ds:uri="3e03809e-c3ee-45dc-babc-9adc7888d119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33790</TotalTime>
  <Words>403</Words>
  <Application>Microsoft Office PowerPoint</Application>
  <PresentationFormat>On-screen Show (4:3)</PresentationFormat>
  <Paragraphs>48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Custom Design</vt:lpstr>
      <vt:lpstr>PowerPoint Presentation</vt:lpstr>
      <vt:lpstr>Australian Buoy Network</vt:lpstr>
      <vt:lpstr>Planned Programme(s)</vt:lpstr>
      <vt:lpstr>Technical Developments</vt:lpstr>
      <vt:lpstr>Publications &amp; User Impact</vt:lpstr>
      <vt:lpstr>Additional Comments</vt:lpstr>
      <vt:lpstr>Thank you!</vt:lpstr>
    </vt:vector>
  </TitlesOfParts>
  <Company>IOC/UNESCO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DBCP-33 TC report</dc:title>
  <dc:creator>Long Jiang</dc:creator>
  <cp:lastModifiedBy>Joel Cabrie</cp:lastModifiedBy>
  <cp:revision>735</cp:revision>
  <cp:lastPrinted>2017-11-08T15:57:27Z</cp:lastPrinted>
  <dcterms:created xsi:type="dcterms:W3CDTF">2008-01-30T04:31:58Z</dcterms:created>
  <dcterms:modified xsi:type="dcterms:W3CDTF">2021-10-25T02:02:53Z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0x010100C6327E052C8BE04C942220FEE09FA62D003611B1D53A1B5442B64EC13CD8C48E70</vt:lpwstr>
  </property>
  <property fmtid="{D5CDD505-2E9C-101B-9397-08002B2CF9AE}" pid="3" name="TaxKeyword">
    <vt:lpwstr/>
  </property>
  <property fmtid="{D5CDD505-2E9C-101B-9397-08002B2CF9AE}" pid="4" name="Record Activity">
    <vt:lpwstr/>
  </property>
  <property fmtid="{D5CDD505-2E9C-101B-9397-08002B2CF9AE}" pid="5" name="TaxKeywordTaxHTField">
    <vt:lpwstr/>
  </property>
</Properties>
</file>