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65" r:id="rId1"/>
    <p:sldMasterId id="2147483906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4" r:id="rId4"/>
    <p:sldId id="277" r:id="rId5"/>
    <p:sldId id="275" r:id="rId6"/>
    <p:sldId id="278" r:id="rId7"/>
    <p:sldId id="279" r:id="rId8"/>
    <p:sldId id="280" r:id="rId9"/>
    <p:sldId id="276" r:id="rId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0">
          <p15:clr>
            <a:srgbClr val="A4A3A4"/>
          </p15:clr>
        </p15:guide>
        <p15:guide id="2" orient="horz" pos="443">
          <p15:clr>
            <a:srgbClr val="A4A3A4"/>
          </p15:clr>
        </p15:guide>
        <p15:guide id="3" pos="5398">
          <p15:clr>
            <a:srgbClr val="A4A3A4"/>
          </p15:clr>
        </p15:guide>
        <p15:guide id="4" pos="280">
          <p15:clr>
            <a:srgbClr val="A4A3A4"/>
          </p15:clr>
        </p15:guide>
        <p15:guide id="5" pos="2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B2B2B2"/>
    <a:srgbClr val="000099"/>
    <a:srgbClr val="121896"/>
    <a:srgbClr val="FFFFFF"/>
    <a:srgbClr val="DDDDDD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49" autoAdjust="0"/>
    <p:restoredTop sz="89623" autoAdjust="0"/>
  </p:normalViewPr>
  <p:slideViewPr>
    <p:cSldViewPr snapToGrid="0">
      <p:cViewPr varScale="1">
        <p:scale>
          <a:sx n="99" d="100"/>
          <a:sy n="99" d="100"/>
        </p:scale>
        <p:origin x="1728" y="72"/>
      </p:cViewPr>
      <p:guideLst>
        <p:guide orient="horz" pos="620"/>
        <p:guide orient="horz" pos="443"/>
        <p:guide pos="5398"/>
        <p:guide pos="280"/>
        <p:guide pos="2876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3264" y="-7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A6076-D573-4E0A-B455-4750807E8EF6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3D0AD-310D-4F4D-8B2F-C1B046738F0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4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487" y="0"/>
            <a:ext cx="2946188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887" y="4715788"/>
            <a:ext cx="4983903" cy="446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990"/>
            <a:ext cx="294618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487" y="9429990"/>
            <a:ext cx="2946188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F8B46950-940C-46C7-9F83-9FBF0386027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5D12C-A591-43DB-B79E-4FABC4D6DC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842C-3315-4F3E-AF23-91340BE7D8F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levelourth</a:t>
            </a:r>
            <a:r>
              <a:rPr lang="en-US" dirty="0"/>
              <a:t>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E0C338BF-A446-4492-98BF-62F2C5836B99}" type="datetimeFigureOut">
              <a:rPr lang="en-US"/>
              <a:pPr>
                <a:defRPr/>
              </a:pPr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5DD9B7B-43DF-4050-B30B-560B4EF70F7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0"/>
            <a:ext cx="9144000" cy="3287486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30049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0" y="6592888"/>
            <a:ext cx="3348038" cy="365125"/>
          </a:xfrm>
          <a:prstGeom prst="rect">
            <a:avLst/>
          </a:prstGeom>
        </p:spPr>
        <p:txBody>
          <a:bodyPr anchor="ctr"/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pic>
        <p:nvPicPr>
          <p:cNvPr id="1037" name="Picture 18" descr="dbcp_light_text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88913"/>
            <a:ext cx="2087562" cy="2087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3" name="Picture 14" descr="ioc_wmo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 bwMode="auto">
          <a:xfrm>
            <a:off x="6344194" y="174171"/>
            <a:ext cx="2636520" cy="1203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1E27A-3F6A-4EE0-A789-4E7FF6C096C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6106-D267-4D13-B93D-C99418C7D56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8" name="Picture 18" descr="dbcp_light_text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5242" y="199800"/>
            <a:ext cx="970416" cy="970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86744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DBCP  National Report</a:t>
            </a:r>
          </a:p>
          <a:p>
            <a:pPr algn="ctr">
              <a:lnSpc>
                <a:spcPct val="150000"/>
              </a:lnSpc>
            </a:pPr>
            <a:r>
              <a:rPr lang="en-US" altLang="en-US" sz="2400" b="1" dirty="0">
                <a:solidFill>
                  <a:prstClr val="black"/>
                </a:solidFill>
                <a:ea typeface="+mj-ea"/>
              </a:rPr>
              <a:t>DBCP – 37, VIRTUAL, 8-11 November 2021</a:t>
            </a:r>
          </a:p>
          <a:p>
            <a:pPr algn="ctr">
              <a:lnSpc>
                <a:spcPct val="150000"/>
              </a:lnSpc>
            </a:pPr>
            <a:r>
              <a:rPr lang="fr-CH" sz="2400" b="1" dirty="0" err="1">
                <a:solidFill>
                  <a:prstClr val="black"/>
                </a:solidFill>
                <a:ea typeface="+mj-ea"/>
              </a:rPr>
              <a:t>Makaoui@inrh,ma</a:t>
            </a:r>
            <a:endParaRPr lang="fr-CH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err="1"/>
              <a:t>Current</a:t>
            </a:r>
            <a:r>
              <a:rPr lang="fr-CH" b="1" dirty="0"/>
              <a:t> Programme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H" sz="2800" dirty="0"/>
              <a:t>Ahmed </a:t>
            </a:r>
            <a:r>
              <a:rPr lang="fr-CH" sz="2800" dirty="0" err="1"/>
              <a:t>Makaoui</a:t>
            </a:r>
            <a:r>
              <a:rPr lang="fr-CH" sz="2800" dirty="0"/>
              <a:t>/Agency INRH - Casablanca</a:t>
            </a:r>
          </a:p>
          <a:p>
            <a:endParaRPr lang="fr-CH" sz="2800" dirty="0"/>
          </a:p>
          <a:p>
            <a:r>
              <a:rPr lang="fr-CH" sz="2800" dirty="0"/>
              <a:t>01 METOCEAN </a:t>
            </a:r>
            <a:r>
              <a:rPr lang="en-US" sz="2800" dirty="0"/>
              <a:t>buoy</a:t>
            </a:r>
          </a:p>
          <a:p>
            <a:endParaRPr lang="en-US" sz="2800" dirty="0"/>
          </a:p>
          <a:p>
            <a:r>
              <a:rPr lang="en-US" sz="2800" dirty="0"/>
              <a:t>Purpose of </a:t>
            </a:r>
            <a:r>
              <a:rPr lang="en-US" sz="2800" dirty="0" err="1"/>
              <a:t>programm</a:t>
            </a:r>
            <a:r>
              <a:rPr lang="en-US" sz="2800" dirty="0"/>
              <a:t>: Monitoring of Moroccan coastal upwelling phenomenon </a:t>
            </a:r>
          </a:p>
          <a:p>
            <a:endParaRPr lang="en-US" sz="2800" dirty="0"/>
          </a:p>
          <a:p>
            <a:r>
              <a:rPr lang="en-US" sz="2800" dirty="0"/>
              <a:t>Main deployment areas: Moroccan south coastal area </a:t>
            </a:r>
          </a:p>
          <a:p>
            <a:endParaRPr lang="en-US" sz="2800" dirty="0"/>
          </a:p>
          <a:p>
            <a:r>
              <a:rPr lang="en-US" sz="2800" dirty="0"/>
              <a:t>Vandalism incidents: two incidents</a:t>
            </a:r>
          </a:p>
          <a:p>
            <a:pPr marL="0" indent="0">
              <a:buNone/>
            </a:pPr>
            <a:r>
              <a:rPr lang="en-US" sz="2800" dirty="0"/>
              <a:t>         - First, it was saved (march 2017 after 5 month of mooring)</a:t>
            </a:r>
          </a:p>
          <a:p>
            <a:pPr marL="0" indent="0">
              <a:buNone/>
            </a:pPr>
            <a:r>
              <a:rPr lang="en-US" sz="2800" dirty="0"/>
              <a:t>         - Second: it was damaged (August 2018 after 5 days mooring)</a:t>
            </a:r>
          </a:p>
        </p:txBody>
      </p:sp>
    </p:spTree>
    <p:extLst>
      <p:ext uri="{BB962C8B-B14F-4D97-AF65-F5344CB8AC3E}">
        <p14:creationId xmlns:p14="http://schemas.microsoft.com/office/powerpoint/2010/main" val="204554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Planned </a:t>
            </a:r>
            <a:r>
              <a:rPr lang="en-US" b="1" dirty="0" err="1"/>
              <a:t>Programme</a:t>
            </a:r>
            <a:r>
              <a:rPr lang="en-US" b="1" dirty="0"/>
              <a:t>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Name/INRH</a:t>
            </a:r>
          </a:p>
          <a:p>
            <a:endParaRPr lang="fr-CH" dirty="0"/>
          </a:p>
          <a:p>
            <a:r>
              <a:rPr lang="fr-CH" sz="3200" dirty="0" err="1"/>
              <a:t>Same</a:t>
            </a:r>
            <a:r>
              <a:rPr lang="fr-CH" sz="3200" dirty="0"/>
              <a:t> METOCEAN </a:t>
            </a:r>
            <a:r>
              <a:rPr lang="en-US" sz="3200" dirty="0"/>
              <a:t>buoy: Repaired</a:t>
            </a:r>
          </a:p>
          <a:p>
            <a:endParaRPr lang="en-US" dirty="0"/>
          </a:p>
          <a:p>
            <a:r>
              <a:rPr lang="en-US" dirty="0"/>
              <a:t>Purpose of program: </a:t>
            </a:r>
            <a:r>
              <a:rPr lang="en-US" sz="3200" dirty="0"/>
              <a:t>Impact of Coastal upwelling on </a:t>
            </a:r>
            <a:r>
              <a:rPr lang="en-US" sz="3200" dirty="0" err="1"/>
              <a:t>Dakhla</a:t>
            </a:r>
            <a:r>
              <a:rPr lang="en-US" sz="3200" dirty="0"/>
              <a:t> bay ecosystem</a:t>
            </a:r>
          </a:p>
          <a:p>
            <a:endParaRPr lang="en-US" dirty="0"/>
          </a:p>
          <a:p>
            <a:r>
              <a:rPr lang="en-US" dirty="0"/>
              <a:t>Main deployment areas: </a:t>
            </a:r>
            <a:r>
              <a:rPr lang="en-US" sz="3200" dirty="0" err="1"/>
              <a:t>Dakhla</a:t>
            </a:r>
            <a:r>
              <a:rPr lang="en-US" sz="3200" dirty="0"/>
              <a:t> bay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Developments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dirty="0"/>
              <a:t>METOCEAN Buoy: Repaired </a:t>
            </a:r>
          </a:p>
          <a:p>
            <a:pPr>
              <a:spcBef>
                <a:spcPts val="600"/>
              </a:spcBef>
            </a:pPr>
            <a:r>
              <a:rPr lang="en-US" dirty="0"/>
              <a:t>Instrumentations:</a:t>
            </a:r>
          </a:p>
          <a:p>
            <a:pPr marL="400050" indent="-285750" algn="just">
              <a:buFont typeface="Wingdings" panose="05000000000000000000" pitchFamily="2" charset="2"/>
              <a:buChar char="v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en-GB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Météorologics</a:t>
            </a:r>
            <a:r>
              <a:rPr lang="en-GB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sensors</a:t>
            </a:r>
            <a:endParaRPr lang="fr-MA" sz="1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 algn="just" fontAlgn="base">
              <a:buFont typeface="Wingdings" panose="05000000000000000000" pitchFamily="2" charset="2"/>
              <a:buChar char="Ø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Wind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sensor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compas; </a:t>
            </a:r>
          </a:p>
          <a:p>
            <a:pPr lvl="0" algn="just" fontAlgn="base">
              <a:buFont typeface="Wingdings" panose="05000000000000000000" pitchFamily="2" charset="2"/>
              <a:buChar char="Ø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Atmosphérique 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pressure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sensor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lvl="0" algn="just" fontAlgn="base">
              <a:buFont typeface="Wingdings" panose="05000000000000000000" pitchFamily="2" charset="2"/>
              <a:buChar char="Ø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Air </a:t>
            </a:r>
            <a:r>
              <a:rPr lang="fr-MA" sz="18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temperature</a:t>
            </a:r>
            <a:r>
              <a:rPr lang="fr-MA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MA" sz="18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sensor</a:t>
            </a:r>
            <a:r>
              <a:rPr lang="fr-MA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fr-MA" sz="18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285750" algn="just">
              <a:buFont typeface="Wingdings" panose="05000000000000000000" pitchFamily="2" charset="2"/>
              <a:buChar char="v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en-GB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Océanographics</a:t>
            </a:r>
            <a:r>
              <a:rPr lang="en-GB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sensors </a:t>
            </a:r>
            <a:endParaRPr lang="fr-MA" sz="1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capteur de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waves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and ADCP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sensors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 fontAlgn="base">
              <a:buFont typeface="Arial" panose="020B0604020202020204" pitchFamily="34" charset="0"/>
              <a:buChar char="●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Multi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paramèter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sensor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for water température,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conductivity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salinity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dissolved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oxygène,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turbidity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and fluorescence; </a:t>
            </a:r>
          </a:p>
          <a:p>
            <a:pPr marL="342900" lvl="0" indent="-342900" algn="just" fontAlgn="base">
              <a:buFont typeface="Arial" panose="020B0604020202020204" pitchFamily="34" charset="0"/>
              <a:buChar char="●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pH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sensor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lvl="0" algn="just" fontAlgn="base">
              <a:buFont typeface="Arial" panose="020B0604020202020204" pitchFamily="34" charset="0"/>
              <a:buChar char="●"/>
              <a:tabLst>
                <a:tab pos="-914400" algn="l"/>
                <a:tab pos="-457200" algn="l"/>
                <a:tab pos="23622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399530" algn="l"/>
                <a:tab pos="6856730" algn="l"/>
                <a:tab pos="7313930" algn="l"/>
              </a:tabLst>
            </a:pPr>
            <a:r>
              <a:rPr lang="fr-MA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IRIDIUM satellite </a:t>
            </a:r>
            <a:r>
              <a:rPr lang="fr-MA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systèm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for communication</a:t>
            </a:r>
            <a:r>
              <a:rPr lang="fr-MA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GPS and AIS </a:t>
            </a:r>
            <a:r>
              <a:rPr lang="fr-MA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modules for positionnement; 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0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Publications &amp; User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MA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Hilmi </a:t>
            </a:r>
            <a:r>
              <a:rPr lang="fr-MA" sz="1800" i="1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and al., </a:t>
            </a:r>
            <a:r>
              <a:rPr lang="fr-MA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2017. Circulation Marine de la Baie de Cintra (Sud du Maroc) par Modèle Hydrodynamique 2D. </a:t>
            </a:r>
            <a:r>
              <a:rPr lang="en-GB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European Scientific Journal April 2017 edition Vol.13, No.12 ISSN: 1857 – 7881 (Print) e - ISSN 1857- 7431 175.</a:t>
            </a:r>
          </a:p>
          <a:p>
            <a:endParaRPr lang="en-GB" sz="1800" dirty="0">
              <a:solidFill>
                <a:srgbClr val="00B0F0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dirty="0">
              <a:solidFill>
                <a:srgbClr val="00B0F0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err="1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  <a:t>Makaoui</a:t>
            </a:r>
            <a:r>
              <a:rPr lang="en-GB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  <a:t> and al, 2017. </a:t>
            </a:r>
            <a:r>
              <a:rPr lang="fr-MA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  <a:t>Caractéristiques hydro sédimentaires de la baie de Cintra (Sud - Maroc). </a:t>
            </a:r>
            <a:r>
              <a:rPr lang="en-GB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  <a:t>INTERNATIONAL JOURNAL OF ADVANCED RESEARCH</a:t>
            </a:r>
            <a:br>
              <a:rPr lang="en-GB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</a:br>
            <a:r>
              <a:rPr lang="en-GB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  <a:t>(IJAR) IJAR-18467.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</a:rPr>
              <a:t>ISSN: 2320-5407 Int. J. Adv. Res. 5(7), 2055-2068.</a:t>
            </a:r>
            <a:endParaRPr lang="fr-MA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17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QC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Communications</a:t>
            </a:r>
          </a:p>
          <a:p>
            <a:endParaRPr lang="en-US" dirty="0"/>
          </a:p>
          <a:p>
            <a:r>
              <a:rPr lang="en-US" dirty="0"/>
              <a:t>Buoy Lifetime: Since October 2016,</a:t>
            </a:r>
          </a:p>
          <a:p>
            <a:endParaRPr lang="en-US" dirty="0"/>
          </a:p>
          <a:p>
            <a:r>
              <a:rPr lang="en-US" dirty="0"/>
              <a:t>Data Accessibility: </a:t>
            </a:r>
            <a:r>
              <a:rPr lang="fr-MA" dirty="0"/>
              <a:t>satellite IRIDIUM, positionnement by GPS et AIS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54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 Observations: Oceanographic Cruises (02 by year)</a:t>
            </a:r>
          </a:p>
          <a:p>
            <a:endParaRPr lang="en-US" dirty="0"/>
          </a:p>
          <a:p>
            <a:r>
              <a:rPr lang="en-US" dirty="0"/>
              <a:t>Additional Requirements: ADCOP Mooring</a:t>
            </a:r>
          </a:p>
          <a:p>
            <a:endParaRPr lang="en-US" dirty="0"/>
          </a:p>
          <a:p>
            <a:r>
              <a:rPr lang="en-US" dirty="0"/>
              <a:t>DBCP linkage: Not yet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1328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149475"/>
            <a:ext cx="7772400" cy="1470025"/>
          </a:xfrm>
        </p:spPr>
        <p:txBody>
          <a:bodyPr/>
          <a:lstStyle/>
          <a:p>
            <a:r>
              <a:rPr lang="en-US" sz="4800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89023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34041</TotalTime>
  <Words>332</Words>
  <Application>Microsoft Office PowerPoint</Application>
  <PresentationFormat>Affichage à l'écran (4:3)</PresentationFormat>
  <Paragraphs>58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Calibri</vt:lpstr>
      <vt:lpstr>Wingdings</vt:lpstr>
      <vt:lpstr>Office Theme</vt:lpstr>
      <vt:lpstr>Custom Design</vt:lpstr>
      <vt:lpstr>Présentation PowerPoint</vt:lpstr>
      <vt:lpstr>Current Programme</vt:lpstr>
      <vt:lpstr>Planned Programme(s)</vt:lpstr>
      <vt:lpstr>Technical Developments</vt:lpstr>
      <vt:lpstr>Publications &amp; User Impact</vt:lpstr>
      <vt:lpstr>Additional Comments</vt:lpstr>
      <vt:lpstr>Additional Comments (continued)</vt:lpstr>
      <vt:lpstr>Thank you!</vt:lpstr>
    </vt:vector>
  </TitlesOfParts>
  <Company>IOC/UNESCO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DBCP-33 TC report</dc:title>
  <dc:creator>Long Jiang</dc:creator>
  <cp:lastModifiedBy>youness belabchir</cp:lastModifiedBy>
  <cp:revision>737</cp:revision>
  <cp:lastPrinted>2017-11-08T15:57:27Z</cp:lastPrinted>
  <dcterms:created xsi:type="dcterms:W3CDTF">2008-01-30T04:31:58Z</dcterms:created>
  <dcterms:modified xsi:type="dcterms:W3CDTF">2021-10-08T15:22:22Z</dcterms:modified>
</cp:coreProperties>
</file>