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_rels/notesSlide9.xml.rels" ContentType="application/vnd.openxmlformats-package.relationships+xml"/>
  <Override PartName="/ppt/notesSlides/_rels/notesSlide1.xml.rels" ContentType="application/vnd.openxmlformats-package.relationships+xml"/>
  <Override PartName="/ppt/notesSlides/notesSlide1.xml" ContentType="application/vnd.openxmlformats-officedocument.presentationml.notesSlide+xml"/>
  <Override PartName="/ppt/notesSlides/notesSlide9.xml" ContentType="application/vnd.openxmlformats-officedocument.presentationml.notesSlide+xml"/>
  <Override PartName="/ppt/_rels/presentation.xml.rels" ContentType="application/vnd.openxmlformats-package.relationships+xml"/>
  <Override PartName="/ppt/media/image23.png" ContentType="image/png"/>
  <Override PartName="/ppt/media/image22.png" ContentType="image/png"/>
  <Override PartName="/ppt/media/image21.png" ContentType="image/png"/>
  <Override PartName="/ppt/media/image19.png" ContentType="image/png"/>
  <Override PartName="/ppt/media/image20.png" ContentType="image/png"/>
  <Override PartName="/ppt/media/image18.png" ContentType="image/png"/>
  <Override PartName="/ppt/media/image17.png" ContentType="image/png"/>
  <Override PartName="/ppt/media/image16.png" ContentType="image/png"/>
  <Override PartName="/ppt/media/image15.png" ContentType="image/png"/>
  <Override PartName="/ppt/media/image14.png" ContentType="image/png"/>
  <Override PartName="/ppt/media/image24.png" ContentType="image/png"/>
  <Override PartName="/ppt/media/image1.png" ContentType="image/png"/>
  <Override PartName="/ppt/media/image31.png" ContentType="image/png"/>
  <Override PartName="/ppt/media/image25.png" ContentType="image/png"/>
  <Override PartName="/ppt/media/image2.png" ContentType="image/png"/>
  <Override PartName="/ppt/media/image32.png" ContentType="image/png"/>
  <Override PartName="/ppt/media/image12.png" ContentType="image/png"/>
  <Override PartName="/ppt/media/image13.png" ContentType="image/png"/>
  <Override PartName="/ppt/media/image8.png" ContentType="image/png"/>
  <Override PartName="/ppt/media/image39.jpeg" ContentType="image/jpeg"/>
  <Override PartName="/ppt/media/image41.jpeg" ContentType="image/jpeg"/>
  <Override PartName="/ppt/media/image9.png" ContentType="image/png"/>
  <Override PartName="/ppt/media/image44.png" ContentType="image/png"/>
  <Override PartName="/ppt/media/image40.jpeg" ContentType="image/jpeg"/>
  <Override PartName="/ppt/media/image30.png" ContentType="image/png"/>
  <Override PartName="/ppt/media/image38.jpeg" ContentType="image/jpeg"/>
  <Override PartName="/ppt/media/image28.png" ContentType="image/png"/>
  <Override PartName="/ppt/media/image42.png" ContentType="image/png"/>
  <Override PartName="/ppt/media/image43.png" ContentType="image/png"/>
  <Override PartName="/ppt/media/image45.png" ContentType="image/png"/>
  <Override PartName="/ppt/media/image10.png" ContentType="image/png"/>
  <Override PartName="/ppt/media/image37.png" ContentType="image/png"/>
  <Override PartName="/ppt/media/image34.jpeg" ContentType="image/jpeg"/>
  <Override PartName="/ppt/media/image7.png" ContentType="image/png"/>
  <Override PartName="/ppt/media/image11.png" ContentType="image/png"/>
  <Override PartName="/ppt/media/image36.png" ContentType="image/png"/>
  <Override PartName="/ppt/media/image6.png" ContentType="image/png"/>
  <Override PartName="/ppt/media/image29.png" ContentType="image/png"/>
  <Override PartName="/ppt/media/image5.png" ContentType="image/png"/>
  <Override PartName="/ppt/media/image35.png" ContentType="image/png"/>
  <Override PartName="/ppt/media/image4.png" ContentType="image/png"/>
  <Override PartName="/ppt/media/image27.png" ContentType="image/png"/>
  <Override PartName="/ppt/media/image33.png" ContentType="image/png"/>
  <Override PartName="/ppt/media/image3.png" ContentType="image/png"/>
  <Override PartName="/ppt/media/image26.png" ContentType="image/png"/>
  <Override PartName="/ppt/slideLayouts/_rels/slideLayout19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26.xml.rels" ContentType="application/vnd.openxmlformats-package.relationships+xml"/>
  <Override PartName="/ppt/slideLayouts/slideLayout2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_rels/slide9.xml.rels" ContentType="application/vnd.openxmlformats-package.relationships+xml"/>
  <Override PartName="/ppt/slides/_rels/slide8.xml.rels" ContentType="application/vnd.openxmlformats-package.relationships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3.xml.rels" ContentType="application/vnd.openxmlformats-package.relationships+xml"/>
  <Override PartName="/ppt/slides/_rels/slide5.xml.rels" ContentType="application/vnd.openxmlformats-package.relationships+xml"/>
  <Override PartName="/ppt/slides/_rels/slide2.xml.rels" ContentType="application/vnd.openxmlformats-package.relationships+xml"/>
  <Override PartName="/ppt/slides/_rels/slide4.xml.rels" ContentType="application/vnd.openxmlformats-package.relationships+xml"/>
  <Override PartName="/ppt/slides/_rels/slide1.xml.rels" ContentType="application/vnd.openxmlformats-package.relationshi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9144000" cy="6858000"/>
  <p:notesSz cx="6669087" cy="9926637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
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autoTitleDeleted val="1"/>
    <c:view3D>
      <c:rotX val="11"/>
      <c:rotY val="25"/>
      <c:rAngAx val="1"/>
      <c:perspective val="30"/>
    </c:view3D>
    <c:floor>
      <c:spPr>
        <a:solidFill>
          <a:srgbClr val="cccccc"/>
        </a:solidFill>
        <a:ln w="6480">
          <a:noFill/>
        </a:ln>
      </c:spPr>
    </c:floor>
    <c:sideWall>
      <c:spPr>
        <a:noFill/>
        <a:ln w="3240">
          <a:solidFill>
            <a:srgbClr val="b3b3b3"/>
          </a:solidFill>
          <a:round/>
        </a:ln>
      </c:spPr>
    </c:sideWall>
    <c:backWall>
      <c:spPr>
        <a:noFill/>
        <a:ln w="3240">
          <a:solidFill>
            <a:srgbClr val="b3b3b3"/>
          </a:solidFill>
          <a:round/>
        </a:ln>
      </c:spPr>
    </c:backWall>
    <c:plotArea>
      <c:layout>
        <c:manualLayout>
          <c:layoutTarget val="inner"/>
          <c:xMode val="edge"/>
          <c:yMode val="edge"/>
          <c:x val="0.0588069780528981"/>
          <c:y val="0.0417881438289602"/>
          <c:w val="0.941152825789854"/>
          <c:h val="0.83486047480216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TOTAL</c:v>
                </c:pt>
              </c:strCache>
            </c:strRef>
          </c:tx>
          <c:spPr>
            <a:solidFill>
              <a:srgbClr val="004586"/>
            </a:solidFill>
            <a:ln w="25560">
              <a:noFill/>
            </a:ln>
          </c:spPr>
          <c:invertIfNegative val="0"/>
          <c:dLbls>
            <c:txPr>
              <a:bodyPr/>
              <a:lstStyle/>
              <a:p>
                <a:pPr>
                  <a:defRPr b="0" sz="1000" spc="-1" strike="noStrike">
                    <a:solidFill>
                      <a:srgbClr val="000000"/>
                    </a:solidFill>
                    <a:latin typeface="Arial"/>
                    <a:ea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22"/>
                <c:pt idx="0">
                  <c:v>00</c:v>
                </c:pt>
                <c:pt idx="1">
                  <c:v>01</c:v>
                </c:pt>
                <c:pt idx="2">
                  <c:v>02</c:v>
                </c:pt>
                <c:pt idx="3">
                  <c:v>03</c:v>
                </c:pt>
                <c:pt idx="4">
                  <c:v>04</c:v>
                </c:pt>
                <c:pt idx="5">
                  <c:v>05</c:v>
                </c:pt>
                <c:pt idx="6">
                  <c:v>06</c:v>
                </c:pt>
                <c:pt idx="7">
                  <c:v>07</c:v>
                </c:pt>
                <c:pt idx="8">
                  <c:v>08</c:v>
                </c:pt>
                <c:pt idx="9">
                  <c:v>09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22"/>
                <c:pt idx="0">
                  <c:v>1</c:v>
                </c:pt>
                <c:pt idx="1">
                  <c:v>0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3</c:v>
                </c:pt>
                <c:pt idx="10">
                  <c:v>2</c:v>
                </c:pt>
                <c:pt idx="11">
                  <c:v>3</c:v>
                </c:pt>
                <c:pt idx="12">
                  <c:v>6</c:v>
                </c:pt>
                <c:pt idx="13">
                  <c:v>7</c:v>
                </c:pt>
                <c:pt idx="14">
                  <c:v>7</c:v>
                </c:pt>
                <c:pt idx="15">
                  <c:v>8</c:v>
                </c:pt>
                <c:pt idx="16">
                  <c:v>9</c:v>
                </c:pt>
                <c:pt idx="17">
                  <c:v>7</c:v>
                </c:pt>
                <c:pt idx="18">
                  <c:v>7</c:v>
                </c:pt>
                <c:pt idx="19">
                  <c:v>6</c:v>
                </c:pt>
                <c:pt idx="20">
                  <c:v>1</c:v>
                </c:pt>
                <c:pt idx="21">
                  <c:v>4</c:v>
                </c:pt>
              </c:numCache>
            </c:numRef>
          </c:val>
        </c:ser>
        <c:gapWidth val="100"/>
        <c:shape val="box"/>
        <c:axId val="69238966"/>
        <c:axId val="92502666"/>
        <c:axId val="0"/>
      </c:bar3DChart>
      <c:catAx>
        <c:axId val="69238966"/>
        <c:scaling>
          <c:orientation val="minMax"/>
        </c:scaling>
        <c:delete val="0"/>
        <c:axPos val="b"/>
        <c:title>
          <c:tx>
            <c:rich>
              <a:bodyPr rot="0"/>
              <a:lstStyle/>
              <a:p>
                <a:pPr>
                  <a:defRPr b="0" lang="pt-BR" sz="1400" spc="-1" strike="noStrike">
                    <a:solidFill>
                      <a:srgbClr val="000000"/>
                    </a:solidFill>
                    <a:latin typeface="Arial"/>
                    <a:ea typeface="Arial"/>
                  </a:defRPr>
                </a:pPr>
                <a:r>
                  <a:rPr b="0" lang="pt-BR" sz="1400" spc="-1" strike="noStrike">
                    <a:solidFill>
                      <a:srgbClr val="000000"/>
                    </a:solidFill>
                    <a:latin typeface="Arial"/>
                    <a:ea typeface="Arial"/>
                  </a:rPr>
                  <a:t>Tempo (anos)</a:t>
                </a:r>
              </a:p>
            </c:rich>
          </c:tx>
          <c:layout>
            <c:manualLayout>
              <c:xMode val="edge"/>
              <c:yMode val="edge"/>
              <c:x val="0.455060696197444"/>
              <c:y val="0.943079272525337"/>
            </c:manualLayout>
          </c:layout>
          <c:overlay val="0"/>
          <c:spPr>
            <a:noFill/>
            <a:ln w="25560">
              <a:noFill/>
            </a:ln>
          </c:spPr>
        </c:title>
        <c:numFmt formatCode="[$-416]dd/mm/yyyy" sourceLinked="1"/>
        <c:majorTickMark val="out"/>
        <c:minorTickMark val="none"/>
        <c:tickLblPos val="nextTo"/>
        <c:spPr>
          <a:ln w="3240">
            <a:solidFill>
              <a:srgbClr val="b3b3b3"/>
            </a:solidFill>
            <a:round/>
          </a:ln>
        </c:spPr>
        <c:txPr>
          <a:bodyPr/>
          <a:lstStyle/>
          <a:p>
            <a:pPr>
              <a:defRPr b="0" sz="1200" spc="-1" strike="noStrike">
                <a:solidFill>
                  <a:srgbClr val="000000"/>
                </a:solidFill>
                <a:latin typeface="Arial"/>
                <a:ea typeface="Arial"/>
              </a:defRPr>
            </a:pPr>
          </a:p>
        </c:txPr>
        <c:crossAx val="92502666"/>
        <c:crosses val="autoZero"/>
        <c:auto val="1"/>
        <c:lblAlgn val="ctr"/>
        <c:lblOffset val="100"/>
        <c:noMultiLvlLbl val="0"/>
      </c:catAx>
      <c:valAx>
        <c:axId val="92502666"/>
        <c:scaling>
          <c:orientation val="minMax"/>
        </c:scaling>
        <c:delete val="0"/>
        <c:axPos val="l"/>
        <c:majorGridlines>
          <c:spPr>
            <a:ln w="3240">
              <a:solidFill>
                <a:srgbClr val="b3b3b3"/>
              </a:solidFill>
              <a:round/>
            </a:ln>
          </c:spPr>
        </c:majorGridlines>
        <c:title>
          <c:tx>
            <c:rich>
              <a:bodyPr rot="-5400000"/>
              <a:lstStyle/>
              <a:p>
                <a:pPr>
                  <a:defRPr b="0" lang="pt-BR" sz="1400" spc="-1" strike="noStrike">
                    <a:solidFill>
                      <a:srgbClr val="000000"/>
                    </a:solidFill>
                    <a:latin typeface="Arial"/>
                    <a:ea typeface="Arial"/>
                  </a:defRPr>
                </a:pPr>
                <a:r>
                  <a:rPr b="0" lang="pt-BR" sz="1400" spc="-1" strike="noStrike">
                    <a:solidFill>
                      <a:srgbClr val="000000"/>
                    </a:solidFill>
                    <a:latin typeface="Arial"/>
                    <a:ea typeface="Arial"/>
                  </a:rPr>
                  <a:t>Número de boias em operação</a:t>
                </a:r>
              </a:p>
            </c:rich>
          </c:tx>
          <c:layout>
            <c:manualLayout>
              <c:xMode val="edge"/>
              <c:yMode val="edge"/>
              <c:x val="0.0246000482353887"/>
              <c:y val="0.209218381230043"/>
            </c:manualLayout>
          </c:layout>
          <c:overlay val="0"/>
          <c:spPr>
            <a:noFill/>
            <a:ln w="25560">
              <a:noFill/>
            </a:ln>
          </c:spPr>
        </c:title>
        <c:numFmt formatCode="General" sourceLinked="0"/>
        <c:majorTickMark val="out"/>
        <c:minorTickMark val="none"/>
        <c:tickLblPos val="nextTo"/>
        <c:spPr>
          <a:ln w="3240">
            <a:solidFill>
              <a:srgbClr val="b3b3b3"/>
            </a:solidFill>
            <a:round/>
          </a:ln>
        </c:spPr>
        <c:txPr>
          <a:bodyPr/>
          <a:lstStyle/>
          <a:p>
            <a:pPr>
              <a:defRPr b="0" sz="1200" spc="-1" strike="noStrike">
                <a:solidFill>
                  <a:srgbClr val="000000"/>
                </a:solidFill>
                <a:latin typeface="Arial"/>
                <a:ea typeface="Arial"/>
              </a:defRPr>
            </a:pPr>
          </a:p>
        </c:txPr>
        <c:crossAx val="69238966"/>
        <c:crosses val="autoZero"/>
        <c:crossBetween val="between"/>
      </c:valAx>
    </c:plotArea>
    <c:plotVisOnly val="1"/>
    <c:dispBlanksAs val="gap"/>
  </c:chart>
  <c:spPr>
    <a:noFill/>
    <a:ln w="6480">
      <a:noFill/>
    </a:ln>
  </c:sp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autoTitleDeleted val="1"/>
    <c:plotArea>
      <c:pieChart>
        <c:varyColors val="1"/>
        <c:ser>
          <c:idx val="0"/>
          <c:order val="0"/>
          <c:tx>
            <c:strRef>
              <c:f>label 0</c:f>
              <c:strCache>
                <c:ptCount val="1"/>
                <c:pt idx="0">
                  <c:v>Coluna B</c:v>
                </c:pt>
              </c:strCache>
            </c:strRef>
          </c:tx>
          <c:spPr>
            <a:solidFill>
              <a:srgbClr val="000000"/>
            </a:solidFill>
            <a:ln>
              <a:noFill/>
            </a:ln>
          </c:spPr>
          <c:explosion val="0"/>
          <c:dPt>
            <c:idx val="0"/>
            <c:spPr>
              <a:solidFill>
                <a:srgbClr val="000000"/>
              </a:solidFill>
              <a:ln>
                <a:noFill/>
              </a:ln>
            </c:spPr>
          </c:dPt>
          <c:dPt>
            <c:idx val="1"/>
            <c:spPr>
              <a:solidFill>
                <a:srgbClr val="333333"/>
              </a:solidFill>
              <a:ln>
                <a:noFill/>
              </a:ln>
            </c:spPr>
          </c:dPt>
          <c:dPt>
            <c:idx val="2"/>
            <c:spPr>
              <a:solidFill>
                <a:srgbClr val="666666"/>
              </a:solidFill>
              <a:ln>
                <a:noFill/>
              </a:ln>
            </c:spPr>
          </c:dPt>
          <c:dPt>
            <c:idx val="3"/>
            <c:spPr>
              <a:solidFill>
                <a:srgbClr val="808080"/>
              </a:solidFill>
              <a:ln>
                <a:noFill/>
              </a:ln>
            </c:spPr>
          </c:dPt>
          <c:dPt>
            <c:idx val="4"/>
            <c:spPr>
              <a:solidFill>
                <a:srgbClr val="b2b2b2"/>
              </a:solidFill>
              <a:ln>
                <a:noFill/>
              </a:ln>
            </c:spPr>
          </c:dPt>
          <c:dLbls>
            <c:numFmt formatCode="0%" sourceLinked="0"/>
            <c:dLbl>
              <c:idx val="0"/>
              <c:numFmt formatCode="0%" sourceLinked="0"/>
              <c:txPr>
                <a:bodyPr/>
                <a:lstStyle/>
                <a:p>
                  <a:pPr>
                    <a:defRPr b="0" sz="1000" spc="-1" strike="noStrike">
                      <a:solidFill>
                        <a:srgbClr val="000000"/>
                      </a:solidFill>
                      <a:latin typeface="Arial"/>
                      <a:ea typeface="DejaVu Sans"/>
                    </a:defRPr>
                  </a:pPr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eparator>
</c:separator>
            </c:dLbl>
            <c:dLbl>
              <c:idx val="1"/>
              <c:numFmt formatCode="0%" sourceLinked="0"/>
              <c:txPr>
                <a:bodyPr/>
                <a:lstStyle/>
                <a:p>
                  <a:pPr>
                    <a:defRPr b="0" sz="1000" spc="-1" strike="noStrike">
                      <a:solidFill>
                        <a:srgbClr val="000000"/>
                      </a:solidFill>
                      <a:latin typeface="Arial"/>
                      <a:ea typeface="DejaVu Sans"/>
                    </a:defRPr>
                  </a:pPr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eparator>
</c:separator>
            </c:dLbl>
            <c:dLbl>
              <c:idx val="2"/>
              <c:numFmt formatCode="0%" sourceLinked="0"/>
              <c:txPr>
                <a:bodyPr/>
                <a:lstStyle/>
                <a:p>
                  <a:pPr>
                    <a:defRPr b="0" sz="1000" spc="-1" strike="noStrike">
                      <a:solidFill>
                        <a:srgbClr val="000000"/>
                      </a:solidFill>
                      <a:latin typeface="Arial"/>
                      <a:ea typeface="DejaVu Sans"/>
                    </a:defRPr>
                  </a:pPr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eparator>
</c:separator>
            </c:dLbl>
            <c:dLbl>
              <c:idx val="3"/>
              <c:numFmt formatCode="0%" sourceLinked="0"/>
              <c:txPr>
                <a:bodyPr/>
                <a:lstStyle/>
                <a:p>
                  <a:pPr>
                    <a:defRPr b="0" sz="1000" spc="-1" strike="noStrike">
                      <a:solidFill>
                        <a:srgbClr val="000000"/>
                      </a:solidFill>
                      <a:latin typeface="Arial"/>
                      <a:ea typeface="DejaVu Sans"/>
                    </a:defRPr>
                  </a:pPr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eparator>
</c:separator>
            </c:dLbl>
            <c:dLbl>
              <c:idx val="4"/>
              <c:numFmt formatCode="0%" sourceLinked="0"/>
              <c:txPr>
                <a:bodyPr/>
                <a:lstStyle/>
                <a:p>
                  <a:pPr>
                    <a:defRPr b="0" sz="1000" spc="-1" strike="noStrike">
                      <a:solidFill>
                        <a:srgbClr val="000000"/>
                      </a:solidFill>
                      <a:latin typeface="Arial"/>
                      <a:ea typeface="DejaVu Sans"/>
                    </a:defRPr>
                  </a:pPr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eparator>
</c:separator>
            </c:dLbl>
            <c:txPr>
              <a:bodyPr/>
              <a:lstStyle/>
              <a:p>
                <a:pPr>
                  <a:defRPr b="0" sz="1000" spc="-1" strike="noStrike">
                    <a:solidFill>
                      <a:srgbClr val="000000"/>
                    </a:solidFill>
                    <a:latin typeface="Arial"/>
                    <a:ea typeface="DejaVu Sans"/>
                  </a:defRPr>
                </a:pPr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eparator>
</c:separator>
            <c:showLeaderLines val="0"/>
          </c:dLbls>
          <c:cat>
            <c:strRef>
              <c:f>categories</c:f>
              <c:strCache>
                <c:ptCount val="5"/>
                <c:pt idx="0">
                  <c:v>Fishing boats mooring</c:v>
                </c:pt>
                <c:pt idx="1">
                  <c:v>Thievery</c:v>
                </c:pt>
                <c:pt idx="2">
                  <c:v>Boat collision</c:v>
                </c:pt>
                <c:pt idx="3">
                  <c:v>Fishing nets</c:v>
                </c:pt>
                <c:pt idx="4">
                  <c:v>Unknown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18</c:v>
                </c:pt>
                <c:pt idx="1">
                  <c:v>5</c:v>
                </c:pt>
                <c:pt idx="2">
                  <c:v>4</c:v>
                </c:pt>
                <c:pt idx="3">
                  <c:v>3</c:v>
                </c:pt>
                <c:pt idx="4">
                  <c:v>1</c:v>
                </c:pt>
              </c:numCache>
            </c:numRef>
          </c:val>
        </c:ser>
        <c:firstSliceAng val="0"/>
      </c:pieChart>
      <c:spPr>
        <a:noFill/>
        <a:ln>
          <a:noFill/>
        </a:ln>
      </c:spPr>
    </c:plotArea>
    <c:legend>
      <c:legendPos val="r"/>
      <c:overlay val="0"/>
      <c:spPr>
        <a:noFill/>
        <a:ln>
          <a:noFill/>
        </a:ln>
      </c:spPr>
      <c:txPr>
        <a:bodyPr/>
        <a:lstStyle/>
        <a:p>
          <a:pPr>
            <a:defRPr b="0" sz="1000" spc="-1" strike="noStrike">
              <a:solidFill>
                <a:srgbClr val="000000"/>
              </a:solidFill>
              <a:latin typeface="Arial"/>
              <a:ea typeface="DejaVu Sans"/>
            </a:defRPr>
          </a:pPr>
        </a:p>
      </c:txPr>
    </c:legend>
    <c:plotVisOnly val="1"/>
    <c:dispBlanksAs val="zero"/>
  </c:chart>
  <c:spPr>
    <a:solidFill>
      <a:srgbClr val="ffffff"/>
    </a:solidFill>
    <a:ln w="9360">
      <a:noFill/>
    </a:ln>
  </c:spPr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autoTitleDeleted val="1"/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Annual</c:v>
                </c:pt>
              </c:strCache>
            </c:strRef>
          </c:tx>
          <c:spPr>
            <a:solidFill>
              <a:srgbClr val="000000"/>
            </a:solidFill>
            <a:ln>
              <a:noFill/>
            </a:ln>
          </c:spPr>
          <c:invertIfNegative val="0"/>
          <c:dLbls>
            <c:txPr>
              <a:bodyPr/>
              <a:lstStyle/>
              <a:p>
                <a:pPr>
                  <a:defRPr b="0" sz="1000" spc="-1" strike="noStrike">
                    <a:solidFill>
                      <a:srgbClr val="000000"/>
                    </a:solidFill>
                    <a:latin typeface="Arial"/>
                    <a:ea typeface="DejaVu Sans"/>
                  </a:defRPr>
                </a:pPr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9"/>
                <c:pt idx="0">
                  <c:v>2010</c:v>
                </c:pt>
                <c:pt idx="1">
                  <c:v>2010</c:v>
                </c:pt>
                <c:pt idx="2">
                  <c:v>2010</c:v>
                </c:pt>
                <c:pt idx="3">
                  <c:v>2010</c:v>
                </c:pt>
                <c:pt idx="4">
                  <c:v>2020</c:v>
                </c:pt>
                <c:pt idx="5">
                  <c:v>2020</c:v>
                </c:pt>
                <c:pt idx="6">
                  <c:v>2020</c:v>
                </c:pt>
                <c:pt idx="7">
                  <c:v>2020</c:v>
                </c:pt>
                <c:pt idx="8">
                  <c:v>2019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9"/>
                <c:pt idx="0">
                  <c:v>1</c:v>
                </c:pt>
                <c:pt idx="1">
                  <c:v>1</c:v>
                </c:pt>
                <c:pt idx="2">
                  <c:v>5</c:v>
                </c:pt>
                <c:pt idx="3">
                  <c:v>1</c:v>
                </c:pt>
                <c:pt idx="4">
                  <c:v>2</c:v>
                </c:pt>
                <c:pt idx="5">
                  <c:v>3</c:v>
                </c:pt>
                <c:pt idx="6">
                  <c:v>10</c:v>
                </c:pt>
                <c:pt idx="7">
                  <c:v>3</c:v>
                </c:pt>
                <c:pt idx="8">
                  <c:v>2</c:v>
                </c:pt>
              </c:numCache>
            </c:numRef>
          </c:val>
        </c:ser>
        <c:gapWidth val="100"/>
        <c:overlap val="0"/>
        <c:axId val="54912845"/>
        <c:axId val="91410383"/>
      </c:barChart>
      <c:lineChart>
        <c:grouping val="standard"/>
        <c:varyColors val="0"/>
        <c:ser>
          <c:idx val="1"/>
          <c:order val="1"/>
          <c:tx>
            <c:strRef>
              <c:f>label 1</c:f>
              <c:strCache>
                <c:ptCount val="1"/>
                <c:pt idx="0">
                  <c:v>Cumulative</c:v>
                </c:pt>
              </c:strCache>
            </c:strRef>
          </c:tx>
          <c:spPr>
            <a:solidFill>
              <a:srgbClr val="999999"/>
            </a:solidFill>
            <a:ln w="28440">
              <a:solidFill>
                <a:srgbClr val="999999"/>
              </a:solidFill>
              <a:round/>
            </a:ln>
          </c:spPr>
          <c:marker>
            <c:symbol val="none"/>
          </c:marker>
          <c:dLbls>
            <c:numFmt formatCode="General" sourceLinked="0"/>
            <c:txPr>
              <a:bodyPr/>
              <a:lstStyle/>
              <a:p>
                <a:pPr>
                  <a:defRPr b="0" sz="1000" spc="-1" strike="noStrike">
                    <a:solidFill>
                      <a:srgbClr val="000000"/>
                    </a:solidFill>
                    <a:latin typeface="Arial"/>
                    <a:ea typeface="DejaVu Sans"/>
                  </a:defRPr>
                </a:pPr>
              </a:p>
            </c:txPr>
            <c:dLblPos val="r"/>
            <c:showLegendKey val="0"/>
            <c:showVal val="1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9"/>
                <c:pt idx="0">
                  <c:v>2010</c:v>
                </c:pt>
                <c:pt idx="1">
                  <c:v>2010</c:v>
                </c:pt>
                <c:pt idx="2">
                  <c:v>2010</c:v>
                </c:pt>
                <c:pt idx="3">
                  <c:v>2010</c:v>
                </c:pt>
                <c:pt idx="4">
                  <c:v>2020</c:v>
                </c:pt>
                <c:pt idx="5">
                  <c:v>2020</c:v>
                </c:pt>
                <c:pt idx="6">
                  <c:v>2020</c:v>
                </c:pt>
                <c:pt idx="7">
                  <c:v>2020</c:v>
                </c:pt>
                <c:pt idx="8">
                  <c:v>2019</c:v>
                </c:pt>
              </c:strCache>
            </c:strRef>
          </c:cat>
          <c:val>
            <c:numRef>
              <c:f>1</c:f>
              <c:numCache>
                <c:formatCode>General</c:formatCode>
                <c:ptCount val="9"/>
                <c:pt idx="0">
                  <c:v>1</c:v>
                </c:pt>
                <c:pt idx="1">
                  <c:v>2</c:v>
                </c:pt>
                <c:pt idx="2">
                  <c:v>7</c:v>
                </c:pt>
                <c:pt idx="3">
                  <c:v>8</c:v>
                </c:pt>
                <c:pt idx="4">
                  <c:v>10</c:v>
                </c:pt>
                <c:pt idx="5">
                  <c:v>13</c:v>
                </c:pt>
                <c:pt idx="6">
                  <c:v>23</c:v>
                </c:pt>
                <c:pt idx="7">
                  <c:v>26</c:v>
                </c:pt>
                <c:pt idx="8">
                  <c:v>28</c:v>
                </c:pt>
              </c:numCache>
            </c:numRef>
          </c:val>
          <c:smooth val="0"/>
        </c:ser>
        <c:hiLowLines>
          <c:spPr>
            <a:ln>
              <a:noFill/>
            </a:ln>
          </c:spPr>
        </c:hiLowLines>
        <c:marker val="0"/>
        <c:axId val="13549976"/>
        <c:axId val="35878954"/>
      </c:lineChart>
      <c:catAx>
        <c:axId val="54912845"/>
        <c:scaling>
          <c:orientation val="minMax"/>
        </c:scaling>
        <c:delete val="0"/>
        <c:axPos val="b"/>
        <c:numFmt formatCode="[$-416]dd/mm/yyyy" sourceLinked="1"/>
        <c:majorTickMark val="out"/>
        <c:minorTickMark val="none"/>
        <c:tickLblPos val="nextTo"/>
        <c:spPr>
          <a:ln w="9360">
            <a:solidFill>
              <a:srgbClr val="b3b3b3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Arial"/>
                <a:ea typeface="DejaVu Sans"/>
              </a:defRPr>
            </a:pPr>
          </a:p>
        </c:txPr>
        <c:crossAx val="91410383"/>
        <c:crosses val="autoZero"/>
        <c:auto val="1"/>
        <c:lblAlgn val="ctr"/>
        <c:lblOffset val="100"/>
        <c:noMultiLvlLbl val="0"/>
      </c:catAx>
      <c:valAx>
        <c:axId val="91410383"/>
        <c:scaling>
          <c:orientation val="minMax"/>
        </c:scaling>
        <c:delete val="0"/>
        <c:axPos val="l"/>
        <c:majorGridlines>
          <c:spPr>
            <a:ln w="9360">
              <a:solidFill>
                <a:srgbClr val="b3b3b3"/>
              </a:solidFill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9360">
            <a:solidFill>
              <a:srgbClr val="b3b3b3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Arial"/>
                <a:ea typeface="DejaVu Sans"/>
              </a:defRPr>
            </a:pPr>
          </a:p>
        </c:txPr>
        <c:crossAx val="54912845"/>
        <c:crossesAt val="1"/>
        <c:crossBetween val="between"/>
      </c:valAx>
      <c:catAx>
        <c:axId val="13549976"/>
        <c:scaling>
          <c:orientation val="minMax"/>
        </c:scaling>
        <c:delete val="1"/>
        <c:axPos val="t"/>
        <c:numFmt formatCode="[$-416]dd/mm/yyyy" sourceLinked="1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Arial"/>
                <a:ea typeface="DejaVu Sans"/>
              </a:defRPr>
            </a:pPr>
          </a:p>
        </c:txPr>
        <c:crossAx val="35878954"/>
        <c:auto val="1"/>
        <c:lblAlgn val="ctr"/>
        <c:lblOffset val="100"/>
        <c:noMultiLvlLbl val="0"/>
      </c:catAx>
      <c:valAx>
        <c:axId val="35878954"/>
        <c:scaling>
          <c:orientation val="minMax"/>
        </c:scaling>
        <c:delete val="1"/>
        <c:axPos val="r"/>
        <c:numFmt formatCode="General" sourceLinked="0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Arial"/>
                <a:ea typeface="DejaVu Sans"/>
              </a:defRPr>
            </a:pPr>
          </a:p>
        </c:txPr>
        <c:crossAx val="13549976"/>
        <c:crossBetween val="between"/>
      </c:valAx>
      <c:spPr>
        <a:noFill/>
        <a:ln>
          <a:solidFill>
            <a:srgbClr val="b3b3b3"/>
          </a:solidFill>
        </a:ln>
      </c:spPr>
    </c:plotArea>
    <c:legend>
      <c:legendPos val="t"/>
      <c:overlay val="0"/>
      <c:spPr>
        <a:noFill/>
        <a:ln>
          <a:noFill/>
        </a:ln>
      </c:spPr>
      <c:txPr>
        <a:bodyPr/>
        <a:lstStyle/>
        <a:p>
          <a:pPr>
            <a:defRPr b="0" sz="1000" spc="-1" strike="noStrike">
              <a:solidFill>
                <a:srgbClr val="000000"/>
              </a:solidFill>
              <a:latin typeface="Arial"/>
              <a:ea typeface="DejaVu Sans"/>
            </a:defRPr>
          </a:pPr>
        </a:p>
      </c:txPr>
    </c:legend>
    <c:plotVisOnly val="1"/>
    <c:dispBlanksAs val="gap"/>
  </c:chart>
  <c:spPr>
    <a:solidFill>
      <a:srgbClr val="ffffff"/>
    </a:solidFill>
    <a:ln w="9360">
      <a:noFill/>
    </a:ln>
  </c:spPr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autoTitleDeleted val="1"/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Number of cases</c:v>
                </c:pt>
              </c:strCache>
            </c:strRef>
          </c:tx>
          <c:spPr>
            <a:solidFill>
              <a:srgbClr val="000000"/>
            </a:solidFill>
            <a:ln>
              <a:noFill/>
            </a:ln>
          </c:spPr>
          <c:invertIfNegative val="0"/>
          <c:dLbls>
            <c:txPr>
              <a:bodyPr/>
              <a:lstStyle/>
              <a:p>
                <a:pPr>
                  <a:defRPr b="0" sz="1000" spc="-1" strike="noStrike">
                    <a:solidFill>
                      <a:srgbClr val="000000"/>
                    </a:solidFill>
                    <a:latin typeface="Arial"/>
                    <a:ea typeface="DejaVu Sans"/>
                  </a:defRPr>
                </a:pPr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9"/>
                <c:pt idx="0">
                  <c:v>Rio Grande</c:v>
                </c:pt>
                <c:pt idx="1">
                  <c:v>Itajaí</c:v>
                </c:pt>
                <c:pt idx="2">
                  <c:v>Santos</c:v>
                </c:pt>
                <c:pt idx="3">
                  <c:v>Niterói</c:v>
                </c:pt>
                <c:pt idx="4">
                  <c:v>Cabo Frio</c:v>
                </c:pt>
                <c:pt idx="5">
                  <c:v>Vitória</c:v>
                </c:pt>
                <c:pt idx="6">
                  <c:v>Porto Seguro</c:v>
                </c:pt>
                <c:pt idx="7">
                  <c:v>Recife</c:v>
                </c:pt>
                <c:pt idx="8">
                  <c:v>Fortaleza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9"/>
                <c:pt idx="0">
                  <c:v>5</c:v>
                </c:pt>
                <c:pt idx="1">
                  <c:v>5</c:v>
                </c:pt>
                <c:pt idx="2">
                  <c:v>3</c:v>
                </c:pt>
                <c:pt idx="3">
                  <c:v>3</c:v>
                </c:pt>
                <c:pt idx="4">
                  <c:v>2</c:v>
                </c:pt>
                <c:pt idx="5">
                  <c:v>3</c:v>
                </c:pt>
                <c:pt idx="6">
                  <c:v>3</c:v>
                </c:pt>
                <c:pt idx="7">
                  <c:v>2</c:v>
                </c:pt>
                <c:pt idx="8">
                  <c:v>2</c:v>
                </c:pt>
              </c:numCache>
            </c:numRef>
          </c:val>
        </c:ser>
        <c:gapWidth val="100"/>
        <c:overlap val="0"/>
        <c:axId val="24960445"/>
        <c:axId val="55678966"/>
      </c:barChart>
      <c:lineChart>
        <c:grouping val="standard"/>
        <c:varyColors val="0"/>
        <c:ser>
          <c:idx val="1"/>
          <c:order val="1"/>
          <c:tx>
            <c:strRef>
              <c:f>label 1</c:f>
              <c:strCache>
                <c:ptCount val="1"/>
                <c:pt idx="0">
                  <c:v>Financial loss (USD)</c:v>
                </c:pt>
              </c:strCache>
            </c:strRef>
          </c:tx>
          <c:spPr>
            <a:solidFill>
              <a:srgbClr val="999999"/>
            </a:solidFill>
            <a:ln w="14400">
              <a:noFill/>
            </a:ln>
          </c:spPr>
          <c:marker>
            <c:symbol val="square"/>
            <c:size val="6"/>
            <c:spPr>
              <a:solidFill>
                <a:srgbClr val="999999"/>
              </a:solidFill>
            </c:spPr>
          </c:marker>
          <c:dLbls>
            <c:txPr>
              <a:bodyPr/>
              <a:lstStyle/>
              <a:p>
                <a:pPr>
                  <a:defRPr b="0" sz="1000" spc="-1" strike="noStrike">
                    <a:solidFill>
                      <a:srgbClr val="000000"/>
                    </a:solidFill>
                    <a:latin typeface="Arial"/>
                    <a:ea typeface="DejaVu Sans"/>
                  </a:defRPr>
                </a:pPr>
              </a:p>
            </c:txPr>
            <c:dLblPos val="r"/>
            <c:showLegendKey val="0"/>
            <c:showVal val="0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9"/>
                <c:pt idx="0">
                  <c:v>Rio Grande</c:v>
                </c:pt>
                <c:pt idx="1">
                  <c:v>Itajaí</c:v>
                </c:pt>
                <c:pt idx="2">
                  <c:v>Santos</c:v>
                </c:pt>
                <c:pt idx="3">
                  <c:v>Niterói</c:v>
                </c:pt>
                <c:pt idx="4">
                  <c:v>Cabo Frio</c:v>
                </c:pt>
                <c:pt idx="5">
                  <c:v>Vitória</c:v>
                </c:pt>
                <c:pt idx="6">
                  <c:v>Porto Seguro</c:v>
                </c:pt>
                <c:pt idx="7">
                  <c:v>Recife</c:v>
                </c:pt>
                <c:pt idx="8">
                  <c:v>Fortaleza</c:v>
                </c:pt>
              </c:strCache>
            </c:strRef>
          </c:cat>
          <c:val>
            <c:numRef>
              <c:f>1</c:f>
              <c:numCache>
                <c:formatCode>General</c:formatCode>
                <c:ptCount val="9"/>
                <c:pt idx="0">
                  <c:v>74100</c:v>
                </c:pt>
                <c:pt idx="1">
                  <c:v>159700</c:v>
                </c:pt>
                <c:pt idx="2">
                  <c:v>92400</c:v>
                </c:pt>
                <c:pt idx="3">
                  <c:v>3300</c:v>
                </c:pt>
                <c:pt idx="4">
                  <c:v>61200</c:v>
                </c:pt>
                <c:pt idx="5">
                  <c:v>100500</c:v>
                </c:pt>
                <c:pt idx="6">
                  <c:v>45600</c:v>
                </c:pt>
                <c:pt idx="7">
                  <c:v>34500</c:v>
                </c:pt>
                <c:pt idx="8">
                  <c:v>107200</c:v>
                </c:pt>
              </c:numCache>
            </c:numRef>
          </c:val>
          <c:smooth val="0"/>
        </c:ser>
        <c:hiLowLines>
          <c:spPr>
            <a:ln>
              <a:noFill/>
            </a:ln>
          </c:spPr>
        </c:hiLowLines>
        <c:marker val="1"/>
        <c:axId val="38478283"/>
        <c:axId val="98044831"/>
      </c:lineChart>
      <c:catAx>
        <c:axId val="24960445"/>
        <c:scaling>
          <c:orientation val="minMax"/>
        </c:scaling>
        <c:delete val="0"/>
        <c:axPos val="b"/>
        <c:numFmt formatCode="[$-416]dd/mm/yyyy" sourceLinked="1"/>
        <c:majorTickMark val="out"/>
        <c:minorTickMark val="none"/>
        <c:tickLblPos val="nextTo"/>
        <c:spPr>
          <a:ln w="9360">
            <a:solidFill>
              <a:srgbClr val="b3b3b3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Arial"/>
                <a:ea typeface="DejaVu Sans"/>
              </a:defRPr>
            </a:pPr>
          </a:p>
        </c:txPr>
        <c:crossAx val="55678966"/>
        <c:crosses val="autoZero"/>
        <c:auto val="1"/>
        <c:lblAlgn val="ctr"/>
        <c:lblOffset val="100"/>
        <c:noMultiLvlLbl val="0"/>
      </c:catAx>
      <c:valAx>
        <c:axId val="55678966"/>
        <c:scaling>
          <c:orientation val="minMax"/>
        </c:scaling>
        <c:delete val="0"/>
        <c:axPos val="l"/>
        <c:majorGridlines>
          <c:spPr>
            <a:ln w="9360">
              <a:solidFill>
                <a:srgbClr val="b3b3b3"/>
              </a:solidFill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9360">
            <a:solidFill>
              <a:srgbClr val="b3b3b3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Arial"/>
                <a:ea typeface="DejaVu Sans"/>
              </a:defRPr>
            </a:pPr>
          </a:p>
        </c:txPr>
        <c:crossAx val="24960445"/>
        <c:crosses val="autoZero"/>
        <c:crossBetween val="between"/>
      </c:valAx>
      <c:catAx>
        <c:axId val="38478283"/>
        <c:scaling>
          <c:orientation val="minMax"/>
        </c:scaling>
        <c:delete val="1"/>
        <c:axPos val="t"/>
        <c:numFmt formatCode="[$-416]dd/mm/yyyy" sourceLinked="1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Arial"/>
                <a:ea typeface="DejaVu Sans"/>
              </a:defRPr>
            </a:pPr>
          </a:p>
        </c:txPr>
        <c:crossAx val="98044831"/>
        <c:auto val="1"/>
        <c:lblAlgn val="ctr"/>
        <c:lblOffset val="100"/>
        <c:noMultiLvlLbl val="0"/>
      </c:catAx>
      <c:valAx>
        <c:axId val="98044831"/>
        <c:scaling>
          <c:orientation val="minMax"/>
        </c:scaling>
        <c:delete val="0"/>
        <c:axPos val="r"/>
        <c:numFmt formatCode="[$$-409]#,##0.00;[RED]\-[$$-409]#,##0.00" sourceLinked="0"/>
        <c:majorTickMark val="out"/>
        <c:minorTickMark val="none"/>
        <c:tickLblPos val="nextTo"/>
        <c:spPr>
          <a:ln w="9360">
            <a:solidFill>
              <a:srgbClr val="b3b3b3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Arial"/>
                <a:ea typeface="DejaVu Sans"/>
              </a:defRPr>
            </a:pPr>
          </a:p>
        </c:txPr>
        <c:crossAx val="38478283"/>
        <c:crosses val="max"/>
        <c:crossBetween val="between"/>
      </c:valAx>
      <c:spPr>
        <a:noFill/>
        <a:ln>
          <a:solidFill>
            <a:srgbClr val="b3b3b3"/>
          </a:solidFill>
        </a:ln>
      </c:spPr>
    </c:plotArea>
    <c:legend>
      <c:legendPos val="t"/>
      <c:overlay val="0"/>
      <c:spPr>
        <a:solidFill>
          <a:srgbClr val="d9d9d9"/>
        </a:solidFill>
        <a:ln>
          <a:solidFill>
            <a:srgbClr val="000000"/>
          </a:solidFill>
        </a:ln>
      </c:spPr>
      <c:txPr>
        <a:bodyPr/>
        <a:lstStyle/>
        <a:p>
          <a:pPr>
            <a:defRPr b="0" sz="1000" spc="-1" strike="noStrike">
              <a:solidFill>
                <a:srgbClr val="000000"/>
              </a:solidFill>
              <a:latin typeface="Arial"/>
              <a:ea typeface="DejaVu Sans"/>
            </a:defRPr>
          </a:pPr>
        </a:p>
      </c:txPr>
    </c:legend>
    <c:plotVisOnly val="1"/>
    <c:dispBlanksAs val="gap"/>
  </c:chart>
  <c:spPr>
    <a:solidFill>
      <a:srgbClr val="ffffff"/>
    </a:solidFill>
    <a:ln w="9360">
      <a:noFill/>
    </a:ln>
  </c:spPr>
</c:chartSpace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4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Click to move 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the slide</a:t>
            </a:r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pt-BR" sz="2000" spc="-1" strike="noStrike">
                <a:latin typeface="Arial"/>
              </a:rPr>
              <a:t>C</a:t>
            </a:r>
            <a:r>
              <a:rPr b="0" lang="pt-BR" sz="2000" spc="-1" strike="noStrike">
                <a:latin typeface="Arial"/>
              </a:rPr>
              <a:t>l</a:t>
            </a:r>
            <a:r>
              <a:rPr b="0" lang="pt-BR" sz="2000" spc="-1" strike="noStrike">
                <a:latin typeface="Arial"/>
              </a:rPr>
              <a:t>i</a:t>
            </a:r>
            <a:r>
              <a:rPr b="0" lang="pt-BR" sz="2000" spc="-1" strike="noStrike">
                <a:latin typeface="Arial"/>
              </a:rPr>
              <a:t>c</a:t>
            </a:r>
            <a:r>
              <a:rPr b="0" lang="pt-BR" sz="2000" spc="-1" strike="noStrike">
                <a:latin typeface="Arial"/>
              </a:rPr>
              <a:t>k</a:t>
            </a:r>
            <a:r>
              <a:rPr b="0" lang="pt-BR" sz="2000" spc="-1" strike="noStrike">
                <a:latin typeface="Arial"/>
              </a:rPr>
              <a:t> </a:t>
            </a:r>
            <a:r>
              <a:rPr b="0" lang="pt-BR" sz="2000" spc="-1" strike="noStrike">
                <a:latin typeface="Arial"/>
              </a:rPr>
              <a:t>t</a:t>
            </a:r>
            <a:r>
              <a:rPr b="0" lang="pt-BR" sz="2000" spc="-1" strike="noStrike">
                <a:latin typeface="Arial"/>
              </a:rPr>
              <a:t>o</a:t>
            </a:r>
            <a:r>
              <a:rPr b="0" lang="pt-BR" sz="2000" spc="-1" strike="noStrike">
                <a:latin typeface="Arial"/>
              </a:rPr>
              <a:t> </a:t>
            </a:r>
            <a:r>
              <a:rPr b="0" lang="pt-BR" sz="2000" spc="-1" strike="noStrike">
                <a:latin typeface="Arial"/>
              </a:rPr>
              <a:t>e</a:t>
            </a:r>
            <a:r>
              <a:rPr b="0" lang="pt-BR" sz="2000" spc="-1" strike="noStrike">
                <a:latin typeface="Arial"/>
              </a:rPr>
              <a:t>d</a:t>
            </a:r>
            <a:r>
              <a:rPr b="0" lang="pt-BR" sz="2000" spc="-1" strike="noStrike">
                <a:latin typeface="Arial"/>
              </a:rPr>
              <a:t>i</a:t>
            </a:r>
            <a:r>
              <a:rPr b="0" lang="pt-BR" sz="2000" spc="-1" strike="noStrike">
                <a:latin typeface="Arial"/>
              </a:rPr>
              <a:t>t</a:t>
            </a:r>
            <a:r>
              <a:rPr b="0" lang="pt-BR" sz="2000" spc="-1" strike="noStrike">
                <a:latin typeface="Arial"/>
              </a:rPr>
              <a:t> </a:t>
            </a:r>
            <a:r>
              <a:rPr b="0" lang="pt-BR" sz="2000" spc="-1" strike="noStrike">
                <a:latin typeface="Arial"/>
              </a:rPr>
              <a:t>t</a:t>
            </a:r>
            <a:r>
              <a:rPr b="0" lang="pt-BR" sz="2000" spc="-1" strike="noStrike">
                <a:latin typeface="Arial"/>
              </a:rPr>
              <a:t>h</a:t>
            </a:r>
            <a:r>
              <a:rPr b="0" lang="pt-BR" sz="2000" spc="-1" strike="noStrike">
                <a:latin typeface="Arial"/>
              </a:rPr>
              <a:t>e</a:t>
            </a:r>
            <a:r>
              <a:rPr b="0" lang="pt-BR" sz="2000" spc="-1" strike="noStrike">
                <a:latin typeface="Arial"/>
              </a:rPr>
              <a:t> </a:t>
            </a:r>
            <a:r>
              <a:rPr b="0" lang="pt-BR" sz="2000" spc="-1" strike="noStrike">
                <a:latin typeface="Arial"/>
              </a:rPr>
              <a:t>n</a:t>
            </a:r>
            <a:r>
              <a:rPr b="0" lang="pt-BR" sz="2000" spc="-1" strike="noStrike">
                <a:latin typeface="Arial"/>
              </a:rPr>
              <a:t>o</a:t>
            </a:r>
            <a:r>
              <a:rPr b="0" lang="pt-BR" sz="2000" spc="-1" strike="noStrike">
                <a:latin typeface="Arial"/>
              </a:rPr>
              <a:t>t</a:t>
            </a:r>
            <a:r>
              <a:rPr b="0" lang="pt-BR" sz="2000" spc="-1" strike="noStrike">
                <a:latin typeface="Arial"/>
              </a:rPr>
              <a:t>e</a:t>
            </a:r>
            <a:r>
              <a:rPr b="0" lang="pt-BR" sz="2000" spc="-1" strike="noStrike">
                <a:latin typeface="Arial"/>
              </a:rPr>
              <a:t>s</a:t>
            </a:r>
            <a:r>
              <a:rPr b="0" lang="pt-BR" sz="2000" spc="-1" strike="noStrike">
                <a:latin typeface="Arial"/>
              </a:rPr>
              <a:t> </a:t>
            </a:r>
            <a:r>
              <a:rPr b="0" lang="pt-BR" sz="2000" spc="-1" strike="noStrike">
                <a:latin typeface="Arial"/>
              </a:rPr>
              <a:t>f</a:t>
            </a:r>
            <a:r>
              <a:rPr b="0" lang="pt-BR" sz="2000" spc="-1" strike="noStrike">
                <a:latin typeface="Arial"/>
              </a:rPr>
              <a:t>o</a:t>
            </a:r>
            <a:r>
              <a:rPr b="0" lang="pt-BR" sz="2000" spc="-1" strike="noStrike">
                <a:latin typeface="Arial"/>
              </a:rPr>
              <a:t>r</a:t>
            </a:r>
            <a:r>
              <a:rPr b="0" lang="pt-BR" sz="2000" spc="-1" strike="noStrike">
                <a:latin typeface="Arial"/>
              </a:rPr>
              <a:t>m</a:t>
            </a:r>
            <a:r>
              <a:rPr b="0" lang="pt-BR" sz="2000" spc="-1" strike="noStrike">
                <a:latin typeface="Arial"/>
              </a:rPr>
              <a:t>a</a:t>
            </a:r>
            <a:r>
              <a:rPr b="0" lang="pt-BR" sz="2000" spc="-1" strike="noStrike">
                <a:latin typeface="Arial"/>
              </a:rPr>
              <a:t>t</a:t>
            </a:r>
            <a:endParaRPr b="0" lang="pt-BR" sz="2000" spc="-1" strike="noStrike">
              <a:latin typeface="Arial"/>
            </a:endParaRPr>
          </a:p>
        </p:txBody>
      </p:sp>
      <p:sp>
        <p:nvSpPr>
          <p:cNvPr id="125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pt-BR" sz="1400" spc="-1" strike="noStrike">
                <a:latin typeface="Times New Roman"/>
              </a:rPr>
              <a:t>&lt;header&gt;</a:t>
            </a:r>
            <a:endParaRPr b="0" lang="pt-BR" sz="1400" spc="-1" strike="noStrike">
              <a:latin typeface="Times New Roman"/>
            </a:endParaRPr>
          </a:p>
        </p:txBody>
      </p:sp>
      <p:sp>
        <p:nvSpPr>
          <p:cNvPr id="126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r>
              <a:rPr b="0" lang="pt-BR" sz="1400" spc="-1" strike="noStrike">
                <a:latin typeface="Times New Roman"/>
              </a:rPr>
              <a:t>&lt;date/time&gt;</a:t>
            </a:r>
            <a:endParaRPr b="0" lang="pt-BR" sz="1400" spc="-1" strike="noStrike">
              <a:latin typeface="Times New Roman"/>
            </a:endParaRPr>
          </a:p>
        </p:txBody>
      </p:sp>
      <p:sp>
        <p:nvSpPr>
          <p:cNvPr id="127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r>
              <a:rPr b="0" lang="pt-BR" sz="1400" spc="-1" strike="noStrike">
                <a:latin typeface="Times New Roman"/>
              </a:rPr>
              <a:t>&lt;footer&gt;</a:t>
            </a:r>
            <a:endParaRPr b="0" lang="pt-BR" sz="1400" spc="-1" strike="noStrike">
              <a:latin typeface="Times New Roman"/>
            </a:endParaRPr>
          </a:p>
        </p:txBody>
      </p:sp>
      <p:sp>
        <p:nvSpPr>
          <p:cNvPr id="128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pPr algn="r"/>
            <a:fld id="{7E5BF5FB-3423-42F6-83E5-E47446A79C1F}" type="slidenum">
              <a:rPr b="0" lang="pt-BR" sz="1400" spc="-1" strike="noStrike">
                <a:latin typeface="Times New Roman"/>
              </a:rPr>
              <a:t>&lt;number&gt;</a:t>
            </a:fld>
            <a:endParaRPr b="0" lang="pt-BR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9.xml.rels><?xml version="1.0" encoding="UTF-8"?>
<Relationships xmlns="http://schemas.openxmlformats.org/package/2006/relationships"><Relationship Id="rId1" Type="http://schemas.openxmlformats.org/officeDocument/2006/relationships/slide" Target="../slides/slide9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CustomShape 1"/>
          <p:cNvSpPr/>
          <p:nvPr/>
        </p:nvSpPr>
        <p:spPr>
          <a:xfrm>
            <a:off x="3778560" y="9429840"/>
            <a:ext cx="2889360" cy="4957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6D08CD9F-6033-4186-B608-48393E0C16D2}" type="slidenum">
              <a:rPr b="0" lang="pt-BR" sz="1200" spc="-1" strike="noStrike">
                <a:solidFill>
                  <a:srgbClr val="000000"/>
                </a:solidFill>
                <a:latin typeface="Times New Roman"/>
                <a:ea typeface="+mn-ea"/>
              </a:rPr>
              <a:t>&lt;number&gt;</a:t>
            </a:fld>
            <a:endParaRPr b="0" lang="pt-BR" sz="1200" spc="-1" strike="noStrike">
              <a:latin typeface="Arial"/>
            </a:endParaRPr>
          </a:p>
        </p:txBody>
      </p:sp>
      <p:sp>
        <p:nvSpPr>
          <p:cNvPr id="203" name="PlaceHolder 2"/>
          <p:cNvSpPr>
            <a:spLocks noGrp="1"/>
          </p:cNvSpPr>
          <p:nvPr>
            <p:ph type="body"/>
          </p:nvPr>
        </p:nvSpPr>
        <p:spPr>
          <a:xfrm>
            <a:off x="889560" y="4715640"/>
            <a:ext cx="4888440" cy="44654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</p:spTree>
  </p:cSld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CustomShape 1"/>
          <p:cNvSpPr/>
          <p:nvPr/>
        </p:nvSpPr>
        <p:spPr>
          <a:xfrm>
            <a:off x="3849840" y="9429840"/>
            <a:ext cx="2933280" cy="483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b">
            <a:noAutofit/>
          </a:bodyPr>
          <a:p>
            <a:pPr algn="r">
              <a:lnSpc>
                <a:spcPct val="100000"/>
              </a:lnSpc>
            </a:pPr>
            <a:fld id="{1B136C6B-0573-4720-A802-6F3B0E3A1C9B}" type="slidenum">
              <a:rPr b="0" lang="pt-BR" sz="1800" spc="-1" strike="noStrike">
                <a:solidFill>
                  <a:srgbClr val="000000"/>
                </a:solidFill>
                <a:latin typeface="+mn-lt"/>
                <a:ea typeface="+mn-ea"/>
              </a:rPr>
              <a:t>&lt;number&gt;</a:t>
            </a:fld>
            <a:endParaRPr b="0" lang="pt-BR" sz="1800" spc="-1" strike="noStrike">
              <a:latin typeface="Arial"/>
            </a:endParaRPr>
          </a:p>
        </p:txBody>
      </p:sp>
      <p:sp>
        <p:nvSpPr>
          <p:cNvPr id="205" name="CustomShape 2"/>
          <p:cNvSpPr/>
          <p:nvPr/>
        </p:nvSpPr>
        <p:spPr>
          <a:xfrm>
            <a:off x="3849840" y="9429840"/>
            <a:ext cx="2933280" cy="4838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b">
            <a:noAutofit/>
          </a:bodyPr>
          <a:p>
            <a:pPr algn="r">
              <a:lnSpc>
                <a:spcPct val="100000"/>
              </a:lnSpc>
            </a:pPr>
            <a:fld id="{AA08136E-A844-4CA6-9E65-EEB6C506DB01}" type="slidenum">
              <a:rPr b="0" lang="pt-BR" sz="1800" spc="-1" strike="noStrike">
                <a:solidFill>
                  <a:srgbClr val="000000"/>
                </a:solidFill>
                <a:latin typeface="+mn-lt"/>
                <a:ea typeface="+mn-ea"/>
              </a:rPr>
              <a:t>&lt;number&gt;</a:t>
            </a:fld>
            <a:endParaRPr b="0" lang="pt-BR" sz="1800" spc="-1" strike="noStrike">
              <a:latin typeface="Arial"/>
            </a:endParaRPr>
          </a:p>
        </p:txBody>
      </p:sp>
      <p:sp>
        <p:nvSpPr>
          <p:cNvPr id="206" name="PlaceHolder 3"/>
          <p:cNvSpPr>
            <a:spLocks noGrp="1"/>
          </p:cNvSpPr>
          <p:nvPr>
            <p:ph type="sldImg"/>
          </p:nvPr>
        </p:nvSpPr>
        <p:spPr>
          <a:xfrm>
            <a:off x="917640" y="744480"/>
            <a:ext cx="4962240" cy="3722400"/>
          </a:xfrm>
          <a:prstGeom prst="rect">
            <a:avLst/>
          </a:prstGeom>
        </p:spPr>
      </p:sp>
      <p:sp>
        <p:nvSpPr>
          <p:cNvPr id="207" name="CustomShape 4"/>
          <p:cNvSpPr/>
          <p:nvPr/>
        </p:nvSpPr>
        <p:spPr>
          <a:xfrm>
            <a:off x="679320" y="4716360"/>
            <a:ext cx="5438520" cy="44668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noAutofit/>
          </a:bodyPr>
          <a:p>
            <a:pPr algn="just">
              <a:lnSpc>
                <a:spcPct val="100000"/>
              </a:lnSpc>
            </a:pPr>
            <a:r>
              <a:rPr b="0" lang="pt-BR" sz="1200" spc="-1" strike="noStrike">
                <a:solidFill>
                  <a:srgbClr val="ffffff"/>
                </a:solidFill>
                <a:latin typeface="Calibri"/>
                <a:ea typeface="Microsoft YaHei"/>
              </a:rPr>
              <a:t>Além da velocidade da água, visto que as partículas não possuem movimento próprio, o ADCP mede também a velocidade relativa ao fundo </a:t>
            </a:r>
            <a:r>
              <a:rPr b="0" i="1" lang="pt-BR" sz="1200" spc="-1" strike="noStrike">
                <a:solidFill>
                  <a:srgbClr val="ffffff"/>
                </a:solidFill>
                <a:latin typeface="Calibri"/>
                <a:ea typeface="Microsoft YaHei"/>
              </a:rPr>
              <a:t>(bottom track</a:t>
            </a:r>
            <a:r>
              <a:rPr b="1" i="1" lang="pt-BR" sz="1200" spc="-1" strike="noStrike">
                <a:solidFill>
                  <a:srgbClr val="ffffff"/>
                </a:solidFill>
                <a:latin typeface="Calibri"/>
                <a:ea typeface="Microsoft YaHei"/>
              </a:rPr>
              <a:t>)</a:t>
            </a:r>
            <a:r>
              <a:rPr b="0" lang="pt-BR" sz="1200" spc="-1" strike="noStrike">
                <a:solidFill>
                  <a:srgbClr val="ffffff"/>
                </a:solidFill>
                <a:latin typeface="Calibri"/>
                <a:ea typeface="Microsoft YaHei"/>
              </a:rPr>
              <a:t>, usando a mesma técnica empregada para medir a corrente, desde que esteja operando em águas rasas e dentro do alcance do pulso transmitido. Essa velocidade é utilizada para corrigir os efeitos do deslocamento do navio e fornecer valores absolutos de velocidade.</a:t>
            </a:r>
            <a:endParaRPr b="0" lang="pt-BR" sz="12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pt-BR" sz="12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pt-BR" sz="1200" spc="-1" strike="noStrike">
                <a:solidFill>
                  <a:srgbClr val="ffffff"/>
                </a:solidFill>
                <a:latin typeface="Calibri"/>
                <a:ea typeface="Microsoft YaHei"/>
              </a:rPr>
              <a:t>Em águas profundas, onde o fundo não pode ser monitorado devido a ocorrência</a:t>
            </a:r>
            <a:endParaRPr b="0" lang="pt-BR" sz="12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pt-BR" sz="1200" spc="-1" strike="noStrike">
                <a:solidFill>
                  <a:srgbClr val="ffffff"/>
                </a:solidFill>
                <a:latin typeface="Calibri"/>
                <a:ea typeface="Microsoft YaHei"/>
              </a:rPr>
              <a:t>de profundidades maiores do que o alcance máximo do ADCP, a correção dos dados de velocidade pode ser feita utilizando-se dados de velocidade do navio oriundos de posicionadores de navegação GPS (Global Positioning System), coletados simultaneamente aos dados de ADCP.</a:t>
            </a:r>
            <a:endParaRPr b="0" lang="pt-BR" sz="1200" spc="-1" strike="noStrike">
              <a:latin typeface="Arial"/>
            </a:endParaRPr>
          </a:p>
        </p:txBody>
      </p:sp>
      <p:sp>
        <p:nvSpPr>
          <p:cNvPr id="208" name="CustomShape 5"/>
          <p:cNvSpPr/>
          <p:nvPr/>
        </p:nvSpPr>
        <p:spPr>
          <a:xfrm>
            <a:off x="3849840" y="9429840"/>
            <a:ext cx="2945880" cy="4964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b">
            <a:noAutofit/>
          </a:bodyPr>
          <a:p>
            <a:pPr algn="r">
              <a:lnSpc>
                <a:spcPct val="100000"/>
              </a:lnSpc>
            </a:pPr>
            <a:fld id="{9CB63FF4-9F40-4500-B453-B5DC2CFFB25A}" type="slidenum">
              <a:rPr b="0" lang="pt-BR" sz="1800" spc="-1" strike="noStrike">
                <a:solidFill>
                  <a:srgbClr val="000000"/>
                </a:solidFill>
                <a:latin typeface="+mn-lt"/>
                <a:ea typeface="+mn-ea"/>
              </a:rPr>
              <a:t>&lt;number&gt;</a:t>
            </a:fld>
            <a:endParaRPr b="0" lang="pt-BR" sz="1800" spc="-1" strike="noStrike">
              <a:latin typeface="Arial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5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8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9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1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2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/>
          <p:cNvSpPr/>
          <p:nvPr/>
        </p:nvSpPr>
        <p:spPr>
          <a:xfrm>
            <a:off x="0" y="0"/>
            <a:ext cx="9142920" cy="3286440"/>
          </a:xfrm>
          <a:custGeom>
            <a:avLst/>
            <a:gdLst/>
            <a:ahLst/>
            <a:rect l="l" t="t" r="r" b="b"/>
            <a:pathLst>
              <a:path w="21600" h="30049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3887" y="8682"/>
                  <a:pt x="8113" y="30049"/>
                  <a:pt x="0" y="20172"/>
                </a:cubicBez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rgbClr val="ffffff"/>
              </a:gs>
              <a:gs pos="100000">
                <a:srgbClr val="dadada"/>
              </a:gs>
            </a:gsLst>
            <a:path path="rect"/>
          </a:gradFill>
          <a:ln w="255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" name="CustomShape 2"/>
          <p:cNvSpPr/>
          <p:nvPr/>
        </p:nvSpPr>
        <p:spPr>
          <a:xfrm rot="10800000">
            <a:off x="18288000" y="10357920"/>
            <a:ext cx="9142920" cy="2703960"/>
          </a:xfrm>
          <a:custGeom>
            <a:avLst/>
            <a:gdLst/>
            <a:ahLst/>
            <a:rect l="l" t="t" r="r" b="b"/>
            <a:pathLst>
              <a:path w="21600" h="67609">
                <a:moveTo>
                  <a:pt x="0" y="19190"/>
                </a:moveTo>
                <a:lnTo>
                  <a:pt x="21600" y="19190"/>
                </a:lnTo>
                <a:lnTo>
                  <a:pt x="21600" y="36512"/>
                </a:lnTo>
                <a:cubicBezTo>
                  <a:pt x="10775" y="0"/>
                  <a:pt x="1971" y="67609"/>
                  <a:pt x="0" y="39362"/>
                </a:cubicBezTo>
                <a:lnTo>
                  <a:pt x="0" y="19190"/>
                </a:lnTo>
                <a:close/>
              </a:path>
            </a:pathLst>
          </a:custGeom>
          <a:gradFill rotWithShape="0">
            <a:gsLst>
              <a:gs pos="0">
                <a:srgbClr val="5e9eff"/>
              </a:gs>
              <a:gs pos="100000">
                <a:srgbClr val="85c2ff"/>
              </a:gs>
            </a:gsLst>
            <a:lin ang="16200000"/>
          </a:gradFill>
          <a:ln w="255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" name="CustomShape 3"/>
          <p:cNvSpPr/>
          <p:nvPr/>
        </p:nvSpPr>
        <p:spPr>
          <a:xfrm>
            <a:off x="0" y="6593040"/>
            <a:ext cx="3346920" cy="363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3" name="Picture 18" descr=""/>
          <p:cNvPicPr/>
          <p:nvPr/>
        </p:nvPicPr>
        <p:blipFill>
          <a:blip r:embed="rId2"/>
          <a:stretch/>
        </p:blipFill>
        <p:spPr>
          <a:xfrm>
            <a:off x="684360" y="189000"/>
            <a:ext cx="2086560" cy="2086560"/>
          </a:xfrm>
          <a:prstGeom prst="rect">
            <a:avLst/>
          </a:prstGeom>
          <a:ln>
            <a:noFill/>
          </a:ln>
          <a:effectLst>
            <a:outerShdw dir="2700000" dist="138988">
              <a:srgbClr val="333333">
                <a:alpha val="65000"/>
              </a:srgbClr>
            </a:outerShdw>
          </a:effectLst>
        </p:spPr>
      </p:pic>
      <p:pic>
        <p:nvPicPr>
          <p:cNvPr id="4" name="Picture 14" descr=""/>
          <p:cNvPicPr/>
          <p:nvPr/>
        </p:nvPicPr>
        <p:blipFill>
          <a:blip r:embed="rId3"/>
          <a:stretch/>
        </p:blipFill>
        <p:spPr>
          <a:xfrm>
            <a:off x="6344280" y="174240"/>
            <a:ext cx="2635560" cy="1202760"/>
          </a:xfrm>
          <a:prstGeom prst="rect">
            <a:avLst/>
          </a:prstGeom>
          <a:ln>
            <a:noFill/>
          </a:ln>
          <a:effectLst>
            <a:outerShdw dir="2700000" dist="138988">
              <a:srgbClr val="333333">
                <a:alpha val="65000"/>
              </a:srgbClr>
            </a:outerShdw>
          </a:effectLst>
        </p:spPr>
      </p:pic>
      <p:sp>
        <p:nvSpPr>
          <p:cNvPr id="5" name="PlaceHolder 4"/>
          <p:cNvSpPr>
            <a:spLocks noGrp="1"/>
          </p:cNvSpPr>
          <p:nvPr>
            <p:ph type="title"/>
          </p:nvPr>
        </p:nvSpPr>
        <p:spPr>
          <a:xfrm>
            <a:off x="457200" y="271440"/>
            <a:ext cx="8227800" cy="1145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4400" spc="-1" strike="noStrike">
                <a:solidFill>
                  <a:srgbClr val="000000"/>
                </a:solidFill>
                <a:latin typeface="Arial"/>
              </a:rPr>
              <a:t>Click to edit the title text format</a:t>
            </a:r>
            <a:endParaRPr b="0" lang="pt-BR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body"/>
          </p:nvPr>
        </p:nvSpPr>
        <p:spPr>
          <a:xfrm>
            <a:off x="457200" y="1604880"/>
            <a:ext cx="8227800" cy="3974760"/>
          </a:xfrm>
          <a:prstGeom prst="rect">
            <a:avLst/>
          </a:prstGeom>
        </p:spPr>
        <p:txBody>
          <a:bodyPr lIns="0" rIns="0" tIns="2844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Click to edit the outline text format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Second Outline Level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Third Outline Level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Fourth Outline Level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Fifth Outline Level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Sixth Outline Level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Seventh Outline Level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CustomShape 1"/>
          <p:cNvSpPr/>
          <p:nvPr/>
        </p:nvSpPr>
        <p:spPr>
          <a:xfrm rot="10800000">
            <a:off x="18288000" y="10357920"/>
            <a:ext cx="9142920" cy="2703960"/>
          </a:xfrm>
          <a:custGeom>
            <a:avLst/>
            <a:gdLst/>
            <a:ahLst/>
            <a:rect l="l" t="t" r="r" b="b"/>
            <a:pathLst>
              <a:path w="21600" h="67609">
                <a:moveTo>
                  <a:pt x="0" y="19190"/>
                </a:moveTo>
                <a:lnTo>
                  <a:pt x="21600" y="19190"/>
                </a:lnTo>
                <a:lnTo>
                  <a:pt x="21600" y="36512"/>
                </a:lnTo>
                <a:cubicBezTo>
                  <a:pt x="10775" y="0"/>
                  <a:pt x="1971" y="67609"/>
                  <a:pt x="0" y="39362"/>
                </a:cubicBezTo>
                <a:lnTo>
                  <a:pt x="0" y="19190"/>
                </a:lnTo>
                <a:close/>
              </a:path>
            </a:pathLst>
          </a:custGeom>
          <a:gradFill rotWithShape="0">
            <a:gsLst>
              <a:gs pos="0">
                <a:srgbClr val="5e9eff"/>
              </a:gs>
              <a:gs pos="100000">
                <a:srgbClr val="85c2ff"/>
              </a:gs>
            </a:gsLst>
            <a:lin ang="16200000"/>
          </a:gradFill>
          <a:ln w="2556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44" name="Picture 18" descr=""/>
          <p:cNvPicPr/>
          <p:nvPr/>
        </p:nvPicPr>
        <p:blipFill>
          <a:blip r:embed="rId2"/>
          <a:stretch/>
        </p:blipFill>
        <p:spPr>
          <a:xfrm>
            <a:off x="205200" y="199800"/>
            <a:ext cx="969480" cy="969480"/>
          </a:xfrm>
          <a:prstGeom prst="rect">
            <a:avLst/>
          </a:prstGeom>
          <a:ln>
            <a:noFill/>
          </a:ln>
          <a:effectLst>
            <a:outerShdw dir="2700000" dist="138988">
              <a:srgbClr val="333333">
                <a:alpha val="65000"/>
              </a:srgbClr>
            </a:outerShdw>
          </a:effectLst>
        </p:spPr>
      </p:pic>
      <p:sp>
        <p:nvSpPr>
          <p:cNvPr id="45" name="PlaceHolder 2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C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l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i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c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k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t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o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e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d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i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t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t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h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e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t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i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t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l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e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t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e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x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t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f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o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r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m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a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t</a:t>
            </a:r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Click to edit the outline text format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Second Outline Level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Third Outline Level</a:t>
            </a:r>
            <a:endParaRPr b="0" lang="pt-BR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Fourth Outline Level</a:t>
            </a:r>
            <a:endParaRPr b="0" lang="pt-BR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Fifth Outline Level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Sixth Outline Level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Seventh Outline Level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CustomShape 1"/>
          <p:cNvSpPr/>
          <p:nvPr/>
        </p:nvSpPr>
        <p:spPr>
          <a:xfrm>
            <a:off x="457200" y="6245280"/>
            <a:ext cx="2133360" cy="4759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4" name="CustomShape 2"/>
          <p:cNvSpPr/>
          <p:nvPr/>
        </p:nvSpPr>
        <p:spPr>
          <a:xfrm>
            <a:off x="3124080" y="6245280"/>
            <a:ext cx="2895480" cy="4759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5" name="PlaceHolder 3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C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l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i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c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k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t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o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e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d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i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t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t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h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e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t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i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t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l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e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t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e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x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t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f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o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r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m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a</a:t>
            </a: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t</a:t>
            </a:r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6" name="PlaceHolder 4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Click to edit the outline text format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Second Outline Level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Third Outline Level</a:t>
            </a:r>
            <a:endParaRPr b="0" lang="pt-BR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Fourth Outline Level</a:t>
            </a:r>
            <a:endParaRPr b="0" lang="pt-BR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Fifth Outline Level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Sixth Outline Level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Seventh Outline Level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Relationship Id="rId8" Type="http://schemas.openxmlformats.org/officeDocument/2006/relationships/image" Target="../media/image11.png"/><Relationship Id="rId9" Type="http://schemas.openxmlformats.org/officeDocument/2006/relationships/image" Target="../media/image12.png"/><Relationship Id="rId10" Type="http://schemas.openxmlformats.org/officeDocument/2006/relationships/image" Target="../media/image13.png"/><Relationship Id="rId11" Type="http://schemas.openxmlformats.org/officeDocument/2006/relationships/image" Target="../media/image14.png"/><Relationship Id="rId12" Type="http://schemas.openxmlformats.org/officeDocument/2006/relationships/image" Target="../media/image15.png"/><Relationship Id="rId13" Type="http://schemas.openxmlformats.org/officeDocument/2006/relationships/image" Target="../media/image16.png"/><Relationship Id="rId14" Type="http://schemas.openxmlformats.org/officeDocument/2006/relationships/image" Target="../media/image17.png"/><Relationship Id="rId15" Type="http://schemas.openxmlformats.org/officeDocument/2006/relationships/image" Target="../media/image18.png"/><Relationship Id="rId16" Type="http://schemas.openxmlformats.org/officeDocument/2006/relationships/image" Target="../media/image19.png"/><Relationship Id="rId17" Type="http://schemas.openxmlformats.org/officeDocument/2006/relationships/image" Target="../media/image20.png"/><Relationship Id="rId18" Type="http://schemas.openxmlformats.org/officeDocument/2006/relationships/image" Target="../media/image21.png"/><Relationship Id="rId19" Type="http://schemas.openxmlformats.org/officeDocument/2006/relationships/image" Target="../media/image22.png"/><Relationship Id="rId20" Type="http://schemas.openxmlformats.org/officeDocument/2006/relationships/image" Target="../media/image23.png"/><Relationship Id="rId21" Type="http://schemas.openxmlformats.org/officeDocument/2006/relationships/image" Target="../media/image24.png"/><Relationship Id="rId2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chart" Target="../charts/chart1.xml"/><Relationship Id="rId2" Type="http://schemas.openxmlformats.org/officeDocument/2006/relationships/image" Target="../media/image25.png"/><Relationship Id="rId3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chart" Target="../charts/chart2.xml"/><Relationship Id="rId2" Type="http://schemas.openxmlformats.org/officeDocument/2006/relationships/chart" Target="../charts/chart3.xml"/><Relationship Id="rId3" Type="http://schemas.openxmlformats.org/officeDocument/2006/relationships/chart" Target="../charts/chart4.xml"/><Relationship Id="rId4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26.png"/><Relationship Id="rId2" Type="http://schemas.openxmlformats.org/officeDocument/2006/relationships/image" Target="../media/image27.png"/><Relationship Id="rId3" Type="http://schemas.openxmlformats.org/officeDocument/2006/relationships/image" Target="../media/image28.png"/><Relationship Id="rId4" Type="http://schemas.openxmlformats.org/officeDocument/2006/relationships/image" Target="../media/image29.png"/><Relationship Id="rId5" Type="http://schemas.openxmlformats.org/officeDocument/2006/relationships/image" Target="../media/image30.png"/><Relationship Id="rId6" Type="http://schemas.openxmlformats.org/officeDocument/2006/relationships/image" Target="../media/image31.png"/><Relationship Id="rId7" Type="http://schemas.openxmlformats.org/officeDocument/2006/relationships/image" Target="../media/image32.png"/><Relationship Id="rId8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33.png"/><Relationship Id="rId2" Type="http://schemas.openxmlformats.org/officeDocument/2006/relationships/image" Target="../media/image34.jpeg"/><Relationship Id="rId3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35.png"/><Relationship Id="rId2" Type="http://schemas.openxmlformats.org/officeDocument/2006/relationships/image" Target="../media/image36.png"/><Relationship Id="rId3" Type="http://schemas.openxmlformats.org/officeDocument/2006/relationships/image" Target="../media/image37.png"/><Relationship Id="rId4" Type="http://schemas.openxmlformats.org/officeDocument/2006/relationships/image" Target="../media/image38.jpeg"/><Relationship Id="rId5" Type="http://schemas.openxmlformats.org/officeDocument/2006/relationships/image" Target="../media/image39.jpeg"/><Relationship Id="rId6" Type="http://schemas.openxmlformats.org/officeDocument/2006/relationships/image" Target="../media/image40.jpeg"/><Relationship Id="rId7" Type="http://schemas.openxmlformats.org/officeDocument/2006/relationships/image" Target="../media/image41.jpeg"/><Relationship Id="rId8" Type="http://schemas.openxmlformats.org/officeDocument/2006/relationships/image" Target="../media/image42.png"/><Relationship Id="rId9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43.png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44.png"/><Relationship Id="rId2" Type="http://schemas.openxmlformats.org/officeDocument/2006/relationships/image" Target="../media/image45.png"/><Relationship Id="rId3" Type="http://schemas.openxmlformats.org/officeDocument/2006/relationships/slideLayout" Target="../slideLayouts/slideLayout25.xml"/><Relationship Id="rId4" Type="http://schemas.openxmlformats.org/officeDocument/2006/relationships/notesSlide" Target="../notesSlides/notesSlide9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CustomShape 1"/>
          <p:cNvSpPr/>
          <p:nvPr/>
        </p:nvSpPr>
        <p:spPr>
          <a:xfrm>
            <a:off x="0" y="2685240"/>
            <a:ext cx="9139320" cy="2118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50000"/>
              </a:lnSpc>
            </a:pPr>
            <a:r>
              <a:rPr b="1" lang="pt-BR" sz="4000" spc="-1" strike="noStrike">
                <a:solidFill>
                  <a:srgbClr val="0000cc"/>
                </a:solidFill>
                <a:latin typeface="Arial"/>
                <a:ea typeface="Arial"/>
              </a:rPr>
              <a:t>Brazil National Report</a:t>
            </a:r>
            <a:endParaRPr b="0" lang="pt-BR" sz="4000" spc="-1" strike="noStrike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b="1" lang="pt-BR" sz="2400" spc="-1" strike="noStrike">
                <a:solidFill>
                  <a:srgbClr val="000000"/>
                </a:solidFill>
                <a:latin typeface="Arial"/>
                <a:ea typeface="Arial"/>
              </a:rPr>
              <a:t>DBCP – NO.37, November 2021</a:t>
            </a:r>
            <a:endParaRPr b="0" lang="pt-BR" sz="2400" spc="-1" strike="noStrike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b="1" lang="pt-BR" sz="2400" spc="-1" strike="noStrike">
                <a:solidFill>
                  <a:srgbClr val="000000"/>
                </a:solidFill>
                <a:latin typeface="Arial"/>
                <a:ea typeface="Arial"/>
              </a:rPr>
              <a:t>Tobias Ferreira</a:t>
            </a:r>
            <a:endParaRPr b="0" lang="pt-BR" sz="2400" spc="-1" strike="noStrike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b="1" lang="pt-BR" sz="2400" spc="-1" strike="noStrike">
                <a:solidFill>
                  <a:srgbClr val="000000"/>
                </a:solidFill>
                <a:latin typeface="Arial"/>
                <a:ea typeface="Arial"/>
              </a:rPr>
              <a:t>Lieutenant</a:t>
            </a:r>
            <a:endParaRPr b="0" lang="pt-BR" sz="2400" spc="-1" strike="noStrike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b="1" lang="pt-BR" sz="2400" spc="-1" strike="noStrike">
                <a:solidFill>
                  <a:srgbClr val="000000"/>
                </a:solidFill>
                <a:latin typeface="Arial"/>
                <a:ea typeface="Arial"/>
              </a:rPr>
              <a:t>Brazilian Navy Hydrographic Center</a:t>
            </a:r>
            <a:endParaRPr b="0" lang="pt-BR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Picture 1" descr=""/>
          <p:cNvPicPr/>
          <p:nvPr/>
        </p:nvPicPr>
        <p:blipFill>
          <a:blip r:embed="rId1"/>
          <a:stretch/>
        </p:blipFill>
        <p:spPr>
          <a:xfrm>
            <a:off x="216000" y="1284840"/>
            <a:ext cx="3593880" cy="5480280"/>
          </a:xfrm>
          <a:prstGeom prst="rect">
            <a:avLst/>
          </a:prstGeom>
          <a:ln>
            <a:noFill/>
          </a:ln>
        </p:spPr>
      </p:pic>
      <p:pic>
        <p:nvPicPr>
          <p:cNvPr id="131" name="Picture 17" descr=""/>
          <p:cNvPicPr/>
          <p:nvPr/>
        </p:nvPicPr>
        <p:blipFill>
          <a:blip r:embed="rId2"/>
          <a:stretch/>
        </p:blipFill>
        <p:spPr>
          <a:xfrm>
            <a:off x="2796120" y="2158560"/>
            <a:ext cx="132840" cy="253440"/>
          </a:xfrm>
          <a:prstGeom prst="rect">
            <a:avLst/>
          </a:prstGeom>
          <a:ln>
            <a:noFill/>
          </a:ln>
        </p:spPr>
      </p:pic>
      <p:sp>
        <p:nvSpPr>
          <p:cNvPr id="132" name="CustomShape 1"/>
          <p:cNvSpPr/>
          <p:nvPr/>
        </p:nvSpPr>
        <p:spPr>
          <a:xfrm>
            <a:off x="4356000" y="1232640"/>
            <a:ext cx="4674960" cy="570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ctr">
            <a:noAutofit/>
          </a:bodyPr>
          <a:p>
            <a:pPr algn="ctr">
              <a:lnSpc>
                <a:spcPct val="100000"/>
              </a:lnSpc>
            </a:pPr>
            <a:r>
              <a:rPr b="1" lang="pt-BR" sz="3600" spc="-1" strike="noStrike" u="sng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Operational Project</a:t>
            </a:r>
            <a:endParaRPr b="0" lang="pt-BR" sz="3600" spc="-1" strike="noStrike">
              <a:latin typeface="Arial"/>
            </a:endParaRPr>
          </a:p>
        </p:txBody>
      </p:sp>
      <p:sp>
        <p:nvSpPr>
          <p:cNvPr id="133" name="CustomShape 2"/>
          <p:cNvSpPr/>
          <p:nvPr/>
        </p:nvSpPr>
        <p:spPr>
          <a:xfrm>
            <a:off x="1187640" y="120240"/>
            <a:ext cx="6711120" cy="576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>
            <a:noAutofit/>
          </a:bodyPr>
          <a:p>
            <a:pPr algn="ctr">
              <a:lnSpc>
                <a:spcPct val="100000"/>
              </a:lnSpc>
            </a:pPr>
            <a:r>
              <a:rPr b="1" lang="pt-BR" sz="3200" spc="-1" strike="noStrike">
                <a:solidFill>
                  <a:srgbClr val="0070c0"/>
                </a:solidFill>
                <a:latin typeface="Arial Black"/>
                <a:ea typeface="DejaVu Sans"/>
              </a:rPr>
              <a:t>Brazil National Buoy Program</a:t>
            </a:r>
            <a:endParaRPr b="0" lang="pt-BR" sz="3200" spc="-1" strike="noStrike">
              <a:latin typeface="Arial"/>
            </a:endParaRPr>
          </a:p>
        </p:txBody>
      </p:sp>
      <p:sp>
        <p:nvSpPr>
          <p:cNvPr id="134" name="CustomShape 3"/>
          <p:cNvSpPr/>
          <p:nvPr/>
        </p:nvSpPr>
        <p:spPr>
          <a:xfrm>
            <a:off x="4422240" y="1940760"/>
            <a:ext cx="4572720" cy="2554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272880" indent="-267480">
              <a:lnSpc>
                <a:spcPct val="100000"/>
              </a:lnSpc>
              <a:buClr>
                <a:srgbClr val="0070c0"/>
              </a:buClr>
              <a:buFont typeface="Wingdings" charset="2"/>
              <a:buChar char=""/>
            </a:pPr>
            <a:r>
              <a:rPr b="0" lang="pt-BR" sz="2400" spc="-1" strike="noStrike">
                <a:solidFill>
                  <a:srgbClr val="0070c0"/>
                </a:solidFill>
                <a:latin typeface="Arial Black"/>
                <a:ea typeface="DejaVu Sans"/>
              </a:rPr>
              <a:t>Moored buoys: </a:t>
            </a:r>
            <a:endParaRPr b="0" lang="pt-BR" sz="2400" spc="-1" strike="noStrike">
              <a:latin typeface="Arial"/>
            </a:endParaRPr>
          </a:p>
          <a:p>
            <a:pPr marL="272880" indent="-267480">
              <a:lnSpc>
                <a:spcPct val="100000"/>
              </a:lnSpc>
              <a:tabLst>
                <a:tab algn="l" pos="0"/>
              </a:tabLst>
            </a:pPr>
            <a:r>
              <a:rPr b="0" lang="pt-BR" sz="2400" spc="-1" strike="noStrike">
                <a:solidFill>
                  <a:srgbClr val="0070c0"/>
                </a:solidFill>
                <a:latin typeface="Arial"/>
                <a:ea typeface="DejaVu Sans"/>
              </a:rPr>
              <a:t>   </a:t>
            </a:r>
            <a:r>
              <a:rPr b="0" lang="pt-BR" sz="2400" spc="-1" strike="noStrike">
                <a:solidFill>
                  <a:srgbClr val="0070c0"/>
                </a:solidFill>
                <a:latin typeface="Arial"/>
                <a:ea typeface="DejaVu Sans"/>
              </a:rPr>
              <a:t>10 Weather Buoys along the coast</a:t>
            </a:r>
            <a:endParaRPr b="0" lang="pt-BR" sz="2400" spc="-1" strike="noStrike">
              <a:latin typeface="Arial"/>
            </a:endParaRPr>
          </a:p>
          <a:p>
            <a:pPr marL="272880" indent="-267480">
              <a:lnSpc>
                <a:spcPct val="100000"/>
              </a:lnSpc>
              <a:tabLst>
                <a:tab algn="l" pos="0"/>
              </a:tabLst>
            </a:pPr>
            <a:r>
              <a:rPr b="0" lang="pt-BR" sz="2400" spc="-1" strike="noStrike">
                <a:solidFill>
                  <a:srgbClr val="0070c0"/>
                </a:solidFill>
                <a:latin typeface="Arial"/>
                <a:ea typeface="DejaVu Sans"/>
              </a:rPr>
              <a:t>   </a:t>
            </a:r>
            <a:r>
              <a:rPr b="0" lang="pt-BR" sz="2400" spc="-1" strike="noStrike">
                <a:solidFill>
                  <a:srgbClr val="0070c0"/>
                </a:solidFill>
                <a:latin typeface="Arial"/>
                <a:ea typeface="DejaVu Sans"/>
              </a:rPr>
              <a:t>4 wave buoys in oceanic islands</a:t>
            </a:r>
            <a:endParaRPr b="0" lang="pt-BR" sz="2400" spc="-1" strike="noStrike">
              <a:latin typeface="Arial"/>
            </a:endParaRPr>
          </a:p>
          <a:p>
            <a:pPr marL="272880" indent="-267480">
              <a:lnSpc>
                <a:spcPct val="100000"/>
              </a:lnSpc>
              <a:tabLst>
                <a:tab algn="l" pos="0"/>
              </a:tabLst>
            </a:pPr>
            <a:r>
              <a:rPr b="0" lang="pt-BR" sz="2400" spc="-1" strike="noStrike">
                <a:solidFill>
                  <a:srgbClr val="0070c0"/>
                </a:solidFill>
                <a:latin typeface="Arial"/>
                <a:ea typeface="DejaVu Sans"/>
              </a:rPr>
              <a:t>   </a:t>
            </a:r>
            <a:r>
              <a:rPr b="0" lang="pt-BR" sz="2400" spc="-1" strike="noStrike">
                <a:solidFill>
                  <a:srgbClr val="0070c0"/>
                </a:solidFill>
                <a:latin typeface="Arial"/>
                <a:ea typeface="DejaVu Sans"/>
              </a:rPr>
              <a:t>2 wave buoys close to Brazilian Base in Antartic</a:t>
            </a:r>
            <a:endParaRPr b="0" lang="pt-BR" sz="2400" spc="-1" strike="noStrike">
              <a:latin typeface="Arial"/>
            </a:endParaRPr>
          </a:p>
          <a:p>
            <a:pPr marL="272880" indent="-267480">
              <a:lnSpc>
                <a:spcPct val="100000"/>
              </a:lnSpc>
              <a:tabLst>
                <a:tab algn="l" pos="0"/>
              </a:tabLst>
            </a:pPr>
            <a:endParaRPr b="0" lang="pt-BR" sz="2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pt-BR" sz="2400" spc="-1" strike="noStrike">
              <a:latin typeface="Arial"/>
            </a:endParaRPr>
          </a:p>
        </p:txBody>
      </p:sp>
      <p:pic>
        <p:nvPicPr>
          <p:cNvPr id="135" name="Picture 3" descr=""/>
          <p:cNvPicPr/>
          <p:nvPr/>
        </p:nvPicPr>
        <p:blipFill>
          <a:blip r:embed="rId3"/>
          <a:stretch/>
        </p:blipFill>
        <p:spPr>
          <a:xfrm>
            <a:off x="4716000" y="4752000"/>
            <a:ext cx="4298760" cy="1739880"/>
          </a:xfrm>
          <a:prstGeom prst="rect">
            <a:avLst/>
          </a:prstGeom>
          <a:ln w="9360">
            <a:noFill/>
          </a:ln>
        </p:spPr>
      </p:pic>
      <p:sp>
        <p:nvSpPr>
          <p:cNvPr id="136" name="CustomShape 4"/>
          <p:cNvSpPr/>
          <p:nvPr/>
        </p:nvSpPr>
        <p:spPr>
          <a:xfrm>
            <a:off x="4716000" y="4934880"/>
            <a:ext cx="4188960" cy="1185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ctr">
            <a:noAutofit/>
          </a:bodyPr>
          <a:p>
            <a:pPr marL="361800" indent="-270720">
              <a:lnSpc>
                <a:spcPct val="150000"/>
              </a:lnSpc>
              <a:buClr>
                <a:srgbClr val="00b050"/>
              </a:buClr>
              <a:buFont typeface="Arial"/>
              <a:buChar char="•"/>
            </a:pPr>
            <a:r>
              <a:rPr b="1" lang="pt-BR" sz="1800" spc="-1" strike="noStrike">
                <a:solidFill>
                  <a:srgbClr val="00b050"/>
                </a:solidFill>
                <a:latin typeface="Arial"/>
                <a:ea typeface="DejaVu Sans"/>
              </a:rPr>
              <a:t>Active:  4 buoys</a:t>
            </a:r>
            <a:r>
              <a:rPr b="0" lang="pt-BR" sz="1800" spc="-1" strike="noStrike">
                <a:solidFill>
                  <a:srgbClr val="00b050"/>
                </a:solidFill>
                <a:latin typeface="Arial"/>
                <a:ea typeface="DejaVu Sans"/>
              </a:rPr>
              <a:t> </a:t>
            </a:r>
            <a:endParaRPr b="0" lang="pt-BR" sz="1800" spc="-1" strike="noStrike">
              <a:latin typeface="Arial"/>
            </a:endParaRPr>
          </a:p>
          <a:p>
            <a:pPr marL="361800" indent="-270720">
              <a:lnSpc>
                <a:spcPct val="150000"/>
              </a:lnSpc>
              <a:buClr>
                <a:srgbClr val="00b050"/>
              </a:buClr>
              <a:buFont typeface="Arial"/>
              <a:buChar char="•"/>
            </a:pPr>
            <a:r>
              <a:rPr b="1" lang="pt-BR" sz="1800" spc="-1" strike="noStrike">
                <a:solidFill>
                  <a:srgbClr val="00b050"/>
                </a:solidFill>
                <a:latin typeface="Arial"/>
                <a:ea typeface="DejaVu Sans"/>
              </a:rPr>
              <a:t>Drifters Deployment planned for 2022:  9 drifters</a:t>
            </a:r>
            <a:endParaRPr b="0" lang="pt-BR" sz="1800" spc="-1" strike="noStrike">
              <a:latin typeface="Arial"/>
            </a:endParaRPr>
          </a:p>
          <a:p>
            <a:pPr marL="361800" indent="-270720">
              <a:lnSpc>
                <a:spcPct val="150000"/>
              </a:lnSpc>
              <a:buClr>
                <a:srgbClr val="00b050"/>
              </a:buClr>
              <a:buFont typeface="Arial"/>
              <a:buChar char="•"/>
            </a:pPr>
            <a:r>
              <a:rPr b="1" lang="pt-BR" sz="1800" spc="-1" strike="noStrike">
                <a:solidFill>
                  <a:srgbClr val="00b050"/>
                </a:solidFill>
                <a:latin typeface="Arial"/>
                <a:ea typeface="DejaVu Sans"/>
              </a:rPr>
              <a:t>Buoys deployment in 2022: 8</a:t>
            </a:r>
            <a:endParaRPr b="0" lang="pt-BR" sz="1800" spc="-1" strike="noStrike">
              <a:latin typeface="Arial"/>
            </a:endParaRPr>
          </a:p>
        </p:txBody>
      </p:sp>
      <p:pic>
        <p:nvPicPr>
          <p:cNvPr id="137" name="Imagem 8" descr=""/>
          <p:cNvPicPr/>
          <p:nvPr/>
        </p:nvPicPr>
        <p:blipFill>
          <a:blip r:embed="rId4"/>
          <a:stretch/>
        </p:blipFill>
        <p:spPr>
          <a:xfrm>
            <a:off x="7920000" y="180000"/>
            <a:ext cx="1110240" cy="1103040"/>
          </a:xfrm>
          <a:prstGeom prst="rect">
            <a:avLst/>
          </a:prstGeom>
          <a:ln w="9360">
            <a:noFill/>
          </a:ln>
        </p:spPr>
      </p:pic>
      <p:pic>
        <p:nvPicPr>
          <p:cNvPr id="138" name="Picture 22" descr=""/>
          <p:cNvPicPr/>
          <p:nvPr/>
        </p:nvPicPr>
        <p:blipFill>
          <a:blip r:embed="rId5"/>
          <a:stretch/>
        </p:blipFill>
        <p:spPr>
          <a:xfrm>
            <a:off x="216000" y="3708000"/>
            <a:ext cx="1197360" cy="1795680"/>
          </a:xfrm>
          <a:prstGeom prst="rect">
            <a:avLst/>
          </a:prstGeom>
          <a:ln>
            <a:noFill/>
          </a:ln>
        </p:spPr>
      </p:pic>
      <p:pic>
        <p:nvPicPr>
          <p:cNvPr id="139" name="Picture 17" descr=""/>
          <p:cNvPicPr/>
          <p:nvPr/>
        </p:nvPicPr>
        <p:blipFill>
          <a:blip r:embed="rId6"/>
          <a:stretch/>
        </p:blipFill>
        <p:spPr>
          <a:xfrm>
            <a:off x="3300120" y="2698920"/>
            <a:ext cx="132840" cy="253440"/>
          </a:xfrm>
          <a:prstGeom prst="rect">
            <a:avLst/>
          </a:prstGeom>
          <a:ln>
            <a:noFill/>
          </a:ln>
        </p:spPr>
      </p:pic>
      <p:pic>
        <p:nvPicPr>
          <p:cNvPr id="140" name="Picture 17" descr=""/>
          <p:cNvPicPr/>
          <p:nvPr/>
        </p:nvPicPr>
        <p:blipFill>
          <a:blip r:embed="rId7"/>
          <a:stretch/>
        </p:blipFill>
        <p:spPr>
          <a:xfrm>
            <a:off x="2760120" y="3671280"/>
            <a:ext cx="132840" cy="253440"/>
          </a:xfrm>
          <a:prstGeom prst="rect">
            <a:avLst/>
          </a:prstGeom>
          <a:ln>
            <a:noFill/>
          </a:ln>
        </p:spPr>
      </p:pic>
      <p:pic>
        <p:nvPicPr>
          <p:cNvPr id="141" name="Picture 17" descr=""/>
          <p:cNvPicPr/>
          <p:nvPr/>
        </p:nvPicPr>
        <p:blipFill>
          <a:blip r:embed="rId8"/>
          <a:stretch/>
        </p:blipFill>
        <p:spPr>
          <a:xfrm>
            <a:off x="2544120" y="4391640"/>
            <a:ext cx="132840" cy="253440"/>
          </a:xfrm>
          <a:prstGeom prst="rect">
            <a:avLst/>
          </a:prstGeom>
          <a:ln>
            <a:noFill/>
          </a:ln>
        </p:spPr>
      </p:pic>
      <p:pic>
        <p:nvPicPr>
          <p:cNvPr id="142" name="Picture 17" descr=""/>
          <p:cNvPicPr/>
          <p:nvPr/>
        </p:nvPicPr>
        <p:blipFill>
          <a:blip r:embed="rId9"/>
          <a:stretch/>
        </p:blipFill>
        <p:spPr>
          <a:xfrm>
            <a:off x="2400120" y="4752360"/>
            <a:ext cx="132840" cy="253440"/>
          </a:xfrm>
          <a:prstGeom prst="rect">
            <a:avLst/>
          </a:prstGeom>
          <a:ln>
            <a:noFill/>
          </a:ln>
        </p:spPr>
      </p:pic>
      <p:pic>
        <p:nvPicPr>
          <p:cNvPr id="143" name="Picture 17" descr=""/>
          <p:cNvPicPr/>
          <p:nvPr/>
        </p:nvPicPr>
        <p:blipFill>
          <a:blip r:embed="rId10"/>
          <a:stretch/>
        </p:blipFill>
        <p:spPr>
          <a:xfrm>
            <a:off x="1536120" y="5509080"/>
            <a:ext cx="132840" cy="253440"/>
          </a:xfrm>
          <a:prstGeom prst="rect">
            <a:avLst/>
          </a:prstGeom>
          <a:ln>
            <a:noFill/>
          </a:ln>
        </p:spPr>
      </p:pic>
      <p:pic>
        <p:nvPicPr>
          <p:cNvPr id="144" name="Picture 17" descr=""/>
          <p:cNvPicPr/>
          <p:nvPr/>
        </p:nvPicPr>
        <p:blipFill>
          <a:blip r:embed="rId11"/>
          <a:stretch/>
        </p:blipFill>
        <p:spPr>
          <a:xfrm>
            <a:off x="1140120" y="6013440"/>
            <a:ext cx="132840" cy="253440"/>
          </a:xfrm>
          <a:prstGeom prst="rect">
            <a:avLst/>
          </a:prstGeom>
          <a:ln>
            <a:noFill/>
          </a:ln>
        </p:spPr>
      </p:pic>
      <p:pic>
        <p:nvPicPr>
          <p:cNvPr id="145" name="Imagem 145" descr=""/>
          <p:cNvPicPr/>
          <p:nvPr/>
        </p:nvPicPr>
        <p:blipFill>
          <a:blip r:embed="rId12"/>
          <a:stretch/>
        </p:blipFill>
        <p:spPr>
          <a:xfrm>
            <a:off x="2691360" y="4167360"/>
            <a:ext cx="115920" cy="91080"/>
          </a:xfrm>
          <a:prstGeom prst="rect">
            <a:avLst/>
          </a:prstGeom>
          <a:ln>
            <a:noFill/>
          </a:ln>
        </p:spPr>
      </p:pic>
      <p:pic>
        <p:nvPicPr>
          <p:cNvPr id="146" name="Picture 17" descr=""/>
          <p:cNvPicPr/>
          <p:nvPr/>
        </p:nvPicPr>
        <p:blipFill>
          <a:blip r:embed="rId13"/>
          <a:stretch/>
        </p:blipFill>
        <p:spPr>
          <a:xfrm>
            <a:off x="1932480" y="5148720"/>
            <a:ext cx="132840" cy="253440"/>
          </a:xfrm>
          <a:prstGeom prst="rect">
            <a:avLst/>
          </a:prstGeom>
          <a:ln>
            <a:noFill/>
          </a:ln>
        </p:spPr>
      </p:pic>
      <p:pic>
        <p:nvPicPr>
          <p:cNvPr id="147" name="Picture 11" descr=""/>
          <p:cNvPicPr/>
          <p:nvPr/>
        </p:nvPicPr>
        <p:blipFill>
          <a:blip r:embed="rId14"/>
          <a:stretch/>
        </p:blipFill>
        <p:spPr>
          <a:xfrm>
            <a:off x="2068560" y="5101920"/>
            <a:ext cx="118800" cy="216000"/>
          </a:xfrm>
          <a:prstGeom prst="rect">
            <a:avLst/>
          </a:prstGeom>
          <a:ln>
            <a:noFill/>
          </a:ln>
        </p:spPr>
      </p:pic>
      <p:pic>
        <p:nvPicPr>
          <p:cNvPr id="148" name="Google Shape;313;p67" descr=""/>
          <p:cNvPicPr/>
          <p:nvPr/>
        </p:nvPicPr>
        <p:blipFill>
          <a:blip r:embed="rId15"/>
          <a:stretch/>
        </p:blipFill>
        <p:spPr>
          <a:xfrm>
            <a:off x="1604880" y="1668240"/>
            <a:ext cx="126000" cy="247320"/>
          </a:xfrm>
          <a:prstGeom prst="rect">
            <a:avLst/>
          </a:prstGeom>
          <a:ln>
            <a:noFill/>
          </a:ln>
        </p:spPr>
      </p:pic>
      <p:pic>
        <p:nvPicPr>
          <p:cNvPr id="149" name="Picture 17" descr=""/>
          <p:cNvPicPr/>
          <p:nvPr/>
        </p:nvPicPr>
        <p:blipFill>
          <a:blip r:embed="rId16"/>
          <a:stretch/>
        </p:blipFill>
        <p:spPr>
          <a:xfrm>
            <a:off x="2508120" y="4764600"/>
            <a:ext cx="107280" cy="204840"/>
          </a:xfrm>
          <a:prstGeom prst="rect">
            <a:avLst/>
          </a:prstGeom>
          <a:ln>
            <a:noFill/>
          </a:ln>
        </p:spPr>
      </p:pic>
      <p:pic>
        <p:nvPicPr>
          <p:cNvPr id="150" name="Picture 17" descr=""/>
          <p:cNvPicPr/>
          <p:nvPr/>
        </p:nvPicPr>
        <p:blipFill>
          <a:blip r:embed="rId17"/>
          <a:stretch/>
        </p:blipFill>
        <p:spPr>
          <a:xfrm>
            <a:off x="2148480" y="4861080"/>
            <a:ext cx="132840" cy="253440"/>
          </a:xfrm>
          <a:prstGeom prst="rect">
            <a:avLst/>
          </a:prstGeom>
          <a:ln>
            <a:noFill/>
          </a:ln>
        </p:spPr>
      </p:pic>
      <p:pic>
        <p:nvPicPr>
          <p:cNvPr id="151" name="Imagem 151" descr=""/>
          <p:cNvPicPr/>
          <p:nvPr/>
        </p:nvPicPr>
        <p:blipFill>
          <a:blip r:embed="rId18"/>
          <a:stretch/>
        </p:blipFill>
        <p:spPr>
          <a:xfrm>
            <a:off x="3447720" y="4527360"/>
            <a:ext cx="115920" cy="91080"/>
          </a:xfrm>
          <a:prstGeom prst="rect">
            <a:avLst/>
          </a:prstGeom>
          <a:ln>
            <a:noFill/>
          </a:ln>
        </p:spPr>
      </p:pic>
      <p:pic>
        <p:nvPicPr>
          <p:cNvPr id="152" name="Imagem 152" descr=""/>
          <p:cNvPicPr/>
          <p:nvPr/>
        </p:nvPicPr>
        <p:blipFill>
          <a:blip r:embed="rId19"/>
          <a:srcRect l="43318" t="0" r="0" b="15189"/>
          <a:stretch/>
        </p:blipFill>
        <p:spPr>
          <a:xfrm>
            <a:off x="252000" y="1737720"/>
            <a:ext cx="1791360" cy="1736640"/>
          </a:xfrm>
          <a:prstGeom prst="rect">
            <a:avLst/>
          </a:prstGeom>
          <a:ln>
            <a:noFill/>
          </a:ln>
        </p:spPr>
      </p:pic>
      <p:pic>
        <p:nvPicPr>
          <p:cNvPr id="153" name="Imagem 160" descr=""/>
          <p:cNvPicPr/>
          <p:nvPr/>
        </p:nvPicPr>
        <p:blipFill>
          <a:blip r:embed="rId20"/>
          <a:srcRect l="10922" t="29859" r="48164" b="55335"/>
          <a:stretch/>
        </p:blipFill>
        <p:spPr>
          <a:xfrm>
            <a:off x="252000" y="1287360"/>
            <a:ext cx="1246680" cy="671400"/>
          </a:xfrm>
          <a:prstGeom prst="rect">
            <a:avLst/>
          </a:prstGeom>
          <a:ln>
            <a:noFill/>
          </a:ln>
        </p:spPr>
      </p:pic>
      <p:pic>
        <p:nvPicPr>
          <p:cNvPr id="154" name="Imagem 154" descr=""/>
          <p:cNvPicPr/>
          <p:nvPr/>
        </p:nvPicPr>
        <p:blipFill>
          <a:blip r:embed="rId21"/>
          <a:srcRect l="31983" t="0" r="0" b="0"/>
          <a:stretch/>
        </p:blipFill>
        <p:spPr>
          <a:xfrm>
            <a:off x="1499040" y="2515320"/>
            <a:ext cx="1050840" cy="14497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5" name="Gráfico 5"/>
          <p:cNvGraphicFramePr/>
          <p:nvPr/>
        </p:nvGraphicFramePr>
        <p:xfrm>
          <a:off x="0" y="1551240"/>
          <a:ext cx="8955720" cy="518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56" name="CustomShape 1"/>
          <p:cNvSpPr/>
          <p:nvPr/>
        </p:nvSpPr>
        <p:spPr>
          <a:xfrm>
            <a:off x="719280" y="866880"/>
            <a:ext cx="8058960" cy="4240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noAutofit/>
          </a:bodyPr>
          <a:p>
            <a:pPr algn="ctr">
              <a:lnSpc>
                <a:spcPct val="100000"/>
              </a:lnSpc>
            </a:pPr>
            <a:r>
              <a:rPr b="1" lang="pt-BR" sz="2200" spc="-1" strike="noStrike" u="sng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Numbers of MetOcean Buoys in operation since 1999</a:t>
            </a:r>
            <a:endParaRPr b="0" lang="pt-BR" sz="2200" spc="-1" strike="noStrike">
              <a:latin typeface="Arial"/>
            </a:endParaRPr>
          </a:p>
        </p:txBody>
      </p:sp>
      <p:sp>
        <p:nvSpPr>
          <p:cNvPr id="157" name="CustomShape 2"/>
          <p:cNvSpPr/>
          <p:nvPr/>
        </p:nvSpPr>
        <p:spPr>
          <a:xfrm>
            <a:off x="1331280" y="84240"/>
            <a:ext cx="6711120" cy="576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>
            <a:noAutofit/>
          </a:bodyPr>
          <a:p>
            <a:pPr algn="ctr">
              <a:lnSpc>
                <a:spcPct val="100000"/>
              </a:lnSpc>
            </a:pPr>
            <a:r>
              <a:rPr b="1" lang="pt-BR" sz="3200" spc="-1" strike="noStrike">
                <a:solidFill>
                  <a:srgbClr val="0070c0"/>
                </a:solidFill>
                <a:latin typeface="Arial Black"/>
                <a:ea typeface="DejaVu Sans"/>
              </a:rPr>
              <a:t>Brazil National Buoy Program</a:t>
            </a:r>
            <a:endParaRPr b="0" lang="pt-BR" sz="3200" spc="-1" strike="noStrike">
              <a:latin typeface="Arial"/>
            </a:endParaRPr>
          </a:p>
        </p:txBody>
      </p:sp>
      <p:pic>
        <p:nvPicPr>
          <p:cNvPr id="158" name="Imagem 8" descr=""/>
          <p:cNvPicPr/>
          <p:nvPr/>
        </p:nvPicPr>
        <p:blipFill>
          <a:blip r:embed="rId2"/>
          <a:stretch/>
        </p:blipFill>
        <p:spPr>
          <a:xfrm>
            <a:off x="1784160" y="2016360"/>
            <a:ext cx="2387520" cy="23716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CustomShape 1"/>
          <p:cNvSpPr/>
          <p:nvPr/>
        </p:nvSpPr>
        <p:spPr>
          <a:xfrm>
            <a:off x="1187640" y="84240"/>
            <a:ext cx="6711120" cy="576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>
            <a:noAutofit/>
          </a:bodyPr>
          <a:p>
            <a:pPr algn="ctr">
              <a:lnSpc>
                <a:spcPct val="100000"/>
              </a:lnSpc>
            </a:pPr>
            <a:r>
              <a:rPr b="1" lang="pt-BR" sz="3200" spc="-1" strike="noStrike">
                <a:solidFill>
                  <a:srgbClr val="0070c0"/>
                </a:solidFill>
                <a:latin typeface="Arial Black"/>
                <a:ea typeface="DejaVu Sans"/>
              </a:rPr>
              <a:t>Brazil National Buoy Program</a:t>
            </a:r>
            <a:endParaRPr b="0" lang="pt-BR" sz="3200" spc="-1" strike="noStrike">
              <a:latin typeface="Arial"/>
            </a:endParaRPr>
          </a:p>
        </p:txBody>
      </p:sp>
      <p:sp>
        <p:nvSpPr>
          <p:cNvPr id="160" name="CustomShape 2"/>
          <p:cNvSpPr/>
          <p:nvPr/>
        </p:nvSpPr>
        <p:spPr>
          <a:xfrm>
            <a:off x="539640" y="800640"/>
            <a:ext cx="8058960" cy="4240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noAutofit/>
          </a:bodyPr>
          <a:p>
            <a:pPr marL="216000" indent="-210960" algn="ctr">
              <a:lnSpc>
                <a:spcPct val="100000"/>
              </a:lnSpc>
              <a:buClr>
                <a:srgbClr val="0070c0"/>
              </a:buClr>
              <a:buFont typeface="Monotype Sorts" charset="2"/>
              <a:buChar char=""/>
            </a:pPr>
            <a:r>
              <a:rPr b="1" lang="pt-BR" sz="2200" spc="-1" strike="noStrike" u="sng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MetOcean Buoy Vandalism</a:t>
            </a:r>
            <a:endParaRPr b="0" lang="pt-BR" sz="2200" spc="-1" strike="noStrike">
              <a:latin typeface="Arial"/>
            </a:endParaRPr>
          </a:p>
        </p:txBody>
      </p:sp>
      <p:sp>
        <p:nvSpPr>
          <p:cNvPr id="161" name="CustomShape 3"/>
          <p:cNvSpPr/>
          <p:nvPr/>
        </p:nvSpPr>
        <p:spPr>
          <a:xfrm>
            <a:off x="252000" y="1584000"/>
            <a:ext cx="5108040" cy="2644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- Biggest problem: Fishing boat mooring.</a:t>
            </a:r>
            <a:endParaRPr b="0" lang="pt-B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pt-BR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- Design of a buoy cam</a:t>
            </a:r>
            <a:endParaRPr b="0" lang="pt-BR" sz="2400" spc="-1" strike="noStrike">
              <a:latin typeface="Arial"/>
            </a:endParaRPr>
          </a:p>
        </p:txBody>
      </p:sp>
      <p:graphicFrame>
        <p:nvGraphicFramePr>
          <p:cNvPr id="162" name="Gráfico 162"/>
          <p:cNvGraphicFramePr/>
          <p:nvPr/>
        </p:nvGraphicFramePr>
        <p:xfrm>
          <a:off x="4392000" y="1440000"/>
          <a:ext cx="4473720" cy="2427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163" name="Gráfico 163"/>
          <p:cNvGraphicFramePr/>
          <p:nvPr/>
        </p:nvGraphicFramePr>
        <p:xfrm>
          <a:off x="216000" y="4141080"/>
          <a:ext cx="4319280" cy="233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64" name="Gráfico 164"/>
          <p:cNvGraphicFramePr/>
          <p:nvPr/>
        </p:nvGraphicFramePr>
        <p:xfrm>
          <a:off x="4608000" y="4085640"/>
          <a:ext cx="4263480" cy="2465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CustomShape 1"/>
          <p:cNvSpPr/>
          <p:nvPr/>
        </p:nvSpPr>
        <p:spPr>
          <a:xfrm>
            <a:off x="457200" y="1348200"/>
            <a:ext cx="8228520" cy="4524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endParaRPr b="0" lang="pt-BR" sz="18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Deployment of 6/8 weather and wave buoys</a:t>
            </a:r>
            <a:endParaRPr b="0" lang="pt-BR" sz="3200" spc="-1" strike="noStrike">
              <a:latin typeface="Arial"/>
            </a:endParaRPr>
          </a:p>
          <a:p>
            <a:pPr marL="720">
              <a:lnSpc>
                <a:spcPct val="100000"/>
              </a:lnSpc>
            </a:pPr>
            <a:endParaRPr b="0" lang="pt-BR" sz="3200" spc="-1" strike="noStrike">
              <a:latin typeface="Arial"/>
            </a:endParaRPr>
          </a:p>
          <a:p>
            <a:pPr marL="720">
              <a:lnSpc>
                <a:spcPct val="100000"/>
              </a:lnSpc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endParaRPr b="0" lang="pt-BR" sz="3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32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Deployment  of 5 sofar buoys</a:t>
            </a:r>
            <a:endParaRPr b="0" lang="pt-BR" sz="3200" spc="-1" strike="noStrike">
              <a:latin typeface="Arial"/>
            </a:endParaRPr>
          </a:p>
          <a:p>
            <a:pPr marL="720">
              <a:lnSpc>
                <a:spcPct val="100000"/>
              </a:lnSpc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endParaRPr b="0" lang="pt-BR" sz="32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1 glider</a:t>
            </a:r>
            <a:endParaRPr b="0" lang="pt-BR" sz="3200" spc="-1" strike="noStrike">
              <a:latin typeface="Arial"/>
            </a:endParaRPr>
          </a:p>
          <a:p>
            <a:pPr marL="720">
              <a:lnSpc>
                <a:spcPct val="100000"/>
              </a:lnSpc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endParaRPr b="0" lang="pt-BR" sz="32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5 argo floats</a:t>
            </a:r>
            <a:endParaRPr b="0" lang="pt-BR" sz="3200" spc="-1" strike="noStrike">
              <a:latin typeface="Arial"/>
            </a:endParaRPr>
          </a:p>
        </p:txBody>
      </p:sp>
      <p:sp>
        <p:nvSpPr>
          <p:cNvPr id="166" name="CustomShape 2"/>
          <p:cNvSpPr/>
          <p:nvPr/>
        </p:nvSpPr>
        <p:spPr>
          <a:xfrm>
            <a:off x="1496160" y="358920"/>
            <a:ext cx="6711120" cy="576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>
            <a:noAutofit/>
          </a:bodyPr>
          <a:p>
            <a:pPr algn="ctr">
              <a:lnSpc>
                <a:spcPct val="100000"/>
              </a:lnSpc>
            </a:pPr>
            <a:r>
              <a:rPr b="1" lang="pt-BR" sz="3200" spc="-1" strike="noStrike">
                <a:solidFill>
                  <a:srgbClr val="0070c0"/>
                </a:solidFill>
                <a:latin typeface="Arial Black"/>
                <a:ea typeface="DejaVu Sans"/>
              </a:rPr>
              <a:t>Brazil National Buoy Program</a:t>
            </a:r>
            <a:endParaRPr b="0" lang="pt-BR" sz="3200" spc="-1" strike="noStrike">
              <a:latin typeface="Arial"/>
            </a:endParaRPr>
          </a:p>
        </p:txBody>
      </p:sp>
      <p:pic>
        <p:nvPicPr>
          <p:cNvPr id="167" name="Picture 13" descr=""/>
          <p:cNvPicPr/>
          <p:nvPr/>
        </p:nvPicPr>
        <p:blipFill>
          <a:blip r:embed="rId1"/>
          <a:srcRect l="35752" t="11153" r="0" b="0"/>
          <a:stretch/>
        </p:blipFill>
        <p:spPr>
          <a:xfrm>
            <a:off x="3923280" y="2664000"/>
            <a:ext cx="1332720" cy="1386000"/>
          </a:xfrm>
          <a:prstGeom prst="rect">
            <a:avLst/>
          </a:prstGeom>
          <a:ln>
            <a:noFill/>
          </a:ln>
        </p:spPr>
      </p:pic>
      <p:pic>
        <p:nvPicPr>
          <p:cNvPr id="168" name="Picture 11" descr=""/>
          <p:cNvPicPr/>
          <p:nvPr/>
        </p:nvPicPr>
        <p:blipFill>
          <a:blip r:embed="rId2"/>
          <a:srcRect l="17587" t="0" r="29554" b="0"/>
          <a:stretch/>
        </p:blipFill>
        <p:spPr>
          <a:xfrm>
            <a:off x="2376000" y="2736000"/>
            <a:ext cx="1439280" cy="1359720"/>
          </a:xfrm>
          <a:prstGeom prst="rect">
            <a:avLst/>
          </a:prstGeom>
          <a:ln>
            <a:noFill/>
          </a:ln>
        </p:spPr>
      </p:pic>
      <p:pic>
        <p:nvPicPr>
          <p:cNvPr id="169" name="Picture 16" descr=""/>
          <p:cNvPicPr/>
          <p:nvPr/>
        </p:nvPicPr>
        <p:blipFill>
          <a:blip r:embed="rId3"/>
          <a:stretch/>
        </p:blipFill>
        <p:spPr>
          <a:xfrm>
            <a:off x="1152000" y="2664000"/>
            <a:ext cx="1032840" cy="1380600"/>
          </a:xfrm>
          <a:prstGeom prst="rect">
            <a:avLst/>
          </a:prstGeom>
          <a:ln>
            <a:noFill/>
          </a:ln>
        </p:spPr>
      </p:pic>
      <p:pic>
        <p:nvPicPr>
          <p:cNvPr id="170" name="Imagem 170" descr=""/>
          <p:cNvPicPr/>
          <p:nvPr/>
        </p:nvPicPr>
        <p:blipFill>
          <a:blip r:embed="rId4"/>
          <a:stretch/>
        </p:blipFill>
        <p:spPr>
          <a:xfrm>
            <a:off x="7056000" y="4032000"/>
            <a:ext cx="1800000" cy="1007640"/>
          </a:xfrm>
          <a:prstGeom prst="rect">
            <a:avLst/>
          </a:prstGeom>
          <a:ln>
            <a:noFill/>
          </a:ln>
        </p:spPr>
      </p:pic>
      <p:pic>
        <p:nvPicPr>
          <p:cNvPr id="171" name="Picture 5" descr=""/>
          <p:cNvPicPr/>
          <p:nvPr/>
        </p:nvPicPr>
        <p:blipFill>
          <a:blip r:embed="rId5"/>
          <a:stretch/>
        </p:blipFill>
        <p:spPr>
          <a:xfrm>
            <a:off x="2785680" y="4752000"/>
            <a:ext cx="958320" cy="1126440"/>
          </a:xfrm>
          <a:prstGeom prst="rect">
            <a:avLst/>
          </a:prstGeom>
          <a:ln w="9360">
            <a:solidFill>
              <a:srgbClr val="ff3333"/>
            </a:solidFill>
            <a:round/>
          </a:ln>
        </p:spPr>
      </p:pic>
      <p:pic>
        <p:nvPicPr>
          <p:cNvPr id="172" name="Picture 10" descr=""/>
          <p:cNvPicPr/>
          <p:nvPr/>
        </p:nvPicPr>
        <p:blipFill>
          <a:blip r:embed="rId6"/>
          <a:srcRect l="49341" t="0" r="39894" b="13380"/>
          <a:stretch/>
        </p:blipFill>
        <p:spPr>
          <a:xfrm>
            <a:off x="4146480" y="5616000"/>
            <a:ext cx="835200" cy="1293480"/>
          </a:xfrm>
          <a:prstGeom prst="rect">
            <a:avLst/>
          </a:prstGeom>
          <a:ln>
            <a:noFill/>
          </a:ln>
        </p:spPr>
      </p:pic>
      <p:sp>
        <p:nvSpPr>
          <p:cNvPr id="173" name="CustomShape 3"/>
          <p:cNvSpPr/>
          <p:nvPr/>
        </p:nvSpPr>
        <p:spPr>
          <a:xfrm>
            <a:off x="2016000" y="1023840"/>
            <a:ext cx="6336000" cy="577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PLANNED FOR 2022</a:t>
            </a:r>
            <a:endParaRPr b="0" lang="pt-BR" sz="3200" spc="-1" strike="noStrike">
              <a:latin typeface="Arial"/>
            </a:endParaRPr>
          </a:p>
        </p:txBody>
      </p:sp>
      <p:pic>
        <p:nvPicPr>
          <p:cNvPr id="174" name="Imagem 162_0" descr=""/>
          <p:cNvPicPr/>
          <p:nvPr/>
        </p:nvPicPr>
        <p:blipFill>
          <a:blip r:embed="rId7"/>
          <a:stretch/>
        </p:blipFill>
        <p:spPr>
          <a:xfrm>
            <a:off x="5333400" y="2661840"/>
            <a:ext cx="714600" cy="13636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CustomShape 1"/>
          <p:cNvSpPr/>
          <p:nvPr/>
        </p:nvSpPr>
        <p:spPr>
          <a:xfrm>
            <a:off x="457200" y="1600200"/>
            <a:ext cx="8228520" cy="4524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720">
              <a:lnSpc>
                <a:spcPct val="100000"/>
              </a:lnSpc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Buoy Design</a:t>
            </a:r>
            <a:endParaRPr b="0" lang="pt-BR" sz="3200" spc="-1" strike="noStrike">
              <a:latin typeface="Arial"/>
            </a:endParaRPr>
          </a:p>
          <a:p>
            <a:pPr marL="720">
              <a:lnSpc>
                <a:spcPct val="100000"/>
              </a:lnSpc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→ </a:t>
            </a: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Brazilian open water and wave buoys</a:t>
            </a:r>
            <a:endParaRPr b="0" lang="pt-BR" sz="3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3200" spc="-1" strike="noStrike">
              <a:latin typeface="Arial"/>
            </a:endParaRPr>
          </a:p>
          <a:p>
            <a:pPr marL="720">
              <a:lnSpc>
                <a:spcPct val="100000"/>
              </a:lnSpc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endParaRPr b="0" lang="pt-BR" sz="3200" spc="-1" strike="noStrike">
              <a:latin typeface="Arial"/>
            </a:endParaRPr>
          </a:p>
          <a:p>
            <a:pPr marL="720">
              <a:lnSpc>
                <a:spcPct val="100000"/>
              </a:lnSpc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endParaRPr b="0" lang="pt-BR" sz="3200" spc="-1" strike="noStrike">
              <a:latin typeface="Arial"/>
            </a:endParaRPr>
          </a:p>
          <a:p>
            <a:pPr marL="720">
              <a:lnSpc>
                <a:spcPct val="100000"/>
              </a:lnSpc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endParaRPr b="0" lang="pt-BR" sz="3200" spc="-1" strike="noStrike">
              <a:latin typeface="Arial"/>
            </a:endParaRPr>
          </a:p>
        </p:txBody>
      </p:sp>
      <p:sp>
        <p:nvSpPr>
          <p:cNvPr id="176" name="CustomShape 2"/>
          <p:cNvSpPr/>
          <p:nvPr/>
        </p:nvSpPr>
        <p:spPr>
          <a:xfrm>
            <a:off x="1496160" y="358920"/>
            <a:ext cx="6711120" cy="576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>
            <a:noAutofit/>
          </a:bodyPr>
          <a:p>
            <a:pPr algn="ctr">
              <a:lnSpc>
                <a:spcPct val="100000"/>
              </a:lnSpc>
            </a:pPr>
            <a:r>
              <a:rPr b="1" lang="pt-BR" sz="3200" spc="-1" strike="noStrike">
                <a:solidFill>
                  <a:srgbClr val="0070c0"/>
                </a:solidFill>
                <a:latin typeface="Arial Black"/>
                <a:ea typeface="DejaVu Sans"/>
              </a:rPr>
              <a:t>Brazil National Buoy Program</a:t>
            </a:r>
            <a:endParaRPr b="0" lang="pt-BR" sz="3200" spc="-1" strike="noStrike">
              <a:latin typeface="Arial"/>
            </a:endParaRPr>
          </a:p>
        </p:txBody>
      </p:sp>
      <p:sp>
        <p:nvSpPr>
          <p:cNvPr id="177" name="CustomShape 3"/>
          <p:cNvSpPr/>
          <p:nvPr/>
        </p:nvSpPr>
        <p:spPr>
          <a:xfrm>
            <a:off x="1496160" y="1080000"/>
            <a:ext cx="6711120" cy="576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>
            <a:noAutofit/>
          </a:bodyPr>
          <a:p>
            <a:pPr algn="ctr">
              <a:lnSpc>
                <a:spcPct val="100000"/>
              </a:lnSpc>
            </a:pPr>
            <a:r>
              <a:rPr b="1" lang="pt-BR" sz="2200" spc="-1" strike="noStrike">
                <a:solidFill>
                  <a:srgbClr val="0070c0"/>
                </a:solidFill>
                <a:latin typeface="Arial Black"/>
                <a:ea typeface="DejaVu Sans"/>
              </a:rPr>
              <a:t>Technical Developments</a:t>
            </a:r>
            <a:endParaRPr b="0" lang="pt-BR" sz="2200" spc="-1" strike="noStrike">
              <a:latin typeface="Arial"/>
            </a:endParaRPr>
          </a:p>
        </p:txBody>
      </p:sp>
      <p:sp>
        <p:nvSpPr>
          <p:cNvPr id="178" name="CustomShape 4"/>
          <p:cNvSpPr/>
          <p:nvPr/>
        </p:nvSpPr>
        <p:spPr>
          <a:xfrm>
            <a:off x="1080000" y="6095880"/>
            <a:ext cx="199944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BMO-BR</a:t>
            </a:r>
            <a:endParaRPr b="0" lang="pt-BR" sz="2400" spc="-1" strike="noStrike">
              <a:latin typeface="Arial"/>
            </a:endParaRPr>
          </a:p>
        </p:txBody>
      </p:sp>
      <p:sp>
        <p:nvSpPr>
          <p:cNvPr id="179" name="CustomShape 5"/>
          <p:cNvSpPr/>
          <p:nvPr/>
        </p:nvSpPr>
        <p:spPr>
          <a:xfrm>
            <a:off x="5472000" y="6239880"/>
            <a:ext cx="178632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EZWAVE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180" name="" descr=""/>
          <p:cNvPicPr/>
          <p:nvPr/>
        </p:nvPicPr>
        <p:blipFill>
          <a:blip r:embed="rId1"/>
          <a:stretch/>
        </p:blipFill>
        <p:spPr>
          <a:xfrm>
            <a:off x="288000" y="3129480"/>
            <a:ext cx="3476160" cy="2990520"/>
          </a:xfrm>
          <a:prstGeom prst="rect">
            <a:avLst/>
          </a:prstGeom>
          <a:ln>
            <a:noFill/>
          </a:ln>
        </p:spPr>
      </p:pic>
      <p:pic>
        <p:nvPicPr>
          <p:cNvPr id="181" name="" descr=""/>
          <p:cNvPicPr/>
          <p:nvPr/>
        </p:nvPicPr>
        <p:blipFill>
          <a:blip r:embed="rId2"/>
          <a:stretch/>
        </p:blipFill>
        <p:spPr>
          <a:xfrm>
            <a:off x="5144760" y="3240720"/>
            <a:ext cx="2487240" cy="29512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CustomShape 1"/>
          <p:cNvSpPr/>
          <p:nvPr/>
        </p:nvSpPr>
        <p:spPr>
          <a:xfrm>
            <a:off x="1352160" y="1080000"/>
            <a:ext cx="6711120" cy="576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>
            <a:noAutofit/>
          </a:bodyPr>
          <a:p>
            <a:pPr algn="ctr">
              <a:lnSpc>
                <a:spcPct val="100000"/>
              </a:lnSpc>
            </a:pPr>
            <a:r>
              <a:rPr b="1" lang="pt-BR" sz="2400" spc="-1" strike="noStrike">
                <a:solidFill>
                  <a:srgbClr val="0070c0"/>
                </a:solidFill>
                <a:latin typeface="Arial Black"/>
                <a:ea typeface="DejaVu Sans"/>
              </a:rPr>
              <a:t>Technical Developments</a:t>
            </a:r>
            <a:endParaRPr b="0" lang="pt-BR" sz="2400" spc="-1" strike="noStrike">
              <a:latin typeface="Arial"/>
            </a:endParaRPr>
          </a:p>
        </p:txBody>
      </p:sp>
      <p:sp>
        <p:nvSpPr>
          <p:cNvPr id="183" name="CustomShape 2"/>
          <p:cNvSpPr/>
          <p:nvPr/>
        </p:nvSpPr>
        <p:spPr>
          <a:xfrm>
            <a:off x="457200" y="1600200"/>
            <a:ext cx="8228520" cy="4524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20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Instrumentation – REMObs Project</a:t>
            </a:r>
            <a:endParaRPr b="0" lang="pt-BR" sz="2800" spc="-1" strike="noStrike">
              <a:latin typeface="Arial"/>
            </a:endParaRPr>
          </a:p>
        </p:txBody>
      </p:sp>
      <p:sp>
        <p:nvSpPr>
          <p:cNvPr id="184" name="CustomShape 3"/>
          <p:cNvSpPr/>
          <p:nvPr/>
        </p:nvSpPr>
        <p:spPr>
          <a:xfrm>
            <a:off x="1496160" y="358920"/>
            <a:ext cx="6711120" cy="576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>
            <a:noAutofit/>
          </a:bodyPr>
          <a:p>
            <a:pPr algn="ctr">
              <a:lnSpc>
                <a:spcPct val="100000"/>
              </a:lnSpc>
            </a:pPr>
            <a:r>
              <a:rPr b="1" lang="pt-BR" sz="3200" spc="-1" strike="noStrike">
                <a:solidFill>
                  <a:srgbClr val="0070c0"/>
                </a:solidFill>
                <a:latin typeface="Arial Black"/>
                <a:ea typeface="DejaVu Sans"/>
              </a:rPr>
              <a:t>Brazil National Buoy Program</a:t>
            </a:r>
            <a:endParaRPr b="0" lang="pt-BR" sz="3200" spc="-1" strike="noStrike">
              <a:latin typeface="Arial"/>
            </a:endParaRPr>
          </a:p>
        </p:txBody>
      </p:sp>
      <p:pic>
        <p:nvPicPr>
          <p:cNvPr id="185" name="Imagem 186" descr=""/>
          <p:cNvPicPr/>
          <p:nvPr/>
        </p:nvPicPr>
        <p:blipFill>
          <a:blip r:embed="rId1"/>
          <a:srcRect l="0" t="33409" r="0" b="29497"/>
          <a:stretch/>
        </p:blipFill>
        <p:spPr>
          <a:xfrm>
            <a:off x="792000" y="6125040"/>
            <a:ext cx="1558800" cy="593640"/>
          </a:xfrm>
          <a:prstGeom prst="rect">
            <a:avLst/>
          </a:prstGeom>
          <a:ln>
            <a:noFill/>
          </a:ln>
        </p:spPr>
      </p:pic>
      <p:pic>
        <p:nvPicPr>
          <p:cNvPr id="186" name="Imagem 187" descr=""/>
          <p:cNvPicPr/>
          <p:nvPr/>
        </p:nvPicPr>
        <p:blipFill>
          <a:blip r:embed="rId2"/>
          <a:srcRect l="10741" t="11113" r="11408" b="13238"/>
          <a:stretch/>
        </p:blipFill>
        <p:spPr>
          <a:xfrm>
            <a:off x="6406560" y="1600200"/>
            <a:ext cx="1223640" cy="815760"/>
          </a:xfrm>
          <a:prstGeom prst="rect">
            <a:avLst/>
          </a:prstGeom>
          <a:ln>
            <a:noFill/>
          </a:ln>
        </p:spPr>
      </p:pic>
      <p:pic>
        <p:nvPicPr>
          <p:cNvPr id="187" name="Imagem 188" descr=""/>
          <p:cNvPicPr/>
          <p:nvPr/>
        </p:nvPicPr>
        <p:blipFill>
          <a:blip r:embed="rId3"/>
          <a:stretch/>
        </p:blipFill>
        <p:spPr>
          <a:xfrm>
            <a:off x="7904880" y="1638360"/>
            <a:ext cx="690120" cy="777600"/>
          </a:xfrm>
          <a:prstGeom prst="rect">
            <a:avLst/>
          </a:prstGeom>
          <a:ln>
            <a:noFill/>
          </a:ln>
        </p:spPr>
      </p:pic>
      <p:sp>
        <p:nvSpPr>
          <p:cNvPr id="188" name="CustomShape 4"/>
          <p:cNvSpPr/>
          <p:nvPr/>
        </p:nvSpPr>
        <p:spPr>
          <a:xfrm>
            <a:off x="717120" y="4536000"/>
            <a:ext cx="237888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BUOY CAM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189" name="Imagem 191" descr=""/>
          <p:cNvPicPr/>
          <p:nvPr/>
        </p:nvPicPr>
        <p:blipFill>
          <a:blip r:embed="rId4"/>
          <a:stretch/>
        </p:blipFill>
        <p:spPr>
          <a:xfrm>
            <a:off x="261720" y="2520000"/>
            <a:ext cx="2114280" cy="1878480"/>
          </a:xfrm>
          <a:prstGeom prst="rect">
            <a:avLst/>
          </a:prstGeom>
          <a:ln>
            <a:noFill/>
          </a:ln>
        </p:spPr>
      </p:pic>
      <p:pic>
        <p:nvPicPr>
          <p:cNvPr id="190" name="Imagem 193" descr=""/>
          <p:cNvPicPr/>
          <p:nvPr/>
        </p:nvPicPr>
        <p:blipFill>
          <a:blip r:embed="rId5"/>
          <a:stretch/>
        </p:blipFill>
        <p:spPr>
          <a:xfrm>
            <a:off x="2376000" y="2544120"/>
            <a:ext cx="1440000" cy="1919880"/>
          </a:xfrm>
          <a:prstGeom prst="rect">
            <a:avLst/>
          </a:prstGeom>
          <a:ln>
            <a:noFill/>
          </a:ln>
        </p:spPr>
      </p:pic>
      <p:pic>
        <p:nvPicPr>
          <p:cNvPr id="191" name="" descr=""/>
          <p:cNvPicPr/>
          <p:nvPr/>
        </p:nvPicPr>
        <p:blipFill>
          <a:blip r:embed="rId6"/>
          <a:stretch/>
        </p:blipFill>
        <p:spPr>
          <a:xfrm>
            <a:off x="5904000" y="4050360"/>
            <a:ext cx="3047760" cy="2285640"/>
          </a:xfrm>
          <a:prstGeom prst="rect">
            <a:avLst/>
          </a:prstGeom>
          <a:ln>
            <a:noFill/>
          </a:ln>
        </p:spPr>
      </p:pic>
      <p:pic>
        <p:nvPicPr>
          <p:cNvPr id="192" name="" descr=""/>
          <p:cNvPicPr/>
          <p:nvPr/>
        </p:nvPicPr>
        <p:blipFill>
          <a:blip r:embed="rId7"/>
          <a:stretch/>
        </p:blipFill>
        <p:spPr>
          <a:xfrm>
            <a:off x="5376240" y="2178360"/>
            <a:ext cx="3047760" cy="2285640"/>
          </a:xfrm>
          <a:prstGeom prst="rect">
            <a:avLst/>
          </a:prstGeom>
          <a:ln>
            <a:noFill/>
          </a:ln>
        </p:spPr>
      </p:pic>
      <p:pic>
        <p:nvPicPr>
          <p:cNvPr id="193" name="" descr=""/>
          <p:cNvPicPr/>
          <p:nvPr/>
        </p:nvPicPr>
        <p:blipFill>
          <a:blip r:embed="rId8"/>
          <a:stretch/>
        </p:blipFill>
        <p:spPr>
          <a:xfrm>
            <a:off x="3960000" y="4194360"/>
            <a:ext cx="3047760" cy="2285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CustomShape 1"/>
          <p:cNvSpPr/>
          <p:nvPr/>
        </p:nvSpPr>
        <p:spPr>
          <a:xfrm>
            <a:off x="1424160" y="1080000"/>
            <a:ext cx="6711120" cy="576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>
            <a:noAutofit/>
          </a:bodyPr>
          <a:p>
            <a:pPr algn="ctr">
              <a:lnSpc>
                <a:spcPct val="100000"/>
              </a:lnSpc>
            </a:pPr>
            <a:r>
              <a:rPr b="1" lang="pt-BR" sz="2800" spc="-1" strike="noStrike">
                <a:solidFill>
                  <a:srgbClr val="0070c0"/>
                </a:solidFill>
                <a:latin typeface="Arial Black"/>
                <a:ea typeface="DejaVu Sans"/>
              </a:rPr>
              <a:t>Publications</a:t>
            </a:r>
            <a:endParaRPr b="0" lang="pt-BR" sz="2800" spc="-1" strike="noStrike">
              <a:latin typeface="Arial"/>
            </a:endParaRPr>
          </a:p>
        </p:txBody>
      </p:sp>
      <p:sp>
        <p:nvSpPr>
          <p:cNvPr id="195" name="CustomShape 2"/>
          <p:cNvSpPr/>
          <p:nvPr/>
        </p:nvSpPr>
        <p:spPr>
          <a:xfrm>
            <a:off x="1496160" y="358920"/>
            <a:ext cx="6711120" cy="576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>
            <a:noAutofit/>
          </a:bodyPr>
          <a:p>
            <a:pPr algn="ctr">
              <a:lnSpc>
                <a:spcPct val="100000"/>
              </a:lnSpc>
            </a:pPr>
            <a:r>
              <a:rPr b="1" lang="pt-BR" sz="3200" spc="-1" strike="noStrike">
                <a:solidFill>
                  <a:srgbClr val="0070c0"/>
                </a:solidFill>
                <a:latin typeface="Arial Black"/>
                <a:ea typeface="DejaVu Sans"/>
              </a:rPr>
              <a:t>Brazil National Buoy Program</a:t>
            </a:r>
            <a:endParaRPr b="0" lang="pt-BR" sz="3200" spc="-1" strike="noStrike">
              <a:latin typeface="Arial"/>
            </a:endParaRPr>
          </a:p>
        </p:txBody>
      </p:sp>
      <p:sp>
        <p:nvSpPr>
          <p:cNvPr id="196" name="CustomShape 3"/>
          <p:cNvSpPr/>
          <p:nvPr/>
        </p:nvSpPr>
        <p:spPr>
          <a:xfrm>
            <a:off x="457560" y="1600560"/>
            <a:ext cx="8228520" cy="4524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ＭＳ Ｐゴシック"/>
              </a:rPr>
              <a:t>- Quality control used by the Brazilian Navy to validate the data obtained by the buoys of the National Buoy Program (PNBOIA) </a:t>
            </a:r>
            <a:endParaRPr b="0" lang="pt-BR" sz="3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3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  <a:ea typeface="ＭＳ Ｐゴシック"/>
              </a:rPr>
              <a:t>- History of vandalism event in the PNBOIA Buoys</a:t>
            </a:r>
            <a:endParaRPr b="0" lang="pt-BR" sz="3200" spc="-1" strike="noStrike">
              <a:latin typeface="Arial"/>
            </a:endParaRPr>
          </a:p>
        </p:txBody>
      </p:sp>
      <p:pic>
        <p:nvPicPr>
          <p:cNvPr id="197" name="Imagem 198" descr=""/>
          <p:cNvPicPr/>
          <p:nvPr/>
        </p:nvPicPr>
        <p:blipFill>
          <a:blip r:embed="rId1"/>
          <a:stretch/>
        </p:blipFill>
        <p:spPr>
          <a:xfrm>
            <a:off x="7416000" y="4881960"/>
            <a:ext cx="1453320" cy="18842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Imagem 199" descr=""/>
          <p:cNvPicPr/>
          <p:nvPr/>
        </p:nvPicPr>
        <p:blipFill>
          <a:blip r:embed="rId1"/>
          <a:stretch/>
        </p:blipFill>
        <p:spPr>
          <a:xfrm>
            <a:off x="12600" y="0"/>
            <a:ext cx="9143640" cy="6857640"/>
          </a:xfrm>
          <a:prstGeom prst="rect">
            <a:avLst/>
          </a:prstGeom>
          <a:ln>
            <a:noFill/>
          </a:ln>
        </p:spPr>
      </p:pic>
      <p:sp>
        <p:nvSpPr>
          <p:cNvPr id="199" name="CustomShape 1"/>
          <p:cNvSpPr/>
          <p:nvPr/>
        </p:nvSpPr>
        <p:spPr>
          <a:xfrm>
            <a:off x="395280" y="9360"/>
            <a:ext cx="8424360" cy="6426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spAutoFit/>
          </a:bodyPr>
          <a:p>
            <a:pPr algn="just">
              <a:lnSpc>
                <a:spcPct val="100000"/>
              </a:lnSpc>
            </a:pPr>
            <a:endParaRPr b="0" lang="pt-BR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pt-BR" sz="1800" spc="-1" strike="noStrike">
              <a:latin typeface="Arial"/>
            </a:endParaRPr>
          </a:p>
        </p:txBody>
      </p:sp>
      <p:sp>
        <p:nvSpPr>
          <p:cNvPr id="200" name="CustomShape 2"/>
          <p:cNvSpPr/>
          <p:nvPr/>
        </p:nvSpPr>
        <p:spPr>
          <a:xfrm>
            <a:off x="395280" y="600120"/>
            <a:ext cx="8424360" cy="62478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spAutoFit/>
          </a:bodyPr>
          <a:p>
            <a:pPr algn="ctr">
              <a:lnSpc>
                <a:spcPct val="100000"/>
              </a:lnSpc>
            </a:pPr>
            <a:r>
              <a:rPr b="1" lang="pt-BR" sz="4400" spc="-1" strike="noStrike">
                <a:solidFill>
                  <a:srgbClr val="000000"/>
                </a:solidFill>
                <a:latin typeface="Arial"/>
                <a:ea typeface="Microsoft YaHei"/>
              </a:rPr>
              <a:t>“</a:t>
            </a:r>
            <a:r>
              <a:rPr b="1" lang="pt-BR" sz="4400" spc="-1" strike="noStrike">
                <a:solidFill>
                  <a:srgbClr val="000000"/>
                </a:solidFill>
                <a:latin typeface="Arial"/>
                <a:ea typeface="Microsoft YaHei"/>
              </a:rPr>
              <a:t>Restará sempre muito o que fazer”</a:t>
            </a:r>
            <a:endParaRPr b="0" lang="pt-BR" sz="4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pt-BR" sz="4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pt-BR" sz="4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pt-BR" sz="44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pt-BR" sz="44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pt-BR" sz="4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pt-BR" sz="3200" spc="-1" strike="noStrike">
                <a:solidFill>
                  <a:srgbClr val="ffffff"/>
                </a:solidFill>
                <a:latin typeface="Arial"/>
                <a:ea typeface="Microsoft YaHei"/>
              </a:rPr>
              <a:t>Lt. Tobias</a:t>
            </a:r>
            <a:endParaRPr b="0" lang="pt-BR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pt-BR" sz="3200" spc="-1" strike="noStrike">
                <a:solidFill>
                  <a:srgbClr val="ffffff"/>
                </a:solidFill>
                <a:latin typeface="Arial"/>
                <a:ea typeface="Microsoft YaHei"/>
              </a:rPr>
              <a:t>tobias.ramalho@marinha.mil.br</a:t>
            </a:r>
            <a:endParaRPr b="0" lang="pt-BR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pt-BR" sz="3200" spc="-1" strike="noStrike">
                <a:solidFill>
                  <a:srgbClr val="ffffff"/>
                </a:solidFill>
                <a:latin typeface="Arial"/>
                <a:ea typeface="Microsoft YaHei"/>
              </a:rPr>
              <a:t>+55 21 21893228</a:t>
            </a:r>
            <a:endParaRPr b="0" lang="pt-BR" sz="3200" spc="-1" strike="noStrike">
              <a:latin typeface="Arial"/>
            </a:endParaRPr>
          </a:p>
        </p:txBody>
      </p:sp>
      <p:pic>
        <p:nvPicPr>
          <p:cNvPr id="201" name="Imagem 202" descr=""/>
          <p:cNvPicPr/>
          <p:nvPr/>
        </p:nvPicPr>
        <p:blipFill>
          <a:blip r:embed="rId2"/>
          <a:stretch/>
        </p:blipFill>
        <p:spPr>
          <a:xfrm>
            <a:off x="223920" y="4967280"/>
            <a:ext cx="1215720" cy="13680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353</TotalTime>
  <Application>LibreOffice/6.4.7.2$Linux_X86_64 LibreOffice_project/40$Build-2</Application>
  <Words>377</Words>
  <Paragraphs>81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Boris Kelly-Gerreyn</dc:creator>
  <dc:description/>
  <dc:language>pt-BR</dc:language>
  <cp:lastModifiedBy/>
  <dcterms:modified xsi:type="dcterms:W3CDTF">2021-09-14T16:34:01Z</dcterms:modified>
  <cp:revision>29</cp:revision>
  <dc:subject/>
  <dc:title>PowerPoint Presentation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16.0016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2</vt:i4>
  </property>
  <property fmtid="{D5CDD505-2E9C-101B-9397-08002B2CF9AE}" pid="8" name="PresentationFormat">
    <vt:lpwstr>Apresentação na tela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9</vt:i4>
  </property>
</Properties>
</file>