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8"/>
  </p:notesMasterIdLst>
  <p:sldIdLst>
    <p:sldId id="537" r:id="rId6"/>
    <p:sldId id="545" r:id="rId7"/>
    <p:sldId id="264" r:id="rId8"/>
    <p:sldId id="262" r:id="rId9"/>
    <p:sldId id="538" r:id="rId10"/>
    <p:sldId id="543" r:id="rId11"/>
    <p:sldId id="544" r:id="rId12"/>
    <p:sldId id="341" r:id="rId13"/>
    <p:sldId id="352" r:id="rId14"/>
    <p:sldId id="539" r:id="rId15"/>
    <p:sldId id="540" r:id="rId16"/>
    <p:sldId id="54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6" autoAdjust="0"/>
    <p:restoredTop sz="86370" autoAdjust="0"/>
  </p:normalViewPr>
  <p:slideViewPr>
    <p:cSldViewPr snapToGrid="0">
      <p:cViewPr varScale="1">
        <p:scale>
          <a:sx n="84" d="100"/>
          <a:sy n="84" d="100"/>
        </p:scale>
        <p:origin x="114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3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om365-my.sharepoint.com/personal/boris_kelly-gerreyn_bom_gov_au/Documents/DBCP%2036_statis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om365-my.sharepoint.com/personal/boris_kelly-gerreyn_bom_gov_au/Documents/DBCP%2036_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Sheet5!$A$2</c:f>
              <c:strCache>
                <c:ptCount val="1"/>
                <c:pt idx="0">
                  <c:v>DBCP 35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Sheet5!$B$1:$C$1</c:f>
              <c:strCache>
                <c:ptCount val="2"/>
                <c:pt idx="0">
                  <c:v>Countries</c:v>
                </c:pt>
                <c:pt idx="1">
                  <c:v>Participants</c:v>
                </c:pt>
              </c:strCache>
            </c:strRef>
          </c:cat>
          <c:val>
            <c:numRef>
              <c:f>Sheet5!$B$2:$C$2</c:f>
              <c:numCache>
                <c:formatCode>General</c:formatCode>
                <c:ptCount val="2"/>
                <c:pt idx="0">
                  <c:v>22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B7-434D-98AD-E498435A6303}"/>
            </c:ext>
          </c:extLst>
        </c:ser>
        <c:ser>
          <c:idx val="1"/>
          <c:order val="1"/>
          <c:tx>
            <c:strRef>
              <c:f>Sheet5!$A$3</c:f>
              <c:strCache>
                <c:ptCount val="1"/>
                <c:pt idx="0">
                  <c:v>DBCP 36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Sheet5!$B$1:$C$1</c:f>
              <c:strCache>
                <c:ptCount val="2"/>
                <c:pt idx="0">
                  <c:v>Countries</c:v>
                </c:pt>
                <c:pt idx="1">
                  <c:v>Participants</c:v>
                </c:pt>
              </c:strCache>
            </c:strRef>
          </c:cat>
          <c:val>
            <c:numRef>
              <c:f>Sheet5!$B$3:$C$3</c:f>
              <c:numCache>
                <c:formatCode>General</c:formatCode>
                <c:ptCount val="2"/>
                <c:pt idx="0">
                  <c:v>40</c:v>
                </c:pt>
                <c:pt idx="1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B7-434D-98AD-E498435A6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3733472"/>
        <c:axId val="1063731504"/>
      </c:barChart>
      <c:catAx>
        <c:axId val="106373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3731504"/>
        <c:crosses val="autoZero"/>
        <c:auto val="1"/>
        <c:lblAlgn val="ctr"/>
        <c:lblOffset val="100"/>
        <c:noMultiLvlLbl val="0"/>
      </c:catAx>
      <c:valAx>
        <c:axId val="106373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373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'DBCP 36'!$B$1</c:f>
              <c:strCache>
                <c:ptCount val="1"/>
                <c:pt idx="0">
                  <c:v>participation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'DBCP 36'!$A$2:$A$41</c:f>
              <c:strCache>
                <c:ptCount val="40"/>
                <c:pt idx="0">
                  <c:v>Argentina</c:v>
                </c:pt>
                <c:pt idx="1">
                  <c:v>Australia</c:v>
                </c:pt>
                <c:pt idx="2">
                  <c:v>Bahrain</c:v>
                </c:pt>
                <c:pt idx="3">
                  <c:v>Bangladesh</c:v>
                </c:pt>
                <c:pt idx="4">
                  <c:v>Belgium</c:v>
                </c:pt>
                <c:pt idx="5">
                  <c:v>Brazil</c:v>
                </c:pt>
                <c:pt idx="6">
                  <c:v>Cameroon</c:v>
                </c:pt>
                <c:pt idx="7">
                  <c:v>Canada</c:v>
                </c:pt>
                <c:pt idx="8">
                  <c:v>Chile</c:v>
                </c:pt>
                <c:pt idx="9">
                  <c:v>China</c:v>
                </c:pt>
                <c:pt idx="10">
                  <c:v>Colombia</c:v>
                </c:pt>
                <c:pt idx="11">
                  <c:v>Egypt</c:v>
                </c:pt>
                <c:pt idx="12">
                  <c:v>France</c:v>
                </c:pt>
                <c:pt idx="13">
                  <c:v>Germany</c:v>
                </c:pt>
                <c:pt idx="14">
                  <c:v>Hong Kong (China)</c:v>
                </c:pt>
                <c:pt idx="15">
                  <c:v>India</c:v>
                </c:pt>
                <c:pt idx="16">
                  <c:v>Indonesia</c:v>
                </c:pt>
                <c:pt idx="17">
                  <c:v>Iran</c:v>
                </c:pt>
                <c:pt idx="18">
                  <c:v>Israel</c:v>
                </c:pt>
                <c:pt idx="19">
                  <c:v>Italy</c:v>
                </c:pt>
                <c:pt idx="20">
                  <c:v>Mexico</c:v>
                </c:pt>
                <c:pt idx="21">
                  <c:v>Morocco</c:v>
                </c:pt>
                <c:pt idx="22">
                  <c:v>Namibia</c:v>
                </c:pt>
                <c:pt idx="23">
                  <c:v>New Zealand</c:v>
                </c:pt>
                <c:pt idx="24">
                  <c:v>Peru</c:v>
                </c:pt>
                <c:pt idx="25">
                  <c:v>Portugal</c:v>
                </c:pt>
                <c:pt idx="26">
                  <c:v>Republic of Korea</c:v>
                </c:pt>
                <c:pt idx="27">
                  <c:v>Romania</c:v>
                </c:pt>
                <c:pt idx="28">
                  <c:v>Russian Federation</c:v>
                </c:pt>
                <c:pt idx="29">
                  <c:v>Saudi Arabia</c:v>
                </c:pt>
                <c:pt idx="30">
                  <c:v>Senegal</c:v>
                </c:pt>
                <c:pt idx="31">
                  <c:v>Slovenia</c:v>
                </c:pt>
                <c:pt idx="32">
                  <c:v>South Africa</c:v>
                </c:pt>
                <c:pt idx="33">
                  <c:v>Spain</c:v>
                </c:pt>
                <c:pt idx="34">
                  <c:v>Sweden</c:v>
                </c:pt>
                <c:pt idx="35">
                  <c:v>Switzerland</c:v>
                </c:pt>
                <c:pt idx="36">
                  <c:v>Trinidad and Tobago</c:v>
                </c:pt>
                <c:pt idx="37">
                  <c:v>UK</c:v>
                </c:pt>
                <c:pt idx="38">
                  <c:v>USA</c:v>
                </c:pt>
                <c:pt idx="39">
                  <c:v>Viet Nam</c:v>
                </c:pt>
              </c:strCache>
            </c:strRef>
          </c:cat>
          <c:val>
            <c:numRef>
              <c:f>'DBCP 36'!$B$2:$B$41</c:f>
              <c:numCache>
                <c:formatCode>General</c:formatCode>
                <c:ptCount val="40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7">
                  <c:v>7</c:v>
                </c:pt>
                <c:pt idx="8">
                  <c:v>1</c:v>
                </c:pt>
                <c:pt idx="9">
                  <c:v>5</c:v>
                </c:pt>
                <c:pt idx="10">
                  <c:v>2</c:v>
                </c:pt>
                <c:pt idx="11">
                  <c:v>7</c:v>
                </c:pt>
                <c:pt idx="12">
                  <c:v>6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4</c:v>
                </c:pt>
                <c:pt idx="17">
                  <c:v>1</c:v>
                </c:pt>
                <c:pt idx="18">
                  <c:v>1</c:v>
                </c:pt>
                <c:pt idx="19">
                  <c:v>4</c:v>
                </c:pt>
                <c:pt idx="20">
                  <c:v>1</c:v>
                </c:pt>
                <c:pt idx="21">
                  <c:v>2</c:v>
                </c:pt>
                <c:pt idx="22">
                  <c:v>1</c:v>
                </c:pt>
                <c:pt idx="23">
                  <c:v>1</c:v>
                </c:pt>
                <c:pt idx="24">
                  <c:v>2</c:v>
                </c:pt>
                <c:pt idx="25">
                  <c:v>1</c:v>
                </c:pt>
                <c:pt idx="26">
                  <c:v>7</c:v>
                </c:pt>
                <c:pt idx="27">
                  <c:v>1</c:v>
                </c:pt>
                <c:pt idx="28">
                  <c:v>5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1</c:v>
                </c:pt>
                <c:pt idx="35">
                  <c:v>3</c:v>
                </c:pt>
                <c:pt idx="36">
                  <c:v>2</c:v>
                </c:pt>
                <c:pt idx="37">
                  <c:v>5</c:v>
                </c:pt>
                <c:pt idx="38">
                  <c:v>44</c:v>
                </c:pt>
                <c:pt idx="3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7-4232-A1E2-90DC76AD9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827086176"/>
        <c:axId val="827084864"/>
      </c:barChart>
      <c:catAx>
        <c:axId val="82708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084864"/>
        <c:crosses val="autoZero"/>
        <c:auto val="1"/>
        <c:lblAlgn val="ctr"/>
        <c:lblOffset val="100"/>
        <c:tickLblSkip val="1"/>
        <c:noMultiLvlLbl val="0"/>
      </c:catAx>
      <c:valAx>
        <c:axId val="82708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08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5T02:00:2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25 16328 0 0,'-17'0'351'0'0,"7"-5"81"0"0,-3 2 16 0 0,5 0 16 0 0,-4-2-368 0 0,-1-3-96 0 0,13 8 0 0 0,-5 0 0 0 0,-3 0-304 0 0,8 0-80 0 0,0 0-8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EBDA6-33C9-4C78-8B7E-4DB063BC0998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59FED-4CAA-4DDB-B10F-12A3248EB9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735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876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964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4199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544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4446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614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660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8675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0860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161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8685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485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DE90-BDBC-480C-8568-8C8248F6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F2673-CFED-4D54-BE0E-F90F9039D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9480-E907-4764-BC68-444E378D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00F4D-6A96-4B58-B5CF-E623900FE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83E81-8068-431C-949B-9C96E326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334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099D-E948-4865-B6B6-A2535B2D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15D70-B953-4BC5-A6B3-8A992F0DB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83315-61C1-46C2-AE5D-B32B6D5C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6E6DA-CF42-4C38-99FE-838AD551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74CC5-593A-470F-B1DC-D016DF93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83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A98ACA-50A6-4CAE-922E-4C1FA08A2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65FF6-300D-439B-96B2-969AF9063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9080D-C381-4714-8E09-77F8DF63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8BEBC-F983-4F90-9C69-991FD6CA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C9B19-E3F7-4885-8B15-6EBAB9B0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2821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7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47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8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8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13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73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78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BCB88EAE-1F00-4487-BA00-EECEB0292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5014E8-2A0C-475F-AED9-87298FD2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6057-BBA2-4580-8673-827B83B0DE6D}" type="datetime1">
              <a:rPr lang="en-US"/>
              <a:pPr>
                <a:defRPr/>
              </a:pPr>
              <a:t>10/5/2020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BECD37-85B9-4609-AE0D-72849517E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1037F1-B0BA-4153-B971-49AB68EB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B2849-9CA4-43BD-8A42-64A771886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27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7B29-2B7D-4912-9EB0-BBB17592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458DE-3DAF-4645-BACF-3EDC084C9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C985D-8EE4-4BB1-9404-B0E2950A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82BA2-9AEF-4CCE-870D-2CDDE5CE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629DB-4EE9-4B93-AAC5-80C9E12F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894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CB73-4F15-4EFA-BFE7-BEEF0A93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8027C-88E2-4D52-9E97-9DFDD0888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7AE7-EB15-4BEF-96E3-C5EDDC859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2B7C4-16EF-4CED-9726-798123BB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C823B-C27B-4EC9-9A96-934CB828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72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89C35-83B6-414D-9C2E-05A3329A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F13B1-8B52-459C-AE5C-D1D8DA3C7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F22BB-999D-454D-867A-86A9A4CF7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50406-9921-4F98-901F-CBA9E6C2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688B6-756E-42F8-9C51-C9E88C6C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45275-248D-4407-92EE-AA91A1E3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15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1DDE-1393-4C8E-900E-17EAC1FB2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D3D18-7A47-4C8E-B128-6429A72A4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1E8C4-BAA9-46A3-91CA-8E40FC17E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042687-88E8-4AD4-8FD6-122D86D2E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DC9F1-A083-4EF9-B3DB-1B6146ACE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C62B0-0709-4370-A17F-1476550D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C16E8A-E15B-4A3F-99B3-5677229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994F5-DFF1-46ED-AFEC-B481F563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038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7983-65EC-47EB-AAC2-4B33D64F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BDD02-1E7C-4745-91F2-0FD45D78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325CC-3A34-4079-AD64-76E39090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D4BA6-E3F4-41E5-9D8D-F68C3E30F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415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84D4B-83C6-4762-852B-35244F03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4CD51-F2DE-413B-9953-F29488F4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CFDA9-5398-4C5A-B54A-7596760B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003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1401-BC56-45BC-9AE1-64D32C92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BFBE5-B423-4E8C-8BE4-F377A4F1F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626ED-A10D-4739-B7DE-F677DAF68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3EAF1-B4FC-4055-8779-1D558D60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C1EFA-5349-4730-B1BC-6D8010E1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B0D7F-6EA9-474C-93D0-8A6B1B18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06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134C-CD15-4650-A0AF-BE013B92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A0FB5B-5F5B-4F79-8163-017396C11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BCE17-E448-4CDF-990D-14967B44E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F5377-D9C2-4774-AE64-7C2320D9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0F20-165F-459D-BE4A-DADBA552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ADCD6-8623-4ED9-9B72-E0DD8125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961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B85B4-43DA-4AFF-A32E-D17EA31F8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8BDD7-E172-4CF1-B8AA-4210EB0C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7D82B-BE9B-4B35-9EB4-775CFC03A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5AD88-353B-47A0-8041-C1382A893E19}" type="datetimeFigureOut">
              <a:rPr lang="en-AU" smtClean="0"/>
              <a:t>5/10/2020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0143C-B7EC-4463-B4D2-11D590FD1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483CA-C6E3-4C22-8ADE-BB7297C68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71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Google Shape;35;p8"/>
          <p:cNvSpPr/>
          <p:nvPr/>
        </p:nvSpPr>
        <p:spPr>
          <a:xfrm rot="10800000">
            <a:off x="0" y="4948238"/>
            <a:ext cx="12192000" cy="2705100"/>
          </a:xfrm>
          <a:custGeom>
            <a:avLst/>
            <a:gdLst/>
            <a:ahLst/>
            <a:cxnLst/>
            <a:rect l="l" t="t" r="r" b="b"/>
            <a:pathLst>
              <a:path w="21600" h="67609" extrusionOk="0">
                <a:moveTo>
                  <a:pt x="0" y="19190"/>
                </a:moveTo>
                <a:lnTo>
                  <a:pt x="21600" y="19190"/>
                </a:lnTo>
                <a:lnTo>
                  <a:pt x="21600" y="36512"/>
                </a:lnTo>
                <a:cubicBezTo>
                  <a:pt x="10775" y="0"/>
                  <a:pt x="1971" y="67609"/>
                  <a:pt x="0" y="39362"/>
                </a:cubicBezTo>
                <a:lnTo>
                  <a:pt x="0" y="19190"/>
                </a:ln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8" descr="dbcp_light_text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3656" y="199800"/>
            <a:ext cx="1293888" cy="9704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277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3580-3051-497C-9E48-690F2766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156369"/>
            <a:ext cx="10972800" cy="1143000"/>
          </a:xfrm>
        </p:spPr>
        <p:txBody>
          <a:bodyPr/>
          <a:lstStyle/>
          <a:p>
            <a:r>
              <a:rPr lang="en-AU" dirty="0"/>
              <a:t>Welcome to DBCP 36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5B6D6E-1CD4-4EF6-AF56-616CD79C714E}"/>
                  </a:ext>
                </a:extLst>
              </p14:cNvPr>
              <p14:cNvContentPartPr/>
              <p14:nvPr/>
            </p14:nvContentPartPr>
            <p14:xfrm>
              <a:off x="4857285" y="988886"/>
              <a:ext cx="31320" cy="9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5B6D6E-1CD4-4EF6-AF56-616CD79C71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8285" y="979886"/>
                <a:ext cx="48960" cy="266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4">
            <a:extLst>
              <a:ext uri="{FF2B5EF4-FFF2-40B4-BE49-F238E27FC236}">
                <a16:creationId xmlns:a16="http://schemas.microsoft.com/office/drawing/2014/main" id="{D804F42B-9B36-456C-8BBF-D438A908C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6"/>
            <a:ext cx="2855270" cy="301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27C0CE-655F-4130-98C9-CD080C43F7F1}"/>
              </a:ext>
            </a:extLst>
          </p:cNvPr>
          <p:cNvSpPr txBox="1"/>
          <p:nvPr/>
        </p:nvSpPr>
        <p:spPr>
          <a:xfrm>
            <a:off x="88146" y="5440362"/>
            <a:ext cx="4719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AU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Live From Across the World</a:t>
            </a:r>
          </a:p>
          <a:p>
            <a:pPr algn="ctr">
              <a:buClr>
                <a:srgbClr val="000000"/>
              </a:buClr>
            </a:pPr>
            <a:r>
              <a:rPr lang="en-AU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5-9 October 2020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978321-A7D1-4C85-A804-EB73E9715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1160463"/>
            <a:ext cx="7949425" cy="404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FAC94-A36B-4F5C-BA80-4A6A73658851}"/>
              </a:ext>
            </a:extLst>
          </p:cNvPr>
          <p:cNvSpPr txBox="1"/>
          <p:nvPr/>
        </p:nvSpPr>
        <p:spPr>
          <a:xfrm>
            <a:off x="194827" y="2839037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Boris Kelly-Gerreyn</a:t>
            </a:r>
          </a:p>
          <a:p>
            <a:r>
              <a:rPr lang="en-AU" sz="2400" dirty="0"/>
              <a:t>Chair, DBCP</a:t>
            </a:r>
          </a:p>
        </p:txBody>
      </p:sp>
    </p:spTree>
    <p:extLst>
      <p:ext uri="{BB962C8B-B14F-4D97-AF65-F5344CB8AC3E}">
        <p14:creationId xmlns:p14="http://schemas.microsoft.com/office/powerpoint/2010/main" val="2357039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883C-35C4-4A88-9D79-C5CF648E5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302016"/>
            <a:ext cx="8229600" cy="1143000"/>
          </a:xfrm>
        </p:spPr>
        <p:txBody>
          <a:bodyPr/>
          <a:lstStyle/>
          <a:p>
            <a:r>
              <a:rPr lang="en-AU" dirty="0"/>
              <a:t>The need for the DBCP has never been greater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4424C-1B94-4FDE-B5B9-408D8CF8A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476" y="1676372"/>
            <a:ext cx="9982564" cy="4525963"/>
          </a:xfrm>
        </p:spPr>
        <p:txBody>
          <a:bodyPr/>
          <a:lstStyle/>
          <a:p>
            <a:pPr lvl="1"/>
            <a:r>
              <a:rPr lang="en-AU" sz="2400" dirty="0"/>
              <a:t>Growing awareness and concern of public of ocean and climate change</a:t>
            </a:r>
          </a:p>
          <a:p>
            <a:pPr lvl="1"/>
            <a:r>
              <a:rPr lang="en-AU" sz="2400" dirty="0"/>
              <a:t>Climate change and its impacts</a:t>
            </a:r>
          </a:p>
          <a:p>
            <a:pPr lvl="2"/>
            <a:r>
              <a:rPr lang="en-AU" dirty="0"/>
              <a:t>Extreme weather events </a:t>
            </a:r>
          </a:p>
          <a:p>
            <a:pPr lvl="2"/>
            <a:r>
              <a:rPr lang="en-AU" dirty="0"/>
              <a:t>Food and Energy needs</a:t>
            </a:r>
          </a:p>
          <a:p>
            <a:pPr lvl="2"/>
            <a:r>
              <a:rPr lang="en-AU" dirty="0"/>
              <a:t>Ocean health</a:t>
            </a:r>
          </a:p>
          <a:p>
            <a:pPr lvl="1"/>
            <a:r>
              <a:rPr lang="en-AU" sz="2400" dirty="0"/>
              <a:t>Fundamental science</a:t>
            </a:r>
          </a:p>
          <a:p>
            <a:pPr lvl="1"/>
            <a:r>
              <a:rPr lang="en-AU" sz="2400" dirty="0"/>
              <a:t>Forecasting capability</a:t>
            </a:r>
          </a:p>
          <a:p>
            <a:pPr lvl="1"/>
            <a:r>
              <a:rPr lang="en-AU" sz="2400" dirty="0"/>
              <a:t>Marine debris (plastics)</a:t>
            </a:r>
          </a:p>
          <a:p>
            <a:pPr lvl="1"/>
            <a:r>
              <a:rPr lang="en-AU" sz="2400" dirty="0"/>
              <a:t>Growing involvement of the commercial sector in observations</a:t>
            </a:r>
          </a:p>
          <a:p>
            <a:pPr lvl="1"/>
            <a:r>
              <a:rPr lang="en-AU" sz="2400" dirty="0"/>
              <a:t>Demand for us is urgent and growing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FB31FC-4488-48BE-8DCD-F57AEBD3728F}"/>
              </a:ext>
            </a:extLst>
          </p:cNvPr>
          <p:cNvSpPr/>
          <p:nvPr/>
        </p:nvSpPr>
        <p:spPr>
          <a:xfrm>
            <a:off x="7574336" y="4239847"/>
            <a:ext cx="40575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en-AU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Rapid technology innovation</a:t>
            </a:r>
          </a:p>
          <a:p>
            <a:pPr marL="0" lvl="1">
              <a:buClr>
                <a:srgbClr val="000000"/>
              </a:buClr>
            </a:pPr>
            <a:r>
              <a:rPr lang="en-AU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Big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DB3A6-3AF5-48B1-93E5-38859CD1A5DB}"/>
              </a:ext>
            </a:extLst>
          </p:cNvPr>
          <p:cNvSpPr txBox="1"/>
          <p:nvPr/>
        </p:nvSpPr>
        <p:spPr>
          <a:xfrm>
            <a:off x="2122519" y="2857689"/>
            <a:ext cx="7654660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AU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Our future is intimately linked to all of this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2C931-9891-4531-900F-363B30DC7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67001" y="99352"/>
            <a:ext cx="1633189" cy="1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2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5C82-30F5-4F2B-B767-4C703E20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week ahead </a:t>
            </a:r>
            <a:br>
              <a:rPr lang="en-AU" dirty="0"/>
            </a:br>
            <a:r>
              <a:rPr lang="en-AU" dirty="0"/>
              <a:t>(packed &amp; exciting!)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54A35-F4A5-4195-AE5E-56DD35B9E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0972" y="1704373"/>
            <a:ext cx="9850055" cy="4525963"/>
          </a:xfrm>
        </p:spPr>
        <p:txBody>
          <a:bodyPr/>
          <a:lstStyle/>
          <a:p>
            <a:r>
              <a:rPr lang="en-AU" dirty="0"/>
              <a:t>Making the most of our virtual time together</a:t>
            </a:r>
          </a:p>
          <a:p>
            <a:r>
              <a:rPr lang="en-AU" dirty="0"/>
              <a:t>Encouraging engagement and discussion (hearing from you)</a:t>
            </a:r>
          </a:p>
          <a:p>
            <a:r>
              <a:rPr lang="en-AU" dirty="0"/>
              <a:t>Strong user focus</a:t>
            </a:r>
          </a:p>
          <a:p>
            <a:r>
              <a:rPr lang="en-AU" dirty="0"/>
              <a:t>Strategic Planning for greater impact where it matters</a:t>
            </a:r>
          </a:p>
          <a:p>
            <a:r>
              <a:rPr lang="en-AU" dirty="0"/>
              <a:t>Key sessions:</a:t>
            </a:r>
          </a:p>
          <a:p>
            <a:pPr lvl="2"/>
            <a:r>
              <a:rPr lang="en-AU" dirty="0"/>
              <a:t>Session 2 (Monday) 		- Science and Technology Workshop </a:t>
            </a:r>
          </a:p>
          <a:p>
            <a:pPr lvl="2"/>
            <a:r>
              <a:rPr lang="en-AU" dirty="0"/>
              <a:t>Session 4 (Tuesday) 		- User Impact (Guest speakers and Q&amp;A)</a:t>
            </a:r>
          </a:p>
          <a:p>
            <a:pPr lvl="2"/>
            <a:r>
              <a:rPr lang="en-AU" dirty="0"/>
              <a:t>Session 5 (Wednesday)	- The DBCP strategy</a:t>
            </a:r>
          </a:p>
          <a:p>
            <a:pPr lvl="2"/>
            <a:r>
              <a:rPr lang="en-AU" dirty="0"/>
              <a:t>Session 8 (Thursday)		- Breakout sessions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0236B-A070-4490-B065-306F849E9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67001" y="99352"/>
            <a:ext cx="1633189" cy="1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059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8024AAC-79FC-453F-AF79-959A345AD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3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B7E8-A643-4C6B-ACA7-214C0ABF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595" y="234387"/>
            <a:ext cx="10972800" cy="1143000"/>
          </a:xfrm>
        </p:spPr>
        <p:txBody>
          <a:bodyPr/>
          <a:lstStyle/>
          <a:p>
            <a:r>
              <a:rPr lang="en-AU" dirty="0"/>
              <a:t>DBCP-36 – Our original destination!</a:t>
            </a:r>
          </a:p>
        </p:txBody>
      </p:sp>
      <p:pic>
        <p:nvPicPr>
          <p:cNvPr id="4" name="Picture 3" descr="A bridge over a body of water&#10;&#10;Description automatically generated">
            <a:extLst>
              <a:ext uri="{FF2B5EF4-FFF2-40B4-BE49-F238E27FC236}">
                <a16:creationId xmlns:a16="http://schemas.microsoft.com/office/drawing/2014/main" id="{94F6AB46-2C8B-43C9-8807-F5F376B2F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01" y="2698412"/>
            <a:ext cx="5189384" cy="3046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D731D-A1F0-4BD8-A9DD-F807EA2CB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6" y="1842010"/>
            <a:ext cx="6037767" cy="4516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06F6A9-F00E-449F-A4CD-3BA47325FFC7}"/>
              </a:ext>
            </a:extLst>
          </p:cNvPr>
          <p:cNvSpPr txBox="1"/>
          <p:nvPr/>
        </p:nvSpPr>
        <p:spPr>
          <a:xfrm>
            <a:off x="2175664" y="1586472"/>
            <a:ext cx="534403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dirty="0">
                <a:effectLst/>
              </a:rPr>
              <a:t>State Scientific Centre of the Russian Federation </a:t>
            </a:r>
          </a:p>
          <a:p>
            <a:r>
              <a:rPr lang="en-AU" dirty="0"/>
              <a:t>T</a:t>
            </a:r>
            <a:r>
              <a:rPr lang="en-AU" dirty="0">
                <a:effectLst/>
              </a:rPr>
              <a:t>he Arctic and Antarctic Research Institute</a:t>
            </a:r>
            <a:endParaRPr lang="en-AU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8775EEB-436E-4BE7-B8E2-3488E41AB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" y="1602238"/>
            <a:ext cx="2025570" cy="1019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79B34-7C0C-4427-A286-9EF34FDA0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67001" y="99352"/>
            <a:ext cx="1633189" cy="1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D0FB88-539A-4FF9-83CF-C7F665ADD840}"/>
              </a:ext>
            </a:extLst>
          </p:cNvPr>
          <p:cNvSpPr txBox="1"/>
          <p:nvPr/>
        </p:nvSpPr>
        <p:spPr>
          <a:xfrm>
            <a:off x="7024301" y="5898852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effectLst/>
              </a:rPr>
              <a:t>In beautiful St Petersburg…</a:t>
            </a:r>
            <a:endParaRPr lang="en-AU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C740EA-B1B4-4C55-AA25-2497649283D4}"/>
              </a:ext>
            </a:extLst>
          </p:cNvPr>
          <p:cNvGrpSpPr/>
          <p:nvPr/>
        </p:nvGrpSpPr>
        <p:grpSpPr>
          <a:xfrm>
            <a:off x="46585" y="5441319"/>
            <a:ext cx="5228800" cy="1473196"/>
            <a:chOff x="180492" y="3414532"/>
            <a:chExt cx="5228800" cy="14731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6633A5-09D7-48C8-8B2D-875008A377E0}"/>
                </a:ext>
              </a:extLst>
            </p:cNvPr>
            <p:cNvSpPr txBox="1"/>
            <p:nvPr/>
          </p:nvSpPr>
          <p:spPr>
            <a:xfrm>
              <a:off x="180493" y="3414532"/>
              <a:ext cx="42581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AU" dirty="0"/>
                <a:t>Thank you for offering to host DBCP-36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FB95E9-D4AB-4A3F-9513-BA259EC80F97}"/>
                </a:ext>
              </a:extLst>
            </p:cNvPr>
            <p:cNvSpPr txBox="1"/>
            <p:nvPr/>
          </p:nvSpPr>
          <p:spPr>
            <a:xfrm>
              <a:off x="180492" y="3872065"/>
              <a:ext cx="522880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AU" sz="2000" dirty="0">
                  <a:latin typeface="Calibri" panose="020F0502020204030204" pitchFamily="34" charset="0"/>
                  <a:ea typeface="Calibri" panose="020F0502020204030204" pitchFamily="34" charset="0"/>
                </a:rPr>
                <a:t>Igor A. </a:t>
              </a:r>
              <a:r>
                <a:rPr lang="en-AU" sz="20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Shumakov</a:t>
              </a:r>
              <a:r>
                <a:rPr lang="en-AU" sz="2000" dirty="0">
                  <a:latin typeface="Calibri" panose="020F0502020204030204" pitchFamily="34" charset="0"/>
                  <a:ea typeface="Calibri" panose="020F0502020204030204" pitchFamily="34" charset="0"/>
                </a:rPr>
                <a:t> (PR of the Russian Federation)</a:t>
              </a:r>
            </a:p>
            <a:p>
              <a:r>
                <a:rPr lang="en-A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Vasily </a:t>
              </a: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Smolyanitsky</a:t>
              </a:r>
            </a:p>
            <a:p>
              <a:r>
                <a:rPr lang="en-AU" sz="2000" dirty="0">
                  <a:latin typeface="Calibri" panose="020F0502020204030204" pitchFamily="34" charset="0"/>
                  <a:ea typeface="Calibri" panose="020F0502020204030204" pitchFamily="34" charset="0"/>
                </a:rPr>
                <a:t>Ashik Igor</a:t>
              </a:r>
              <a:endParaRPr lang="en-A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132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B47017-2C32-4764-89FE-FB720F5A0F0C}"/>
              </a:ext>
            </a:extLst>
          </p:cNvPr>
          <p:cNvSpPr txBox="1"/>
          <p:nvPr/>
        </p:nvSpPr>
        <p:spPr>
          <a:xfrm>
            <a:off x="2870425" y="45815"/>
            <a:ext cx="693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/>
              <a:t>Participation at DBCP 36 is amazing!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02D2BEC-7DCD-4C5A-81F4-C03947140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78136" y="5121256"/>
            <a:ext cx="1633189" cy="1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C1EFAE9-F8A7-4D03-BD97-7312CB9E29AF}"/>
              </a:ext>
            </a:extLst>
          </p:cNvPr>
          <p:cNvGrpSpPr/>
          <p:nvPr/>
        </p:nvGrpSpPr>
        <p:grpSpPr>
          <a:xfrm>
            <a:off x="3404887" y="3824257"/>
            <a:ext cx="8218696" cy="2995596"/>
            <a:chOff x="3404887" y="3824257"/>
            <a:chExt cx="8218696" cy="299559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32338C-5F30-4757-9461-1B92C050A492}"/>
                </a:ext>
              </a:extLst>
            </p:cNvPr>
            <p:cNvSpPr txBox="1"/>
            <p:nvPr/>
          </p:nvSpPr>
          <p:spPr>
            <a:xfrm>
              <a:off x="8448675" y="4193589"/>
              <a:ext cx="31749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dirty="0"/>
                <a:t>Across all continents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5F9935B-7C8D-4493-9F4E-0BC2CC2DEF7F}"/>
                </a:ext>
              </a:extLst>
            </p:cNvPr>
            <p:cNvGrpSpPr/>
            <p:nvPr/>
          </p:nvGrpSpPr>
          <p:grpSpPr>
            <a:xfrm>
              <a:off x="3404887" y="3824257"/>
              <a:ext cx="4870168" cy="2995596"/>
              <a:chOff x="3404887" y="3824257"/>
              <a:chExt cx="4870168" cy="2995596"/>
            </a:xfrm>
          </p:grpSpPr>
          <p:graphicFrame>
            <p:nvGraphicFramePr>
              <p:cNvPr id="23" name="Chart 22">
                <a:extLst>
                  <a:ext uri="{FF2B5EF4-FFF2-40B4-BE49-F238E27FC236}">
                    <a16:creationId xmlns:a16="http://schemas.microsoft.com/office/drawing/2014/main" id="{47975E1F-C497-483C-9197-F49A4D9688D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096356"/>
                  </p:ext>
                </p:extLst>
              </p:nvPr>
            </p:nvGraphicFramePr>
            <p:xfrm>
              <a:off x="3404887" y="3834483"/>
              <a:ext cx="4870168" cy="29853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C32C8-A253-4A42-938E-DABAFD5B5BCA}"/>
                  </a:ext>
                </a:extLst>
              </p:cNvPr>
              <p:cNvSpPr txBox="1"/>
              <p:nvPr/>
            </p:nvSpPr>
            <p:spPr>
              <a:xfrm>
                <a:off x="4716387" y="51212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/>
                  <a:t>22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4C2118-2F33-4282-8B11-C0345D7E0BEE}"/>
                  </a:ext>
                </a:extLst>
              </p:cNvPr>
              <p:cNvSpPr txBox="1"/>
              <p:nvPr/>
            </p:nvSpPr>
            <p:spPr>
              <a:xfrm>
                <a:off x="5297050" y="493659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/>
                  <a:t>39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7E7ECD-BDE9-44B9-929F-1EC148B15B18}"/>
                  </a:ext>
                </a:extLst>
              </p:cNvPr>
              <p:cNvSpPr txBox="1"/>
              <p:nvPr/>
            </p:nvSpPr>
            <p:spPr>
              <a:xfrm>
                <a:off x="6686012" y="467332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/>
                  <a:t>62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1378E79-31E2-4C9B-A88B-7BB7237AED80}"/>
                  </a:ext>
                </a:extLst>
              </p:cNvPr>
              <p:cNvSpPr txBox="1"/>
              <p:nvPr/>
            </p:nvSpPr>
            <p:spPr>
              <a:xfrm>
                <a:off x="7171093" y="3824257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/>
                  <a:t>143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CAC01A-D31E-47C6-8221-BF0E397E9E33}"/>
              </a:ext>
            </a:extLst>
          </p:cNvPr>
          <p:cNvGrpSpPr/>
          <p:nvPr/>
        </p:nvGrpSpPr>
        <p:grpSpPr>
          <a:xfrm>
            <a:off x="610699" y="862542"/>
            <a:ext cx="4999528" cy="2791151"/>
            <a:chOff x="610699" y="862542"/>
            <a:chExt cx="4999528" cy="2791151"/>
          </a:xfrm>
        </p:grpSpPr>
        <p:pic>
          <p:nvPicPr>
            <p:cNvPr id="2" name="Picture 1" descr="Map&#10;&#10;Description automatically generated">
              <a:extLst>
                <a:ext uri="{FF2B5EF4-FFF2-40B4-BE49-F238E27FC236}">
                  <a16:creationId xmlns:a16="http://schemas.microsoft.com/office/drawing/2014/main" id="{06FEFB8F-23D0-469F-92CC-57966FC02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1"/>
            <a:stretch/>
          </p:blipFill>
          <p:spPr>
            <a:xfrm>
              <a:off x="610699" y="904006"/>
              <a:ext cx="4999528" cy="274968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DD86C6-6CE6-42B4-91B3-174FDF970B9C}"/>
                </a:ext>
              </a:extLst>
            </p:cNvPr>
            <p:cNvSpPr txBox="1"/>
            <p:nvPr/>
          </p:nvSpPr>
          <p:spPr>
            <a:xfrm>
              <a:off x="610699" y="3130473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b="1" dirty="0">
                  <a:solidFill>
                    <a:schemeClr val="bg1"/>
                  </a:solidFill>
                </a:rPr>
                <a:t>DBCP 35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BA389FB-96D8-42E4-8AA5-0B2B036DACC6}"/>
                </a:ext>
              </a:extLst>
            </p:cNvPr>
            <p:cNvSpPr txBox="1"/>
            <p:nvPr/>
          </p:nvSpPr>
          <p:spPr>
            <a:xfrm>
              <a:off x="3851727" y="862542"/>
              <a:ext cx="1754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b="1" dirty="0">
                  <a:solidFill>
                    <a:schemeClr val="bg1"/>
                  </a:solidFill>
                </a:rPr>
                <a:t>22 countries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90941B-88FC-48E7-9EE9-FD90CA03A312}"/>
              </a:ext>
            </a:extLst>
          </p:cNvPr>
          <p:cNvGrpSpPr/>
          <p:nvPr/>
        </p:nvGrpSpPr>
        <p:grpSpPr>
          <a:xfrm>
            <a:off x="6581775" y="862541"/>
            <a:ext cx="5041808" cy="2791152"/>
            <a:chOff x="6581775" y="862541"/>
            <a:chExt cx="5041808" cy="2791152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BFBA8E59-BC37-4CE7-822B-C0A3F1C8D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6"/>
            <a:stretch/>
          </p:blipFill>
          <p:spPr>
            <a:xfrm>
              <a:off x="6581775" y="904007"/>
              <a:ext cx="4999526" cy="27496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72C85F-0572-4792-AA23-DB6C456038CE}"/>
                </a:ext>
              </a:extLst>
            </p:cNvPr>
            <p:cNvSpPr txBox="1"/>
            <p:nvPr/>
          </p:nvSpPr>
          <p:spPr>
            <a:xfrm>
              <a:off x="6581775" y="3130473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b="1" dirty="0">
                  <a:solidFill>
                    <a:schemeClr val="bg1"/>
                  </a:solidFill>
                </a:rPr>
                <a:t>DBCP 36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78856B-0B94-42C7-A910-F7F6153AAE46}"/>
                </a:ext>
              </a:extLst>
            </p:cNvPr>
            <p:cNvSpPr txBox="1"/>
            <p:nvPr/>
          </p:nvSpPr>
          <p:spPr>
            <a:xfrm>
              <a:off x="9869128" y="862541"/>
              <a:ext cx="1754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b="1" dirty="0">
                  <a:solidFill>
                    <a:schemeClr val="bg1"/>
                  </a:solidFill>
                </a:rPr>
                <a:t>39 countries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018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401146-4BC4-42CF-9FDE-83D032704B41}"/>
              </a:ext>
            </a:extLst>
          </p:cNvPr>
          <p:cNvSpPr txBox="1"/>
          <p:nvPr/>
        </p:nvSpPr>
        <p:spPr>
          <a:xfrm>
            <a:off x="2149596" y="114784"/>
            <a:ext cx="8228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/>
              <a:t>Participation by WMO Member at DBCP 36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D5BB41B-FD90-47F2-AFB6-351F63A9D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394703"/>
              </p:ext>
            </p:extLst>
          </p:nvPr>
        </p:nvGraphicFramePr>
        <p:xfrm>
          <a:off x="0" y="761115"/>
          <a:ext cx="11957538" cy="5864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4">
            <a:extLst>
              <a:ext uri="{FF2B5EF4-FFF2-40B4-BE49-F238E27FC236}">
                <a16:creationId xmlns:a16="http://schemas.microsoft.com/office/drawing/2014/main" id="{A25FABF9-6462-466C-B9F4-BC0A5215B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1" y="5563690"/>
            <a:ext cx="1392702" cy="129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56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EC9702C-1E04-45AF-9BF3-45F384A6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545" y="213601"/>
            <a:ext cx="4856162" cy="993775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Our Evolution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E893EC1E-9CC2-4D1E-807F-89FD32C32B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8391" r="9523" b="19373"/>
          <a:stretch>
            <a:fillRect/>
          </a:stretch>
        </p:blipFill>
        <p:spPr>
          <a:xfrm>
            <a:off x="883596" y="1993700"/>
            <a:ext cx="4498975" cy="32448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8DA3FB-5828-DF4F-982B-7EAAE82A3232}"/>
              </a:ext>
            </a:extLst>
          </p:cNvPr>
          <p:cNvSpPr txBox="1"/>
          <p:nvPr/>
        </p:nvSpPr>
        <p:spPr>
          <a:xfrm>
            <a:off x="883596" y="5153590"/>
            <a:ext cx="1371600" cy="612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AU" sz="3375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1985</a:t>
            </a:r>
            <a:endParaRPr lang="en-US" sz="33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90" name="TextBox 11">
            <a:extLst>
              <a:ext uri="{FF2B5EF4-FFF2-40B4-BE49-F238E27FC236}">
                <a16:creationId xmlns:a16="http://schemas.microsoft.com/office/drawing/2014/main" id="{310E3005-9E5F-4869-8E8D-0527DECAE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196" y="1525114"/>
            <a:ext cx="15938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None/>
            </a:pPr>
            <a:r>
              <a:rPr lang="en-AU" altLang="en-US" sz="3000" kern="0">
                <a:solidFill>
                  <a:srgbClr val="000000"/>
                </a:solidFill>
                <a:sym typeface="Arial"/>
              </a:rPr>
              <a:t>DBCP-1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C54E2-ACB5-4A33-8C86-F0034BA7E714}"/>
              </a:ext>
            </a:extLst>
          </p:cNvPr>
          <p:cNvGrpSpPr>
            <a:grpSpLocks/>
          </p:cNvGrpSpPr>
          <p:nvPr/>
        </p:nvGrpSpPr>
        <p:grpSpPr bwMode="auto">
          <a:xfrm>
            <a:off x="5814557" y="1583877"/>
            <a:ext cx="3735799" cy="4066747"/>
            <a:chOff x="6781160" y="1689320"/>
            <a:chExt cx="4982568" cy="5424186"/>
          </a:xfrm>
        </p:grpSpPr>
        <p:grpSp>
          <p:nvGrpSpPr>
            <p:cNvPr id="16403" name="Group 2">
              <a:extLst>
                <a:ext uri="{FF2B5EF4-FFF2-40B4-BE49-F238E27FC236}">
                  <a16:creationId xmlns:a16="http://schemas.microsoft.com/office/drawing/2014/main" id="{50659116-755B-4AF0-8C31-E28E5E9795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160" y="2368019"/>
              <a:ext cx="4982568" cy="4745487"/>
              <a:chOff x="6781160" y="2368019"/>
              <a:chExt cx="4982568" cy="4745487"/>
            </a:xfrm>
          </p:grpSpPr>
          <p:pic>
            <p:nvPicPr>
              <p:cNvPr id="16405" name="Picture 5">
                <a:extLst>
                  <a:ext uri="{FF2B5EF4-FFF2-40B4-BE49-F238E27FC236}">
                    <a16:creationId xmlns:a16="http://schemas.microsoft.com/office/drawing/2014/main" id="{1746E63D-6EFA-4316-9766-46DFE21BE4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1282" y="2368019"/>
                <a:ext cx="4882446" cy="3897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A78725-1FFC-B248-B94F-844C25FB49C2}"/>
                  </a:ext>
                </a:extLst>
              </p:cNvPr>
              <p:cNvSpPr txBox="1"/>
              <p:nvPr/>
            </p:nvSpPr>
            <p:spPr>
              <a:xfrm>
                <a:off x="6781160" y="6298311"/>
                <a:ext cx="1829352" cy="81519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r>
                  <a:rPr lang="en-AU" sz="3375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2018</a:t>
                </a:r>
                <a:endParaRPr lang="en-US" sz="33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404" name="TextBox 12">
              <a:extLst>
                <a:ext uri="{FF2B5EF4-FFF2-40B4-BE49-F238E27FC236}">
                  <a16:creationId xmlns:a16="http://schemas.microsoft.com/office/drawing/2014/main" id="{FE531F10-DD4C-4EE5-A129-A167DBB05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8464" y="1689320"/>
              <a:ext cx="240920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None/>
              </a:pPr>
              <a:r>
                <a:rPr lang="en-AU" altLang="en-US" sz="3000" kern="0" dirty="0">
                  <a:solidFill>
                    <a:srgbClr val="000000"/>
                  </a:solidFill>
                  <a:sym typeface="Arial"/>
                </a:rPr>
                <a:t>DBCP-34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84D8EC-65BE-4062-97FC-266173065336}"/>
              </a:ext>
            </a:extLst>
          </p:cNvPr>
          <p:cNvGrpSpPr/>
          <p:nvPr/>
        </p:nvGrpSpPr>
        <p:grpSpPr>
          <a:xfrm>
            <a:off x="9893299" y="1327129"/>
            <a:ext cx="1933575" cy="4873748"/>
            <a:chOff x="9893299" y="1327129"/>
            <a:chExt cx="1933575" cy="487374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8DE66C-DD7D-40EC-9593-43D6A1868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93299" y="1939946"/>
              <a:ext cx="1933575" cy="3590925"/>
            </a:xfrm>
            <a:prstGeom prst="rect">
              <a:avLst/>
            </a:prstGeom>
          </p:spPr>
        </p:pic>
        <p:sp>
          <p:nvSpPr>
            <p:cNvPr id="3" name="TextBox 12">
              <a:extLst>
                <a:ext uri="{FF2B5EF4-FFF2-40B4-BE49-F238E27FC236}">
                  <a16:creationId xmlns:a16="http://schemas.microsoft.com/office/drawing/2014/main" id="{C2EFF1BE-632C-4F68-BF92-9D984E766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3299" y="1327129"/>
              <a:ext cx="180690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None/>
              </a:pPr>
              <a:r>
                <a:rPr lang="en-AU" altLang="en-US" sz="3000" kern="0" dirty="0">
                  <a:solidFill>
                    <a:srgbClr val="000000"/>
                  </a:solidFill>
                  <a:sym typeface="Arial"/>
                </a:rPr>
                <a:t>DBCP-35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BCA02E-26B0-40F4-B177-F5B33F5A87D5}"/>
                </a:ext>
              </a:extLst>
            </p:cNvPr>
            <p:cNvSpPr txBox="1"/>
            <p:nvPr/>
          </p:nvSpPr>
          <p:spPr bwMode="auto">
            <a:xfrm>
              <a:off x="9936804" y="5589690"/>
              <a:ext cx="1371600" cy="6111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defRPr/>
              </a:pPr>
              <a:r>
                <a:rPr lang="en-AU" sz="33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2019</a:t>
              </a:r>
              <a:endParaRPr lang="en-US" sz="33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C1AF81-E3F1-4D40-B8E4-EAF4A634C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67001" y="99352"/>
            <a:ext cx="1633189" cy="1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EC9702C-1E04-45AF-9BF3-45F384A6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545" y="213601"/>
            <a:ext cx="4856162" cy="993775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Our Evolution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1AF81-E3F1-4D40-B8E4-EAF4A634C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67001" y="99352"/>
            <a:ext cx="1633189" cy="1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54AB977C-9858-40ED-A23D-8F38ECCAB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9FEBF9-1D0F-474A-8D37-5724A6D79FC3}"/>
              </a:ext>
            </a:extLst>
          </p:cNvPr>
          <p:cNvSpPr txBox="1"/>
          <p:nvPr/>
        </p:nvSpPr>
        <p:spPr>
          <a:xfrm>
            <a:off x="15803" y="-4820"/>
            <a:ext cx="1217619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The in situ global ocean observing community</a:t>
            </a:r>
          </a:p>
        </p:txBody>
      </p:sp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845FD23-ED4F-4A4E-9404-13E6BDF8A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56" y="5729468"/>
            <a:ext cx="2488748" cy="11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9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EC9702C-1E04-45AF-9BF3-45F384A6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545" y="213601"/>
            <a:ext cx="4856162" cy="993775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Our Evolution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1AF81-E3F1-4D40-B8E4-EAF4A634C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67001" y="99352"/>
            <a:ext cx="1633189" cy="1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89201772-BB11-4B91-A3B4-9CA61EF4A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C60802-2C62-4910-A121-9DB1FAA6F357}"/>
              </a:ext>
            </a:extLst>
          </p:cNvPr>
          <p:cNvSpPr txBox="1"/>
          <p:nvPr/>
        </p:nvSpPr>
        <p:spPr>
          <a:xfrm>
            <a:off x="15803" y="-4820"/>
            <a:ext cx="1217619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The DBCP part…</a:t>
            </a: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2692D2-4262-4A99-80B8-686BDC6B9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93" y="5643828"/>
            <a:ext cx="2677610" cy="12141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A154EC-D005-4488-8467-614FC78B1759}"/>
              </a:ext>
            </a:extLst>
          </p:cNvPr>
          <p:cNvGrpSpPr/>
          <p:nvPr/>
        </p:nvGrpSpPr>
        <p:grpSpPr>
          <a:xfrm>
            <a:off x="1535906" y="518247"/>
            <a:ext cx="9120188" cy="6187891"/>
            <a:chOff x="1535906" y="518247"/>
            <a:chExt cx="9120188" cy="618789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1A556D2-9158-43F1-B721-738BB27046F4}"/>
                </a:ext>
              </a:extLst>
            </p:cNvPr>
            <p:cNvGrpSpPr/>
            <p:nvPr/>
          </p:nvGrpSpPr>
          <p:grpSpPr>
            <a:xfrm>
              <a:off x="1535906" y="1041313"/>
              <a:ext cx="9120188" cy="5664825"/>
              <a:chOff x="44450" y="889000"/>
              <a:chExt cx="9120188" cy="5664825"/>
            </a:xfrm>
          </p:grpSpPr>
          <p:pic>
            <p:nvPicPr>
              <p:cNvPr id="11" name="Picture 5">
                <a:extLst>
                  <a:ext uri="{FF2B5EF4-FFF2-40B4-BE49-F238E27FC236}">
                    <a16:creationId xmlns:a16="http://schemas.microsoft.com/office/drawing/2014/main" id="{650A05AA-BAA7-4650-BEFA-943D59ACB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8" t="9766" r="4680" b="9668"/>
              <a:stretch>
                <a:fillRect/>
              </a:stretch>
            </p:blipFill>
            <p:spPr bwMode="auto">
              <a:xfrm>
                <a:off x="74613" y="889000"/>
                <a:ext cx="3105150" cy="207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EAB09133-BD7F-4B51-BCED-819CE445AA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53" t="3139" r="26953" b="7072"/>
              <a:stretch>
                <a:fillRect/>
              </a:stretch>
            </p:blipFill>
            <p:spPr bwMode="auto">
              <a:xfrm>
                <a:off x="4057650" y="915988"/>
                <a:ext cx="2058988" cy="292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9">
                <a:extLst>
                  <a:ext uri="{FF2B5EF4-FFF2-40B4-BE49-F238E27FC236}">
                    <a16:creationId xmlns:a16="http://schemas.microsoft.com/office/drawing/2014/main" id="{71E98750-59F1-4C15-B6F7-4E16B3A5D8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4" t="3612" r="23933" b="50002"/>
              <a:stretch>
                <a:fillRect/>
              </a:stretch>
            </p:blipFill>
            <p:spPr bwMode="auto">
              <a:xfrm>
                <a:off x="420688" y="3670300"/>
                <a:ext cx="3633787" cy="2436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26E552EB-168F-44F1-B431-F854C75413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50" y="2822575"/>
                <a:ext cx="2823360" cy="5539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AU" altLang="en-US" sz="3000" dirty="0"/>
                  <a:t>Drifting buoys</a:t>
                </a:r>
                <a:endParaRPr lang="en-US" altLang="en-US" sz="3000" dirty="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C878453A-69E2-4DAC-94D8-ED72152392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5751" y="3717925"/>
                <a:ext cx="1910912" cy="10156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AU" altLang="en-US" sz="3000" dirty="0"/>
                  <a:t>Wave buoys</a:t>
                </a:r>
                <a:endParaRPr lang="en-US" altLang="en-US" sz="30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3060B9-6789-482E-82C3-90BB4E86BF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613" y="5999787"/>
                <a:ext cx="2925763" cy="55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AU" altLang="en-US" sz="3000" dirty="0"/>
                  <a:t>Tsunami buoys</a:t>
                </a:r>
                <a:endParaRPr lang="en-US" altLang="en-US" sz="3000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7652800-194C-4C7E-91E6-DEB806E09F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8" t="3183" r="2534" b="12720"/>
              <a:stretch>
                <a:fillRect/>
              </a:stretch>
            </p:blipFill>
            <p:spPr bwMode="auto">
              <a:xfrm>
                <a:off x="6154738" y="2794000"/>
                <a:ext cx="3009900" cy="209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524FDAA7-71C2-45BB-888D-D0645D1356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54737" y="2263775"/>
                <a:ext cx="3009900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AU" altLang="en-US" dirty="0"/>
                  <a:t>Met-Ocean buoys</a:t>
                </a:r>
                <a:endParaRPr lang="en-US" alt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8954D3-5886-4110-9088-8467C247389A}"/>
                  </a:ext>
                </a:extLst>
              </p:cNvPr>
              <p:cNvSpPr txBox="1"/>
              <p:nvPr/>
            </p:nvSpPr>
            <p:spPr>
              <a:xfrm>
                <a:off x="4371975" y="5146675"/>
                <a:ext cx="4727575" cy="1270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AU" sz="2550" dirty="0"/>
                  <a:t>Temp, Pressure, Salinity, currents, wind, waves are primary observations</a:t>
                </a:r>
                <a:endParaRPr lang="en-US" sz="2550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C42C29-9B01-420F-85DA-03C939422CC5}"/>
                </a:ext>
              </a:extLst>
            </p:cNvPr>
            <p:cNvSpPr txBox="1"/>
            <p:nvPr/>
          </p:nvSpPr>
          <p:spPr>
            <a:xfrm>
              <a:off x="1862407" y="518247"/>
              <a:ext cx="8728599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Above, at and just below the ocean surface </a:t>
              </a:r>
              <a:endParaRPr lang="en-AU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26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739F54C-126D-4D14-8DC1-E4481D4E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A1AC0-3FD7-43EE-91CD-90B0C02EA620}"/>
              </a:ext>
            </a:extLst>
          </p:cNvPr>
          <p:cNvSpPr txBox="1"/>
          <p:nvPr/>
        </p:nvSpPr>
        <p:spPr>
          <a:xfrm>
            <a:off x="0" y="-16654"/>
            <a:ext cx="121919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Coverage gaps – e.g. sea level pressure…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D26BCD-6248-4FD8-B4EE-053A073DD68D}"/>
              </a:ext>
            </a:extLst>
          </p:cNvPr>
          <p:cNvGrpSpPr/>
          <p:nvPr/>
        </p:nvGrpSpPr>
        <p:grpSpPr>
          <a:xfrm>
            <a:off x="451413" y="1898248"/>
            <a:ext cx="11308465" cy="2732459"/>
            <a:chOff x="451413" y="1898248"/>
            <a:chExt cx="11308465" cy="273245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1C3E59-F0D2-435E-B455-F840C55654DA}"/>
                </a:ext>
              </a:extLst>
            </p:cNvPr>
            <p:cNvSpPr/>
            <p:nvPr/>
          </p:nvSpPr>
          <p:spPr>
            <a:xfrm>
              <a:off x="9005104" y="1898248"/>
              <a:ext cx="1655180" cy="83337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1CE63C7-D106-45BF-ACCE-446E8B3689E2}"/>
                </a:ext>
              </a:extLst>
            </p:cNvPr>
            <p:cNvSpPr/>
            <p:nvPr/>
          </p:nvSpPr>
          <p:spPr>
            <a:xfrm>
              <a:off x="3845687" y="1898248"/>
              <a:ext cx="4500623" cy="9857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238F626-A392-4420-B528-C7910B518307}"/>
                </a:ext>
              </a:extLst>
            </p:cNvPr>
            <p:cNvSpPr/>
            <p:nvPr/>
          </p:nvSpPr>
          <p:spPr>
            <a:xfrm>
              <a:off x="451413" y="3973977"/>
              <a:ext cx="11308465" cy="6567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1E66BD-8D2E-48DF-AFBF-C8445D923276}"/>
                </a:ext>
              </a:extLst>
            </p:cNvPr>
            <p:cNvSpPr/>
            <p:nvPr/>
          </p:nvSpPr>
          <p:spPr>
            <a:xfrm>
              <a:off x="771646" y="2077129"/>
              <a:ext cx="922116" cy="9857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563D417-96C1-4C95-AD41-5628A2E4E6EB}"/>
                </a:ext>
              </a:extLst>
            </p:cNvPr>
            <p:cNvSpPr/>
            <p:nvPr/>
          </p:nvSpPr>
          <p:spPr>
            <a:xfrm>
              <a:off x="2233433" y="2391136"/>
              <a:ext cx="922116" cy="9857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12500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883C-35C4-4A88-9D79-C5CF648E5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302016"/>
            <a:ext cx="8229600" cy="1143000"/>
          </a:xfrm>
        </p:spPr>
        <p:txBody>
          <a:bodyPr/>
          <a:lstStyle/>
          <a:p>
            <a:r>
              <a:rPr lang="en-AU" dirty="0"/>
              <a:t>The landscape is changing!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4424C-1B94-4FDE-B5B9-408D8CF8A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517" y="2217814"/>
            <a:ext cx="9801828" cy="4525963"/>
          </a:xfrm>
        </p:spPr>
        <p:txBody>
          <a:bodyPr/>
          <a:lstStyle/>
          <a:p>
            <a:pPr lvl="1"/>
            <a:r>
              <a:rPr lang="en-AU" dirty="0"/>
              <a:t>WMO reforms</a:t>
            </a:r>
          </a:p>
          <a:p>
            <a:pPr lvl="1"/>
            <a:r>
              <a:rPr lang="en-AU" dirty="0"/>
              <a:t>UN Decade of Ocean Science for Sustainable Development</a:t>
            </a:r>
          </a:p>
          <a:p>
            <a:pPr lvl="1"/>
            <a:r>
              <a:rPr lang="en-AU" dirty="0"/>
              <a:t>UN Sustainable Development Goal – SDG 13 &amp; 14</a:t>
            </a:r>
          </a:p>
          <a:p>
            <a:pPr lvl="1"/>
            <a:r>
              <a:rPr lang="en-AU" dirty="0"/>
              <a:t>GOOS 2030</a:t>
            </a:r>
          </a:p>
          <a:p>
            <a:pPr lvl="1"/>
            <a:r>
              <a:rPr lang="en-AU" dirty="0"/>
              <a:t>OceanObs19</a:t>
            </a:r>
          </a:p>
          <a:p>
            <a:pPr lvl="1"/>
            <a:r>
              <a:rPr lang="en-AU" dirty="0"/>
              <a:t>Paris Agreement plus </a:t>
            </a:r>
            <a:r>
              <a:rPr lang="en-AU" dirty="0" err="1"/>
              <a:t>plus</a:t>
            </a:r>
            <a:r>
              <a:rPr lang="en-AU" dirty="0"/>
              <a:t> </a:t>
            </a:r>
            <a:r>
              <a:rPr lang="en-AU" dirty="0" err="1"/>
              <a:t>plus</a:t>
            </a:r>
            <a:r>
              <a:rPr lang="en-AU" dirty="0"/>
              <a:t>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8677-27CB-455E-8BC7-D5B8A4CF2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134442" y="114612"/>
            <a:ext cx="1633189" cy="1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054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CBACD3DADBC4A90081B54C14A92F2" ma:contentTypeVersion="13" ma:contentTypeDescription="Create a new document." ma:contentTypeScope="" ma:versionID="7ffb818e036682d65a8af8846d77493a">
  <xsd:schema xmlns:xsd="http://www.w3.org/2001/XMLSchema" xmlns:xs="http://www.w3.org/2001/XMLSchema" xmlns:p="http://schemas.microsoft.com/office/2006/metadata/properties" xmlns:ns3="0187df14-8b81-4a9f-bf3d-de7dd432793a" xmlns:ns4="ea131a0c-6f8e-4259-a89c-f0666e9eb511" targetNamespace="http://schemas.microsoft.com/office/2006/metadata/properties" ma:root="true" ma:fieldsID="697cdd46ef95cb43807846f104ff415f" ns3:_="" ns4:_="">
    <xsd:import namespace="0187df14-8b81-4a9f-bf3d-de7dd432793a"/>
    <xsd:import namespace="ea131a0c-6f8e-4259-a89c-f0666e9eb51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7df14-8b81-4a9f-bf3d-de7dd43279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31a0c-6f8e-4259-a89c-f0666e9eb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9DAE56-7C80-4604-8B8C-563F5B47BA8D}">
  <ds:schemaRefs>
    <ds:schemaRef ds:uri="http://purl.org/dc/elements/1.1/"/>
    <ds:schemaRef ds:uri="http://schemas.microsoft.com/office/2006/metadata/properties"/>
    <ds:schemaRef ds:uri="0187df14-8b81-4a9f-bf3d-de7dd432793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a131a0c-6f8e-4259-a89c-f0666e9eb51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995979F-B872-4A3D-8E97-A9BFB85D70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87df14-8b81-4a9f-bf3d-de7dd432793a"/>
    <ds:schemaRef ds:uri="ea131a0c-6f8e-4259-a89c-f0666e9eb5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4577B0-BB8F-49F2-AD74-42BDA6DFD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4759</TotalTime>
  <Words>364</Words>
  <Application>Microsoft Office PowerPoint</Application>
  <PresentationFormat>Widescreen</PresentationFormat>
  <Paragraphs>85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Custom Design</vt:lpstr>
      <vt:lpstr>Welcome to DBCP 36</vt:lpstr>
      <vt:lpstr>DBCP-36 – Our original destination!</vt:lpstr>
      <vt:lpstr>PowerPoint Presentation</vt:lpstr>
      <vt:lpstr>PowerPoint Presentation</vt:lpstr>
      <vt:lpstr>Our Evolution</vt:lpstr>
      <vt:lpstr>Our Evolution</vt:lpstr>
      <vt:lpstr>Our Evolution</vt:lpstr>
      <vt:lpstr>PowerPoint Presentation</vt:lpstr>
      <vt:lpstr>The landscape is changing!</vt:lpstr>
      <vt:lpstr>The need for the DBCP has never been greater </vt:lpstr>
      <vt:lpstr>The week ahead  (packed &amp; exciting!)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DBCP 36</dc:title>
  <dc:creator>Boris Kelly-Gerreyn</dc:creator>
  <cp:lastModifiedBy>Boris Kelly-Gerreyn</cp:lastModifiedBy>
  <cp:revision>4</cp:revision>
  <dcterms:created xsi:type="dcterms:W3CDTF">2020-10-02T03:12:18Z</dcterms:created>
  <dcterms:modified xsi:type="dcterms:W3CDTF">2020-10-05T11:43:22Z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0x010100065CBACD3DADBC4A90081B54C14A92F2</vt:lpwstr>
  </property>
</Properties>
</file>