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3" r:id="rId4"/>
    <p:sldId id="287" r:id="rId5"/>
    <p:sldId id="288" r:id="rId6"/>
    <p:sldId id="285" r:id="rId7"/>
    <p:sldId id="286" r:id="rId8"/>
    <p:sldId id="289" r:id="rId9"/>
    <p:sldId id="291" r:id="rId10"/>
    <p:sldId id="276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 varScale="1">
        <p:scale>
          <a:sx n="77" d="100"/>
          <a:sy n="77" d="100"/>
        </p:scale>
        <p:origin x="1978" y="67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037" name="Picture 18" descr="dbcp_light_tex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20875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344194" y="174171"/>
            <a:ext cx="2636520" cy="12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8" descr="dbcp_light_tex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242" y="199800"/>
            <a:ext cx="970416" cy="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3082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latin typeface="Arial"/>
                <a:ea typeface="+mj-ea"/>
                <a:cs typeface="Arial"/>
              </a:rPr>
              <a:t>DBCP – NO.36</a:t>
            </a:r>
          </a:p>
          <a:p>
            <a:pPr algn="ctr">
              <a:lnSpc>
                <a:spcPct val="150000"/>
              </a:lnSpc>
            </a:pPr>
            <a:r>
              <a:rPr lang="fr-CH" sz="2800" b="1" dirty="0">
                <a:solidFill>
                  <a:prstClr val="black"/>
                </a:solidFill>
                <a:ea typeface="+mj-ea"/>
              </a:rPr>
              <a:t>Maurizio Ferla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ISPRA –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Italian</a:t>
            </a:r>
            <a:r>
              <a:rPr lang="fr-CH" sz="2000" b="1" dirty="0">
                <a:solidFill>
                  <a:prstClr val="black"/>
                </a:solidFill>
                <a:ea typeface="+mj-ea"/>
              </a:rPr>
              <a:t> Institute for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Environmental</a:t>
            </a:r>
            <a:r>
              <a:rPr lang="fr-CH" sz="2000" b="1" dirty="0">
                <a:solidFill>
                  <a:prstClr val="black"/>
                </a:solidFill>
                <a:ea typeface="+mj-ea"/>
              </a:rPr>
              <a:t> Protection and </a:t>
            </a:r>
            <a:r>
              <a:rPr lang="fr-CH" sz="2000" b="1" dirty="0" err="1">
                <a:solidFill>
                  <a:prstClr val="black"/>
                </a:solidFill>
                <a:ea typeface="+mj-ea"/>
              </a:rPr>
              <a:t>Research</a:t>
            </a:r>
            <a:endParaRPr lang="fr-CH" sz="2000" b="1" dirty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2000" b="1" i="1" dirty="0">
                <a:solidFill>
                  <a:prstClr val="black"/>
                </a:solidFill>
                <a:ea typeface="+mj-ea"/>
              </a:rPr>
              <a:t>maurizio.ferla@isprambiente.it</a:t>
            </a:r>
            <a:endParaRPr lang="fr-CH" sz="3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27" y="158099"/>
            <a:ext cx="8229600" cy="1143000"/>
          </a:xfrm>
        </p:spPr>
        <p:txBody>
          <a:bodyPr/>
          <a:lstStyle/>
          <a:p>
            <a:r>
              <a:rPr lang="fr-CH" b="1" dirty="0" err="1"/>
              <a:t>Current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814" y="1501139"/>
            <a:ext cx="4116346" cy="4792981"/>
          </a:xfrm>
        </p:spPr>
        <p:txBody>
          <a:bodyPr>
            <a:normAutofit fontScale="85000" lnSpcReduction="20000"/>
          </a:bodyPr>
          <a:lstStyle/>
          <a:p>
            <a:r>
              <a:rPr lang="fr-CH" sz="2800" dirty="0"/>
              <a:t>SNPA (black), CNR (</a:t>
            </a:r>
            <a:r>
              <a:rPr lang="fr-CH" sz="2800" dirty="0" err="1"/>
              <a:t>blue</a:t>
            </a:r>
            <a:r>
              <a:rPr lang="fr-CH" sz="2800" dirty="0"/>
              <a:t>),OGS (green), </a:t>
            </a:r>
            <a:r>
              <a:rPr lang="fr-CH" sz="2800" dirty="0" err="1"/>
              <a:t>Regional</a:t>
            </a:r>
            <a:r>
              <a:rPr lang="fr-CH" sz="2800" dirty="0"/>
              <a:t> administration (</a:t>
            </a:r>
            <a:r>
              <a:rPr lang="fr-CH" sz="2800" dirty="0" err="1"/>
              <a:t>red</a:t>
            </a:r>
            <a:r>
              <a:rPr lang="fr-CH" sz="2800" dirty="0"/>
              <a:t>)</a:t>
            </a:r>
          </a:p>
          <a:p>
            <a:endParaRPr lang="fr-CH" sz="2800" dirty="0"/>
          </a:p>
          <a:p>
            <a:r>
              <a:rPr lang="it-IT" sz="2800" dirty="0"/>
              <a:t>14 </a:t>
            </a:r>
            <a:r>
              <a:rPr lang="it-IT" sz="2800" dirty="0" err="1"/>
              <a:t>moored</a:t>
            </a:r>
            <a:r>
              <a:rPr lang="it-IT" sz="2800" dirty="0"/>
              <a:t> </a:t>
            </a:r>
            <a:r>
              <a:rPr lang="it-IT" sz="2800" dirty="0" err="1"/>
              <a:t>buoys</a:t>
            </a:r>
            <a:r>
              <a:rPr lang="it-IT" sz="2800" dirty="0"/>
              <a:t> (</a:t>
            </a:r>
            <a:r>
              <a:rPr lang="it-IT" sz="2800" dirty="0" err="1"/>
              <a:t>triangles</a:t>
            </a:r>
            <a:r>
              <a:rPr lang="it-IT" sz="2800" dirty="0"/>
              <a:t>) and 7 marine </a:t>
            </a:r>
            <a:r>
              <a:rPr lang="it-IT" sz="2800" dirty="0" err="1"/>
              <a:t>platforms</a:t>
            </a:r>
            <a:r>
              <a:rPr lang="it-IT" sz="2800" dirty="0"/>
              <a:t> (</a:t>
            </a:r>
            <a:r>
              <a:rPr lang="it-IT" sz="2800" dirty="0" err="1"/>
              <a:t>circles</a:t>
            </a:r>
            <a:r>
              <a:rPr lang="it-IT" sz="2800" dirty="0"/>
              <a:t>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Purpose of </a:t>
            </a:r>
            <a:r>
              <a:rPr lang="en-US" sz="2800" dirty="0" err="1"/>
              <a:t>programme</a:t>
            </a:r>
            <a:r>
              <a:rPr lang="en-US" sz="2800" dirty="0"/>
              <a:t>: operational and research</a:t>
            </a:r>
          </a:p>
          <a:p>
            <a:endParaRPr lang="en-US" sz="2800" dirty="0"/>
          </a:p>
          <a:p>
            <a:r>
              <a:rPr lang="en-US" sz="2800" dirty="0"/>
              <a:t>Main deployment areas: Italian Seas, in particular Adriatic Sea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6EF69E1-6355-44E3-8632-88D22259A1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01099"/>
            <a:ext cx="4571999" cy="52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27" y="158099"/>
            <a:ext cx="8229600" cy="1143000"/>
          </a:xfrm>
        </p:spPr>
        <p:txBody>
          <a:bodyPr/>
          <a:lstStyle/>
          <a:p>
            <a:r>
              <a:rPr lang="fr-CH" b="1" dirty="0" err="1"/>
              <a:t>Current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782" y="1157090"/>
            <a:ext cx="3642360" cy="2563763"/>
          </a:xfrm>
        </p:spPr>
        <p:txBody>
          <a:bodyPr>
            <a:normAutofit fontScale="77500" lnSpcReduction="20000"/>
          </a:bodyPr>
          <a:lstStyle/>
          <a:p>
            <a:r>
              <a:rPr lang="fr-CH" sz="2800" dirty="0"/>
              <a:t>OGS drifters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Purpose of </a:t>
            </a:r>
            <a:r>
              <a:rPr lang="en-US" sz="2800" dirty="0" err="1"/>
              <a:t>programme</a:t>
            </a:r>
            <a:r>
              <a:rPr lang="en-US" sz="2800" dirty="0"/>
              <a:t>:  research</a:t>
            </a:r>
          </a:p>
          <a:p>
            <a:endParaRPr lang="en-US" sz="2800" dirty="0"/>
          </a:p>
          <a:p>
            <a:r>
              <a:rPr lang="en-US" sz="2800" dirty="0"/>
              <a:t>Main deployment areas: South Atlantic and Pacific Ocean, Mediterranean Sea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410ADC-F2B0-43F3-BDE5-01747357E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FF2E4"/>
              </a:clrFrom>
              <a:clrTo>
                <a:srgbClr val="EF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r="11949"/>
          <a:stretch/>
        </p:blipFill>
        <p:spPr bwMode="auto">
          <a:xfrm>
            <a:off x="562368" y="1082268"/>
            <a:ext cx="4042287" cy="40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7B415F-0966-4C6C-A608-1B72104D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981" y="3915090"/>
            <a:ext cx="6272186" cy="2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27" y="158099"/>
            <a:ext cx="8229600" cy="1143000"/>
          </a:xfrm>
        </p:spPr>
        <p:txBody>
          <a:bodyPr/>
          <a:lstStyle/>
          <a:p>
            <a:r>
              <a:rPr lang="fr-CH" b="1" dirty="0" err="1"/>
              <a:t>Current</a:t>
            </a:r>
            <a:r>
              <a:rPr lang="fr-CH" b="1" dirty="0"/>
              <a:t> Programme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04E2D8-DC8B-4CF4-A4F6-7A5D6729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1416077"/>
            <a:ext cx="2633020" cy="350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42B68D-03C1-4191-BA75-1A0979689D75}"/>
              </a:ext>
            </a:extLst>
          </p:cNvPr>
          <p:cNvSpPr txBox="1"/>
          <p:nvPr/>
        </p:nvSpPr>
        <p:spPr>
          <a:xfrm>
            <a:off x="348974" y="5007018"/>
            <a:ext cx="2424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S1 station - Northern </a:t>
            </a:r>
            <a:r>
              <a:rPr lang="it-IT" sz="1600" dirty="0" err="1"/>
              <a:t>Adriatic</a:t>
            </a:r>
            <a:r>
              <a:rPr lang="it-IT" sz="1600" dirty="0"/>
              <a:t>, Po Delta</a:t>
            </a:r>
          </a:p>
        </p:txBody>
      </p:sp>
      <p:pic>
        <p:nvPicPr>
          <p:cNvPr id="1028" name="Picture 4" descr="gallery thumbnail">
            <a:extLst>
              <a:ext uri="{FF2B5EF4-FFF2-40B4-BE49-F238E27FC236}">
                <a16:creationId xmlns:a16="http://schemas.microsoft.com/office/drawing/2014/main" id="{C9419BC1-5F9C-4B80-B4CB-A802BC8F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3" y="1253244"/>
            <a:ext cx="2876859" cy="21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249D47-68A1-4566-95D4-343D06A87B3E}"/>
              </a:ext>
            </a:extLst>
          </p:cNvPr>
          <p:cNvSpPr txBox="1"/>
          <p:nvPr/>
        </p:nvSpPr>
        <p:spPr>
          <a:xfrm>
            <a:off x="7543509" y="962545"/>
            <a:ext cx="2424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Glider</a:t>
            </a:r>
            <a:r>
              <a:rPr lang="it-IT" sz="1600" dirty="0"/>
              <a:t> OGS</a:t>
            </a:r>
          </a:p>
        </p:txBody>
      </p:sp>
      <p:pic>
        <p:nvPicPr>
          <p:cNvPr id="1032" name="Picture 8" descr="Boa ondametrica | Servizio Idro-Meteo-Clima | ArpaER">
            <a:extLst>
              <a:ext uri="{FF2B5EF4-FFF2-40B4-BE49-F238E27FC236}">
                <a16:creationId xmlns:a16="http://schemas.microsoft.com/office/drawing/2014/main" id="{0DCC967A-28C1-4716-B83B-BDF698977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r="21884" b="-1"/>
          <a:stretch/>
        </p:blipFill>
        <p:spPr bwMode="auto">
          <a:xfrm>
            <a:off x="2997546" y="2497000"/>
            <a:ext cx="2420806" cy="26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D35525-6C7C-4B01-A96A-B08BF83DA3EF}"/>
              </a:ext>
            </a:extLst>
          </p:cNvPr>
          <p:cNvSpPr txBox="1"/>
          <p:nvPr/>
        </p:nvSpPr>
        <p:spPr>
          <a:xfrm>
            <a:off x="2904378" y="2158446"/>
            <a:ext cx="2633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Cesenatico </a:t>
            </a:r>
            <a:r>
              <a:rPr lang="it-IT" sz="1600" dirty="0" err="1"/>
              <a:t>Buoy</a:t>
            </a:r>
            <a:r>
              <a:rPr lang="it-IT" sz="1600" dirty="0"/>
              <a:t> - ARPAE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EE257E3-2D4F-4F46-BCBB-9FAF44BC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2798" t="18956" r="9033" b="7692"/>
          <a:stretch>
            <a:fillRect/>
          </a:stretch>
        </p:blipFill>
        <p:spPr bwMode="auto">
          <a:xfrm>
            <a:off x="5572038" y="3458522"/>
            <a:ext cx="1881907" cy="27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6D7B7C-F89E-43A9-8D36-858C98A412EB}"/>
              </a:ext>
            </a:extLst>
          </p:cNvPr>
          <p:cNvSpPr txBox="1"/>
          <p:nvPr/>
        </p:nvSpPr>
        <p:spPr>
          <a:xfrm>
            <a:off x="7366268" y="4676987"/>
            <a:ext cx="1881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Capri </a:t>
            </a:r>
            <a:r>
              <a:rPr lang="it-IT" sz="1600" dirty="0" err="1"/>
              <a:t>Buoy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Campania </a:t>
            </a:r>
            <a:r>
              <a:rPr lang="it-IT" sz="1600" dirty="0" err="1"/>
              <a:t>Regional</a:t>
            </a:r>
            <a:r>
              <a:rPr lang="it-IT" sz="1600" dirty="0"/>
              <a:t> </a:t>
            </a:r>
            <a:r>
              <a:rPr lang="it-IT" sz="1600" dirty="0" err="1"/>
              <a:t>administration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5023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67" y="91758"/>
            <a:ext cx="8229600" cy="1143000"/>
          </a:xfrm>
        </p:spPr>
        <p:txBody>
          <a:bodyPr/>
          <a:lstStyle/>
          <a:p>
            <a:r>
              <a:rPr lang="fr-CH" b="1" dirty="0" err="1"/>
              <a:t>Planned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014" y="988519"/>
            <a:ext cx="6051826" cy="611682"/>
          </a:xfrm>
        </p:spPr>
        <p:txBody>
          <a:bodyPr>
            <a:norm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Italian</a:t>
            </a:r>
            <a:r>
              <a:rPr lang="it-IT" sz="2800" dirty="0"/>
              <a:t> Data </a:t>
            </a:r>
            <a:r>
              <a:rPr lang="it-IT" sz="2800" dirty="0" err="1"/>
              <a:t>Buoy</a:t>
            </a:r>
            <a:r>
              <a:rPr lang="it-IT" sz="2800" dirty="0"/>
              <a:t> Network RON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C:\Users\Marco\Desktop\Eurogoos\Materiale\funzionamento.jpg">
            <a:extLst>
              <a:ext uri="{FF2B5EF4-FFF2-40B4-BE49-F238E27FC236}">
                <a16:creationId xmlns:a16="http://schemas.microsoft.com/office/drawing/2014/main" id="{A069D6CB-AA10-43C5-ABEF-55F95063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6680" y="1442948"/>
            <a:ext cx="4824536" cy="4719219"/>
          </a:xfrm>
          <a:prstGeom prst="rect">
            <a:avLst/>
          </a:prstGeom>
          <a:noFill/>
        </p:spPr>
      </p:pic>
      <p:pic>
        <p:nvPicPr>
          <p:cNvPr id="8" name="Immagine 7" descr="Mappa.png">
            <a:extLst>
              <a:ext uri="{FF2B5EF4-FFF2-40B4-BE49-F238E27FC236}">
                <a16:creationId xmlns:a16="http://schemas.microsoft.com/office/drawing/2014/main" id="{A1E4B326-12CB-439A-A36F-84BCF43A39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07"/>
          <a:stretch>
            <a:fillRect/>
          </a:stretch>
        </p:blipFill>
        <p:spPr>
          <a:xfrm>
            <a:off x="4716016" y="1548016"/>
            <a:ext cx="4427984" cy="4365103"/>
          </a:xfrm>
          <a:prstGeom prst="rect">
            <a:avLst/>
          </a:prstGeom>
        </p:spPr>
      </p:pic>
      <p:pic>
        <p:nvPicPr>
          <p:cNvPr id="10" name="Immagine 5" descr="Nuova immagine bitmap.bmp">
            <a:extLst>
              <a:ext uri="{FF2B5EF4-FFF2-40B4-BE49-F238E27FC236}">
                <a16:creationId xmlns:a16="http://schemas.microsoft.com/office/drawing/2014/main" id="{558D6E53-6214-4BA7-9051-9E8E9F844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5724128" y="2358361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5" descr="Nuova immagine bitmap.bmp">
            <a:extLst>
              <a:ext uri="{FF2B5EF4-FFF2-40B4-BE49-F238E27FC236}">
                <a16:creationId xmlns:a16="http://schemas.microsoft.com/office/drawing/2014/main" id="{D8AB18C1-A9C5-4841-9D2F-D3D995E78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6781031" y="1854305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5" descr="Nuova immagine bitmap.bmp">
            <a:extLst>
              <a:ext uri="{FF2B5EF4-FFF2-40B4-BE49-F238E27FC236}">
                <a16:creationId xmlns:a16="http://schemas.microsoft.com/office/drawing/2014/main" id="{903BB52A-A041-4775-82A0-457D114D9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7141071" y="2358361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5" descr="Nuova immagine bitmap.bmp">
            <a:extLst>
              <a:ext uri="{FF2B5EF4-FFF2-40B4-BE49-F238E27FC236}">
                <a16:creationId xmlns:a16="http://schemas.microsoft.com/office/drawing/2014/main" id="{F462623F-224F-45C0-BBC2-75AC13E42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6300192" y="3150449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5" descr="Nuova immagine bitmap.bmp">
            <a:extLst>
              <a:ext uri="{FF2B5EF4-FFF2-40B4-BE49-F238E27FC236}">
                <a16:creationId xmlns:a16="http://schemas.microsoft.com/office/drawing/2014/main" id="{65DCE52F-C85F-4B59-8220-A6A1CE624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7524328" y="2903465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magine 5" descr="Nuova immagine bitmap.bmp">
            <a:extLst>
              <a:ext uri="{FF2B5EF4-FFF2-40B4-BE49-F238E27FC236}">
                <a16:creationId xmlns:a16="http://schemas.microsoft.com/office/drawing/2014/main" id="{33B53689-6028-49E2-9E90-B534E802C1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6732240" y="3564240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5" descr="Nuova immagine bitmap.bmp">
            <a:extLst>
              <a:ext uri="{FF2B5EF4-FFF2-40B4-BE49-F238E27FC236}">
                <a16:creationId xmlns:a16="http://schemas.microsoft.com/office/drawing/2014/main" id="{BA29E993-FC1A-4A45-BA2B-55840C40E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5597212" y="4403663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magine 5" descr="Nuova immagine bitmap.bmp">
            <a:extLst>
              <a:ext uri="{FF2B5EF4-FFF2-40B4-BE49-F238E27FC236}">
                <a16:creationId xmlns:a16="http://schemas.microsoft.com/office/drawing/2014/main" id="{594010B5-C2FD-4297-985E-63361ECFD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5940152" y="3708256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5" descr="Nuova immagine bitmap.bmp">
            <a:extLst>
              <a:ext uri="{FF2B5EF4-FFF2-40B4-BE49-F238E27FC236}">
                <a16:creationId xmlns:a16="http://schemas.microsoft.com/office/drawing/2014/main" id="{BCD54702-70E7-449D-A9A0-A90ED4463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5124847" y="3760721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magine 5" descr="Nuova immagine bitmap.bmp">
            <a:extLst>
              <a:ext uri="{FF2B5EF4-FFF2-40B4-BE49-F238E27FC236}">
                <a16:creationId xmlns:a16="http://schemas.microsoft.com/office/drawing/2014/main" id="{9104310E-66EC-4657-91F4-16A795485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7668344" y="4189349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magine 5" descr="Nuova immagine bitmap.bmp">
            <a:extLst>
              <a:ext uri="{FF2B5EF4-FFF2-40B4-BE49-F238E27FC236}">
                <a16:creationId xmlns:a16="http://schemas.microsoft.com/office/drawing/2014/main" id="{B650151A-CE0D-46BE-A609-B64500AEB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8365207" y="3348216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magine 5" descr="Nuova immagine bitmap.bmp">
            <a:extLst>
              <a:ext uri="{FF2B5EF4-FFF2-40B4-BE49-F238E27FC236}">
                <a16:creationId xmlns:a16="http://schemas.microsoft.com/office/drawing/2014/main" id="{F2FBE882-D035-494C-8013-820FFCF5E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8388424" y="4356328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magine 5" descr="Nuova immagine bitmap.bmp">
            <a:extLst>
              <a:ext uri="{FF2B5EF4-FFF2-40B4-BE49-F238E27FC236}">
                <a16:creationId xmlns:a16="http://schemas.microsoft.com/office/drawing/2014/main" id="{28F4DC76-2D78-4C6C-B400-A5DD08D86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7789143" y="5022657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magine 5" descr="Nuova immagine bitmap.bmp">
            <a:extLst>
              <a:ext uri="{FF2B5EF4-FFF2-40B4-BE49-F238E27FC236}">
                <a16:creationId xmlns:a16="http://schemas.microsoft.com/office/drawing/2014/main" id="{6D085C0C-121A-4D1E-920E-27DFF4803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7041629" y="4518601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5" descr="Nuova immagine bitmap.bmp">
            <a:extLst>
              <a:ext uri="{FF2B5EF4-FFF2-40B4-BE49-F238E27FC236}">
                <a16:creationId xmlns:a16="http://schemas.microsoft.com/office/drawing/2014/main" id="{3351623A-91AC-4753-A5A7-85AD7779D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663" r="44118"/>
          <a:stretch>
            <a:fillRect/>
          </a:stretch>
        </p:blipFill>
        <p:spPr bwMode="auto">
          <a:xfrm>
            <a:off x="6781031" y="5022657"/>
            <a:ext cx="383257" cy="7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9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67" y="91758"/>
            <a:ext cx="8229600" cy="1143000"/>
          </a:xfrm>
        </p:spPr>
        <p:txBody>
          <a:bodyPr/>
          <a:lstStyle/>
          <a:p>
            <a:r>
              <a:rPr lang="fr-CH" b="1" dirty="0" err="1"/>
              <a:t>Planned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014" y="988519"/>
            <a:ext cx="6051826" cy="611682"/>
          </a:xfrm>
        </p:spPr>
        <p:txBody>
          <a:bodyPr>
            <a:norm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Italian</a:t>
            </a:r>
            <a:r>
              <a:rPr lang="it-IT" sz="2800" dirty="0"/>
              <a:t> Data </a:t>
            </a:r>
            <a:r>
              <a:rPr lang="it-IT" sz="2800" dirty="0" err="1"/>
              <a:t>Buoy</a:t>
            </a:r>
            <a:r>
              <a:rPr lang="it-IT" sz="2800" dirty="0"/>
              <a:t> Network RON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7E2957E-0DDF-4022-B36B-C22056DF7ADF}"/>
              </a:ext>
            </a:extLst>
          </p:cNvPr>
          <p:cNvSpPr txBox="1">
            <a:spLocks/>
          </p:cNvSpPr>
          <p:nvPr/>
        </p:nvSpPr>
        <p:spPr>
          <a:xfrm>
            <a:off x="4783816" y="1704057"/>
            <a:ext cx="396394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sz="2800" dirty="0"/>
              <a:t>ISPRA </a:t>
            </a:r>
            <a:r>
              <a:rPr lang="fr-CH" sz="2800" dirty="0" err="1"/>
              <a:t>will</a:t>
            </a:r>
            <a:r>
              <a:rPr lang="fr-CH" sz="2800" dirty="0"/>
              <a:t> restore 7 of the 15 </a:t>
            </a:r>
            <a:r>
              <a:rPr lang="fr-CH" sz="2800" dirty="0" err="1"/>
              <a:t>meteo</a:t>
            </a:r>
            <a:r>
              <a:rPr lang="fr-CH" sz="2800" dirty="0"/>
              <a:t>-marine </a:t>
            </a:r>
            <a:r>
              <a:rPr lang="fr-CH" sz="2800" dirty="0" err="1"/>
              <a:t>moored</a:t>
            </a:r>
            <a:r>
              <a:rPr lang="fr-CH" sz="2800" dirty="0"/>
              <a:t> </a:t>
            </a:r>
            <a:r>
              <a:rPr lang="fr-CH" sz="2800" dirty="0" err="1"/>
              <a:t>buoys</a:t>
            </a:r>
            <a:r>
              <a:rPr lang="fr-CH" sz="2800" dirty="0"/>
              <a:t> of the network (Alghero, La </a:t>
            </a:r>
            <a:r>
              <a:rPr lang="fr-CH" sz="2800" dirty="0" err="1"/>
              <a:t>Spezia</a:t>
            </a:r>
            <a:r>
              <a:rPr lang="fr-CH" sz="2800" dirty="0"/>
              <a:t>, </a:t>
            </a:r>
            <a:r>
              <a:rPr lang="fr-CH" sz="2800" dirty="0" err="1"/>
              <a:t>Ponza</a:t>
            </a:r>
            <a:r>
              <a:rPr lang="fr-CH" sz="2800" dirty="0"/>
              <a:t>, </a:t>
            </a:r>
            <a:r>
              <a:rPr lang="fr-CH" sz="2800" dirty="0" err="1"/>
              <a:t>Palermo</a:t>
            </a:r>
            <a:r>
              <a:rPr lang="fr-CH" sz="2800" dirty="0"/>
              <a:t>, </a:t>
            </a:r>
            <a:r>
              <a:rPr lang="fr-CH" sz="2800" dirty="0" err="1"/>
              <a:t>Ancona</a:t>
            </a:r>
            <a:r>
              <a:rPr lang="fr-CH" sz="2800" dirty="0"/>
              <a:t>, Monopoli, Crotone)</a:t>
            </a:r>
          </a:p>
          <a:p>
            <a:pPr fontAlgn="auto">
              <a:spcAft>
                <a:spcPts val="0"/>
              </a:spcAft>
            </a:pPr>
            <a:endParaRPr lang="fr-CH" sz="2800" dirty="0"/>
          </a:p>
          <a:p>
            <a:r>
              <a:rPr lang="en-US" sz="2800" dirty="0"/>
              <a:t>Purpose of </a:t>
            </a:r>
            <a:r>
              <a:rPr lang="en-US" sz="2800" dirty="0" err="1"/>
              <a:t>programme</a:t>
            </a:r>
            <a:r>
              <a:rPr lang="en-US" sz="2800" dirty="0"/>
              <a:t>: operational and research</a:t>
            </a:r>
          </a:p>
          <a:p>
            <a:endParaRPr lang="en-US" sz="2800" dirty="0"/>
          </a:p>
          <a:p>
            <a:r>
              <a:rPr lang="en-US" sz="2800" dirty="0"/>
              <a:t>Main deployment areas: Italian Seas (covering areas not yet monitored by other </a:t>
            </a:r>
            <a:r>
              <a:rPr lang="en-US" sz="2800" dirty="0" err="1"/>
              <a:t>programme</a:t>
            </a:r>
            <a:r>
              <a:rPr lang="en-US" sz="2800" dirty="0"/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CH" sz="2800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823CF97-94B6-4DA4-9685-02600FBAAA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495540"/>
            <a:ext cx="4434840" cy="51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67" y="91758"/>
            <a:ext cx="8229600" cy="1143000"/>
          </a:xfrm>
        </p:spPr>
        <p:txBody>
          <a:bodyPr/>
          <a:lstStyle/>
          <a:p>
            <a:r>
              <a:rPr lang="fr-CH" b="1" dirty="0" err="1"/>
              <a:t>Planned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014" y="988519"/>
            <a:ext cx="6051826" cy="611682"/>
          </a:xfrm>
        </p:spPr>
        <p:txBody>
          <a:bodyPr>
            <a:norm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Italian</a:t>
            </a:r>
            <a:r>
              <a:rPr lang="it-IT" sz="2800" dirty="0"/>
              <a:t> Data </a:t>
            </a:r>
            <a:r>
              <a:rPr lang="it-IT" sz="2800" dirty="0" err="1"/>
              <a:t>Buoy</a:t>
            </a:r>
            <a:r>
              <a:rPr lang="it-IT" sz="2800" dirty="0"/>
              <a:t> Network RON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035D6C-D9F3-45CD-96F7-34701A4A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464012"/>
            <a:ext cx="2087880" cy="4616769"/>
          </a:xfrm>
          <a:prstGeom prst="rect">
            <a:avLst/>
          </a:prstGeom>
        </p:spPr>
      </p:pic>
      <p:graphicFrame>
        <p:nvGraphicFramePr>
          <p:cNvPr id="8" name="Group 49">
            <a:extLst>
              <a:ext uri="{FF2B5EF4-FFF2-40B4-BE49-F238E27FC236}">
                <a16:creationId xmlns:a16="http://schemas.microsoft.com/office/drawing/2014/main" id="{E0B419D3-75C3-4B1E-BA23-A2FF13FCF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182671"/>
              </p:ext>
            </p:extLst>
          </p:nvPr>
        </p:nvGraphicFramePr>
        <p:xfrm>
          <a:off x="3318851" y="1530628"/>
          <a:ext cx="4968552" cy="4991310"/>
        </p:xfrm>
        <a:graphic>
          <a:graphicData uri="http://schemas.openxmlformats.org/drawingml/2006/table">
            <a:tbl>
              <a:tblPr/>
              <a:tblGrid>
                <a:gridCol w="206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Meteorological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wind speed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wind direction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wind gust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 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barometric 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relative 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sea surface 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significant and maximum wave height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wave period and direction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water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Image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Video Monitoring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Position (GPS)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Latitude, longitude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3928"/>
                  </a:ext>
                </a:extLst>
              </a:tr>
              <a:tr h="16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Data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trasmission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Satellite (Iridium)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GTS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9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67" y="91758"/>
            <a:ext cx="8229600" cy="1143000"/>
          </a:xfrm>
        </p:spPr>
        <p:txBody>
          <a:bodyPr/>
          <a:lstStyle/>
          <a:p>
            <a:r>
              <a:rPr lang="fr-CH" b="1" dirty="0" err="1"/>
              <a:t>Planned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014" y="988519"/>
            <a:ext cx="6051826" cy="611682"/>
          </a:xfrm>
        </p:spPr>
        <p:txBody>
          <a:bodyPr>
            <a:norm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Italian</a:t>
            </a:r>
            <a:r>
              <a:rPr lang="it-IT" sz="2800" dirty="0"/>
              <a:t> Data </a:t>
            </a:r>
            <a:r>
              <a:rPr lang="it-IT" sz="2800" dirty="0" err="1"/>
              <a:t>Buoy</a:t>
            </a:r>
            <a:r>
              <a:rPr lang="it-IT" sz="2800" dirty="0"/>
              <a:t> Network RON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2" descr="C:\Users\pennacchi\AppData\Local\Microsoft\Windows\Temporary Internet Files\Content.Outlook\1Y0418EE\logo-linked-ispra-2-col.png">
            <a:extLst>
              <a:ext uri="{FF2B5EF4-FFF2-40B4-BE49-F238E27FC236}">
                <a16:creationId xmlns:a16="http://schemas.microsoft.com/office/drawing/2014/main" id="{7DB8116C-BA58-47AB-A7A8-3A36B3FE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838" y="1087408"/>
            <a:ext cx="2786162" cy="944462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FFC5F05-EF40-41AF-8BC8-F34DA23A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960" y="2080280"/>
            <a:ext cx="489718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1C1F0E-1D97-4042-B407-EF02752C3AE1}"/>
              </a:ext>
            </a:extLst>
          </p:cNvPr>
          <p:cNvSpPr/>
          <p:nvPr/>
        </p:nvSpPr>
        <p:spPr>
          <a:xfrm>
            <a:off x="166900" y="1600201"/>
            <a:ext cx="5396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A F.A.I.R. way to share and reuse data from marine monitoring networks</a:t>
            </a:r>
          </a:p>
          <a:p>
            <a:pPr algn="ctr"/>
            <a:r>
              <a:rPr lang="en-US" sz="2400" i="1" dirty="0"/>
              <a:t>http://dati.isprambiente.it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832B893-798C-484C-97C5-81FD22CA4269}"/>
              </a:ext>
            </a:extLst>
          </p:cNvPr>
          <p:cNvGrpSpPr/>
          <p:nvPr/>
        </p:nvGrpSpPr>
        <p:grpSpPr>
          <a:xfrm>
            <a:off x="326708" y="2783580"/>
            <a:ext cx="3705921" cy="3429000"/>
            <a:chOff x="11268744" y="404664"/>
            <a:chExt cx="4728712" cy="489654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B15311D-50C9-439A-83EE-923F2344440B}"/>
                </a:ext>
              </a:extLst>
            </p:cNvPr>
            <p:cNvSpPr/>
            <p:nvPr/>
          </p:nvSpPr>
          <p:spPr>
            <a:xfrm>
              <a:off x="11268744" y="404664"/>
              <a:ext cx="4728712" cy="489654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Picture 45" descr="http://dati.isprambiente.it/ron/catania/wave.201003.waverose.jpg">
              <a:extLst>
                <a:ext uri="{FF2B5EF4-FFF2-40B4-BE49-F238E27FC236}">
                  <a16:creationId xmlns:a16="http://schemas.microsoft.com/office/drawing/2014/main" id="{B6E21532-D32A-4678-8AFE-D059593C2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8744" y="2708920"/>
              <a:ext cx="2364356" cy="246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7" descr="http://dati.isprambiente.it/ron/catania/wave.201112.waveheight.jpg">
              <a:extLst>
                <a:ext uri="{FF2B5EF4-FFF2-40B4-BE49-F238E27FC236}">
                  <a16:creationId xmlns:a16="http://schemas.microsoft.com/office/drawing/2014/main" id="{2C139E68-8D2D-4C01-9FCA-D0424F47E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832" y="426981"/>
              <a:ext cx="4242734" cy="220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9" descr="http://dati.isprambiente.it/ron/catania/wave.201003.wavedir.jpg">
              <a:extLst>
                <a:ext uri="{FF2B5EF4-FFF2-40B4-BE49-F238E27FC236}">
                  <a16:creationId xmlns:a16="http://schemas.microsoft.com/office/drawing/2014/main" id="{834002B7-EFCB-4320-B881-56C357100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3100" y="2708920"/>
              <a:ext cx="2364356" cy="246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931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33961</TotalTime>
  <Words>295</Words>
  <Application>Microsoft Office PowerPoint</Application>
  <PresentationFormat>Presentazione su schermo (4:3)</PresentationFormat>
  <Paragraphs>66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Custom Design</vt:lpstr>
      <vt:lpstr>Presentazione standard di PowerPoint</vt:lpstr>
      <vt:lpstr>Current Programme</vt:lpstr>
      <vt:lpstr>Current Programme</vt:lpstr>
      <vt:lpstr>Current Programme</vt:lpstr>
      <vt:lpstr>Planned Programme</vt:lpstr>
      <vt:lpstr>Planned Programme</vt:lpstr>
      <vt:lpstr>Planned Programme</vt:lpstr>
      <vt:lpstr>Planned Programme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Marco Picone</cp:lastModifiedBy>
  <cp:revision>775</cp:revision>
  <cp:lastPrinted>2017-11-08T15:57:27Z</cp:lastPrinted>
  <dcterms:created xsi:type="dcterms:W3CDTF">2008-01-30T04:31:58Z</dcterms:created>
  <dcterms:modified xsi:type="dcterms:W3CDTF">2020-09-30T23:13:40Z</dcterms:modified>
</cp:coreProperties>
</file>