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67" r:id="rId2"/>
    <p:sldId id="272" r:id="rId3"/>
    <p:sldId id="281" r:id="rId4"/>
    <p:sldId id="283" r:id="rId5"/>
    <p:sldId id="286" r:id="rId6"/>
    <p:sldId id="284" r:id="rId7"/>
    <p:sldId id="278" r:id="rId8"/>
    <p:sldId id="288" r:id="rId9"/>
    <p:sldId id="279" r:id="rId10"/>
    <p:sldId id="285" r:id="rId11"/>
    <p:sldId id="287" r:id="rId12"/>
    <p:sldId id="280" r:id="rId13"/>
    <p:sldId id="289" r:id="rId14"/>
    <p:sldId id="291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69" y="456"/>
      </p:cViewPr>
      <p:guideLst>
        <p:guide orient="horz" pos="15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84FC-5C35-4B39-8544-7DDD75A85D1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867F-B26C-431B-BD2D-3578B6EE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ODIP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48DE-19F3-4C93-BDD5-69288493AE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7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139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A7B-39DC-43B2-B715-077523CB77C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8" y="1465714"/>
            <a:ext cx="1061820" cy="3981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55433" y="2708921"/>
            <a:ext cx="9395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The Ocean Data and Information System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Creating an inclusive digital commons for</a:t>
            </a:r>
            <a:br>
              <a:rPr lang="en-US" sz="2800" b="1" dirty="0" smtClean="0">
                <a:solidFill>
                  <a:srgbClr val="00B0F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</a:rPr>
              <a:t>	ocean science &amp; sustainable development</a:t>
            </a:r>
            <a:r>
              <a:rPr lang="en-GB" sz="2800" b="1" dirty="0">
                <a:solidFill>
                  <a:srgbClr val="00B0F0"/>
                </a:solidFill>
              </a:rPr>
              <a:t>	</a:t>
            </a:r>
          </a:p>
        </p:txBody>
      </p:sp>
      <p:pic>
        <p:nvPicPr>
          <p:cNvPr id="18" name="Picture 6" descr="United Nations, Eductational, Scientific and Cultural Organization Logo | Intergovernmental Oceanographic Commision Logo | Ocean Best Practices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6"/>
          <a:stretch/>
        </p:blipFill>
        <p:spPr bwMode="auto">
          <a:xfrm>
            <a:off x="112062" y="131986"/>
            <a:ext cx="2178057" cy="10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97539" y="4145402"/>
            <a:ext cx="728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Pier Luigi </a:t>
            </a:r>
            <a:r>
              <a:rPr lang="en-GB" b="1" dirty="0" smtClean="0"/>
              <a:t>Buttigieg on behalf of the ODIS working group</a:t>
            </a:r>
            <a:endParaRPr lang="en-GB" dirty="0"/>
          </a:p>
        </p:txBody>
      </p:sp>
      <p:pic>
        <p:nvPicPr>
          <p:cNvPr id="20" name="Picture 16" descr="http://www.stse-glitter.org/images/awi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56" y="5230837"/>
            <a:ext cx="1724405" cy="7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841332" y="6023654"/>
            <a:ext cx="15809124" cy="2664296"/>
          </a:xfrm>
          <a:prstGeom prst="roundRect">
            <a:avLst/>
          </a:prstGeom>
          <a:solidFill>
            <a:srgbClr val="00A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Elbow Connector 2"/>
          <p:cNvCxnSpPr>
            <a:endCxn id="20" idx="0"/>
          </p:cNvCxnSpPr>
          <p:nvPr/>
        </p:nvCxnSpPr>
        <p:spPr>
          <a:xfrm rot="10800000" flipV="1">
            <a:off x="3362160" y="4331065"/>
            <a:ext cx="1335379" cy="899771"/>
          </a:xfrm>
          <a:prstGeom prst="bentConnector2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72816"/>
            <a:ext cx="12119992" cy="2664296"/>
          </a:xfrm>
          <a:prstGeom prst="roundRect">
            <a:avLst>
              <a:gd name="adj" fmla="val 0"/>
            </a:avLst>
          </a:prstGeom>
          <a:solidFill>
            <a:srgbClr val="00A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Calibri"/>
              </a:rPr>
              <a:t>The strategy</a:t>
            </a: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>Co-design and –development with all stakeholders</a:t>
            </a:r>
            <a:r>
              <a:rPr lang="en-GB" sz="36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latin typeface="Calibri"/>
              </a:rPr>
            </a:br>
            <a:endParaRPr lang="en-GB" sz="3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0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 “Step”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886606"/>
            <a:ext cx="1160342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200" b="1" dirty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Stepwise and responsive co-development based on stakeholders capacities, needs, and shared interests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prstClr val="black"/>
                </a:solidFill>
                <a:latin typeface="Calibri"/>
              </a:rPr>
              <a:t>ODISCat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 will be the nucleus – a common index that all nodes can reliably reference for trusted ocean data and information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Based on the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needs and visons of the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collaborating nodes, the details of ODIS’ implementation will take shape, around the core principles of linked open data and continuous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4502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75032"/>
            <a:ext cx="1160342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200" b="1" dirty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The main obstacles we face are </a:t>
            </a:r>
            <a:r>
              <a:rPr lang="en-GB" sz="2400" b="1" i="1" dirty="0" smtClean="0">
                <a:solidFill>
                  <a:prstClr val="black"/>
                </a:solidFill>
                <a:latin typeface="Calibri"/>
              </a:rPr>
              <a:t>not technical ones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, but those that prevent us creating a community of practice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Interests of each node must be heard and accommodated for a digital commons to be sustained 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The community looks to the UN partners to show how agreements can be forged to create a mutualistic digital ecology, turning competition into collaboration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main challenge: “data diplomacy”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digital ecosystem to the digital biosphere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296298"/>
            <a:ext cx="11603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200" b="1" dirty="0">
              <a:solidFill>
                <a:prstClr val="black"/>
              </a:solidFill>
              <a:latin typeface="Calibri"/>
            </a:endParaRPr>
          </a:p>
          <a:p>
            <a:pPr marL="1587500"/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The digital ocean ecosystem is just one of many in a “digital biosphere”</a:t>
            </a:r>
            <a:br>
              <a:rPr lang="en-GB" sz="2400" b="1" dirty="0" smtClean="0">
                <a:solidFill>
                  <a:prstClr val="black"/>
                </a:solidFill>
                <a:latin typeface="Calibri"/>
              </a:rPr>
            </a:b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needed to address the SDGs and their successors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Earth - Europe by mystica-264 on Deviant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933700"/>
            <a:ext cx="2781299" cy="2781299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5400000">
            <a:off x="4495800" y="2505074"/>
            <a:ext cx="2209800" cy="3314701"/>
          </a:xfrm>
          <a:prstGeom prst="triangle">
            <a:avLst>
              <a:gd name="adj" fmla="val 668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e:Soft corals between Gam and Waigeo, Raja Ampat.jp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3143249"/>
            <a:ext cx="2832100" cy="2124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8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digital ecosystems to the digital biosphere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91803" y="925383"/>
            <a:ext cx="11603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200" b="1" dirty="0">
              <a:solidFill>
                <a:prstClr val="black"/>
              </a:solidFill>
              <a:latin typeface="Calibri"/>
            </a:endParaRPr>
          </a:p>
          <a:p>
            <a:pPr marL="1587500"/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The digital ocean ecosystem is just one of many in a “digital biosphere”</a:t>
            </a:r>
            <a:br>
              <a:rPr lang="en-GB" sz="2400" b="1" dirty="0" smtClean="0">
                <a:solidFill>
                  <a:prstClr val="black"/>
                </a:solidFill>
                <a:latin typeface="Calibri"/>
              </a:rPr>
            </a:b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needed to address the SDGs and their successors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69" name="Group 1268"/>
          <p:cNvGrpSpPr/>
          <p:nvPr/>
        </p:nvGrpSpPr>
        <p:grpSpPr>
          <a:xfrm>
            <a:off x="6964096" y="2473148"/>
            <a:ext cx="4964644" cy="4062376"/>
            <a:chOff x="6964096" y="2473148"/>
            <a:chExt cx="4964644" cy="4062376"/>
          </a:xfrm>
        </p:grpSpPr>
        <p:grpSp>
          <p:nvGrpSpPr>
            <p:cNvPr id="5" name="Group 4"/>
            <p:cNvGrpSpPr/>
            <p:nvPr/>
          </p:nvGrpSpPr>
          <p:grpSpPr>
            <a:xfrm>
              <a:off x="7732069" y="2473148"/>
              <a:ext cx="4196671" cy="4062376"/>
              <a:chOff x="1429844" y="1330772"/>
              <a:chExt cx="4993578" cy="4831217"/>
            </a:xfrm>
          </p:grpSpPr>
          <p:grpSp>
            <p:nvGrpSpPr>
              <p:cNvPr id="266" name="Group 265"/>
              <p:cNvGrpSpPr/>
              <p:nvPr/>
            </p:nvGrpSpPr>
            <p:grpSpPr>
              <a:xfrm rot="636917">
                <a:off x="1668421" y="3636119"/>
                <a:ext cx="2706688" cy="2050832"/>
                <a:chOff x="874713" y="1219200"/>
                <a:chExt cx="6639616" cy="5030776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874713" y="1244669"/>
                  <a:ext cx="6639616" cy="5005307"/>
                  <a:chOff x="874713" y="1244669"/>
                  <a:chExt cx="6639616" cy="5005307"/>
                </a:xfrm>
              </p:grpSpPr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349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0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1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2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3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1067594" y="1244669"/>
                    <a:ext cx="6446735" cy="5005307"/>
                    <a:chOff x="1067594" y="1244669"/>
                    <a:chExt cx="6446735" cy="5005307"/>
                  </a:xfrm>
                </p:grpSpPr>
                <p:sp>
                  <p:nvSpPr>
                    <p:cNvPr id="33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6418" y="4768057"/>
                      <a:ext cx="688179" cy="48974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4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67594" y="1539943"/>
                      <a:ext cx="434337" cy="124611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158" y="1890884"/>
                      <a:ext cx="606441" cy="38941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00" y="1923701"/>
                      <a:ext cx="761999" cy="1477133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74891" y="3608388"/>
                      <a:ext cx="87374" cy="96361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4406901"/>
                      <a:ext cx="1228265" cy="15590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1" y="5059042"/>
                      <a:ext cx="160954" cy="103695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1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62264" y="4254501"/>
                      <a:ext cx="736956" cy="317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244" y="1244669"/>
                      <a:ext cx="587375" cy="59055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4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4116" y="40386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460" y="5761026"/>
                      <a:ext cx="484188" cy="48895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73353" y="4302273"/>
                      <a:ext cx="377825" cy="379413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8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3538" y="5059043"/>
                      <a:ext cx="385762" cy="387350"/>
                    </a:xfrm>
                    <a:prstGeom prst="ellipse">
                      <a:avLst/>
                    </a:prstGeom>
                    <a:solidFill>
                      <a:srgbClr val="CC00FF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92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3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4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600" y="2362200"/>
                    <a:ext cx="9906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5" name="Lin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3429000"/>
                    <a:ext cx="1143000" cy="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9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3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4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209925"/>
                    <a:ext cx="249238" cy="25082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5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7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7200" y="3429000"/>
                    <a:ext cx="533400" cy="11430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038600" y="3249613"/>
                    <a:ext cx="358775" cy="3587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8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269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7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16"/>
                    <a:ext cx="697" cy="42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2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6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64"/>
                    <a:ext cx="889" cy="3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7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9" y="768"/>
                    <a:ext cx="1181" cy="5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8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1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624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358" name="Text Box 65"/>
              <p:cNvSpPr txBox="1">
                <a:spLocks noChangeArrowheads="1"/>
              </p:cNvSpPr>
              <p:nvPr/>
            </p:nvSpPr>
            <p:spPr bwMode="auto">
              <a:xfrm>
                <a:off x="1429844" y="5759361"/>
                <a:ext cx="1768539" cy="402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</a:rPr>
                  <a:t>Healthy oceans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59" name="Group 358"/>
              <p:cNvGrpSpPr/>
              <p:nvPr/>
            </p:nvGrpSpPr>
            <p:grpSpPr>
              <a:xfrm rot="12120738">
                <a:off x="3716734" y="2026427"/>
                <a:ext cx="2706688" cy="2050832"/>
                <a:chOff x="874713" y="1219200"/>
                <a:chExt cx="6639616" cy="5030776"/>
              </a:xfrm>
            </p:grpSpPr>
            <p:grpSp>
              <p:nvGrpSpPr>
                <p:cNvPr id="360" name="Group 359"/>
                <p:cNvGrpSpPr/>
                <p:nvPr/>
              </p:nvGrpSpPr>
              <p:grpSpPr>
                <a:xfrm>
                  <a:off x="874713" y="1244669"/>
                  <a:ext cx="6639616" cy="5005307"/>
                  <a:chOff x="874713" y="1244669"/>
                  <a:chExt cx="6639616" cy="5005307"/>
                </a:xfrm>
              </p:grpSpPr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438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9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0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1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2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3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>
                    <a:off x="1067594" y="1244669"/>
                    <a:ext cx="6446735" cy="5005307"/>
                    <a:chOff x="1067594" y="1244669"/>
                    <a:chExt cx="6446735" cy="5005307"/>
                  </a:xfrm>
                </p:grpSpPr>
                <p:sp>
                  <p:nvSpPr>
                    <p:cNvPr id="42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6418" y="4768057"/>
                      <a:ext cx="688179" cy="48974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4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67594" y="1539943"/>
                      <a:ext cx="434337" cy="124611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158" y="1890884"/>
                      <a:ext cx="606441" cy="38941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74891" y="3608388"/>
                      <a:ext cx="87374" cy="96361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4406901"/>
                      <a:ext cx="1228265" cy="15590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1" y="5059042"/>
                      <a:ext cx="160954" cy="103695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0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62264" y="4254501"/>
                      <a:ext cx="736956" cy="317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1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244" y="1244669"/>
                      <a:ext cx="587375" cy="59055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432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43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43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4116" y="40386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460" y="5761026"/>
                      <a:ext cx="484188" cy="48895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73353" y="4302273"/>
                      <a:ext cx="377825" cy="379413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3538" y="5059043"/>
                      <a:ext cx="385762" cy="387350"/>
                    </a:xfrm>
                    <a:prstGeom prst="ellipse">
                      <a:avLst/>
                    </a:prstGeom>
                    <a:solidFill>
                      <a:srgbClr val="CC00FF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85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6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7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600" y="2362200"/>
                    <a:ext cx="9906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89" name="Straight Connector 388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90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5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8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209925"/>
                    <a:ext cx="249238" cy="25082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7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0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2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2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61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362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16"/>
                    <a:ext cx="697" cy="42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5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6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8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9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64"/>
                    <a:ext cx="889" cy="3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9" y="768"/>
                    <a:ext cx="1181" cy="5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1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2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3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624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47" name="Text Box 65"/>
              <p:cNvSpPr txBox="1">
                <a:spLocks noChangeArrowheads="1"/>
              </p:cNvSpPr>
              <p:nvPr/>
            </p:nvSpPr>
            <p:spPr bwMode="auto">
              <a:xfrm>
                <a:off x="3900123" y="3907826"/>
                <a:ext cx="1289783" cy="695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</a:rPr>
                  <a:t>Access to</a:t>
                </a:r>
                <a:b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</a:rPr>
                </a:b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</a:rPr>
                  <a:t> education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48" name="Group 447"/>
              <p:cNvGrpSpPr/>
              <p:nvPr/>
            </p:nvGrpSpPr>
            <p:grpSpPr>
              <a:xfrm rot="8338656">
                <a:off x="1728526" y="1923841"/>
                <a:ext cx="2380237" cy="1899272"/>
                <a:chOff x="874713" y="1219200"/>
                <a:chExt cx="5838818" cy="4658993"/>
              </a:xfrm>
            </p:grpSpPr>
            <p:grpSp>
              <p:nvGrpSpPr>
                <p:cNvPr id="449" name="Group 448"/>
                <p:cNvGrpSpPr/>
                <p:nvPr/>
              </p:nvGrpSpPr>
              <p:grpSpPr>
                <a:xfrm>
                  <a:off x="874713" y="1447800"/>
                  <a:ext cx="5838818" cy="4430393"/>
                  <a:chOff x="874713" y="1447800"/>
                  <a:chExt cx="5838818" cy="4430393"/>
                </a:xfrm>
              </p:grpSpPr>
              <p:grpSp>
                <p:nvGrpSpPr>
                  <p:cNvPr id="468" name="Group 467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514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5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6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7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8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9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0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1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69" name="Group 468"/>
                  <p:cNvGrpSpPr/>
                  <p:nvPr/>
                </p:nvGrpSpPr>
                <p:grpSpPr>
                  <a:xfrm>
                    <a:off x="3299928" y="1758416"/>
                    <a:ext cx="3413603" cy="2154784"/>
                    <a:chOff x="3299928" y="1758416"/>
                    <a:chExt cx="3413603" cy="2154784"/>
                  </a:xfrm>
                </p:grpSpPr>
                <p:sp>
                  <p:nvSpPr>
                    <p:cNvPr id="51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00" y="1923701"/>
                      <a:ext cx="761999" cy="1477133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1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2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51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70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1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2" name="Lin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3429000"/>
                    <a:ext cx="1143000" cy="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74" name="Straight Connector 473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75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7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8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0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1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2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3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4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9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9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29" y="3209897"/>
                    <a:ext cx="249238" cy="250824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92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4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5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7200" y="3429000"/>
                    <a:ext cx="533400" cy="11430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6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038600" y="3249613"/>
                    <a:ext cx="358775" cy="3587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3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4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5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6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0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0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50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451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5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3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4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6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8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23" name="Text Box 65"/>
              <p:cNvSpPr txBox="1">
                <a:spLocks noChangeArrowheads="1"/>
              </p:cNvSpPr>
              <p:nvPr/>
            </p:nvSpPr>
            <p:spPr bwMode="auto">
              <a:xfrm>
                <a:off x="3329818" y="1330772"/>
                <a:ext cx="1619762" cy="695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</a:rPr>
                  <a:t>Resilient food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</a:rPr>
                  <a:t> system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4" name="Text Box 65"/>
            <p:cNvSpPr txBox="1">
              <a:spLocks noChangeArrowheads="1"/>
            </p:cNvSpPr>
            <p:nvPr/>
          </p:nvSpPr>
          <p:spPr bwMode="auto">
            <a:xfrm>
              <a:off x="9744623" y="5864036"/>
              <a:ext cx="14029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Ocean literacy</a:t>
              </a:r>
              <a:endParaRPr kumimoji="0" lang="en-GB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Text Box 65"/>
            <p:cNvSpPr txBox="1">
              <a:spLocks noChangeArrowheads="1"/>
            </p:cNvSpPr>
            <p:nvPr/>
          </p:nvSpPr>
          <p:spPr bwMode="auto">
            <a:xfrm>
              <a:off x="6964096" y="5073409"/>
              <a:ext cx="11929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Mariculture</a:t>
              </a:r>
              <a:endParaRPr kumimoji="0" lang="en-GB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33" name="Text Box 65"/>
          <p:cNvSpPr txBox="1">
            <a:spLocks noChangeArrowheads="1"/>
          </p:cNvSpPr>
          <p:nvPr/>
        </p:nvSpPr>
        <p:spPr bwMode="auto">
          <a:xfrm>
            <a:off x="4772660" y="6039264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Terrestrial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34" name="Text Box 65"/>
          <p:cNvSpPr txBox="1">
            <a:spLocks noChangeArrowheads="1"/>
          </p:cNvSpPr>
          <p:nvPr/>
        </p:nvSpPr>
        <p:spPr bwMode="auto">
          <a:xfrm>
            <a:off x="4103743" y="2898509"/>
            <a:ext cx="1503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Atmosphere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35" name="Text Box 65"/>
          <p:cNvSpPr txBox="1">
            <a:spLocks noChangeArrowheads="1"/>
          </p:cNvSpPr>
          <p:nvPr/>
        </p:nvSpPr>
        <p:spPr bwMode="auto">
          <a:xfrm>
            <a:off x="75638" y="2603470"/>
            <a:ext cx="1705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Oceans (ODIS)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36" name="Text Box 65"/>
          <p:cNvSpPr txBox="1">
            <a:spLocks noChangeArrowheads="1"/>
          </p:cNvSpPr>
          <p:nvPr/>
        </p:nvSpPr>
        <p:spPr bwMode="auto">
          <a:xfrm>
            <a:off x="418727" y="6147206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Cities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68" name="Text Box 65"/>
          <p:cNvSpPr txBox="1">
            <a:spLocks noChangeArrowheads="1"/>
          </p:cNvSpPr>
          <p:nvPr/>
        </p:nvSpPr>
        <p:spPr bwMode="auto">
          <a:xfrm>
            <a:off x="6788751" y="4021539"/>
            <a:ext cx="1205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000" b="1" kern="0" dirty="0" smtClean="0"/>
              <a:t>Planetary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26" name="Group 525"/>
          <p:cNvGrpSpPr/>
          <p:nvPr/>
        </p:nvGrpSpPr>
        <p:grpSpPr>
          <a:xfrm rot="8338656">
            <a:off x="179918" y="3035050"/>
            <a:ext cx="1699493" cy="1356083"/>
            <a:chOff x="874713" y="1219200"/>
            <a:chExt cx="5838818" cy="4658993"/>
          </a:xfrm>
          <a:solidFill>
            <a:schemeClr val="accent1">
              <a:lumMod val="75000"/>
            </a:schemeClr>
          </a:solidFill>
        </p:grpSpPr>
        <p:grpSp>
          <p:nvGrpSpPr>
            <p:cNvPr id="527" name="Group 526"/>
            <p:cNvGrpSpPr/>
            <p:nvPr/>
          </p:nvGrpSpPr>
          <p:grpSpPr>
            <a:xfrm>
              <a:off x="874713" y="1447800"/>
              <a:ext cx="5838818" cy="4430393"/>
              <a:chOff x="874713" y="1447800"/>
              <a:chExt cx="5838818" cy="4430393"/>
            </a:xfrm>
            <a:grpFill/>
          </p:grpSpPr>
          <p:grpSp>
            <p:nvGrpSpPr>
              <p:cNvPr id="546" name="Group 545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592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4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7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8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9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0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3299928" y="1758416"/>
                <a:ext cx="3413603" cy="2154784"/>
                <a:chOff x="3299928" y="1758416"/>
                <a:chExt cx="3413603" cy="2154784"/>
              </a:xfrm>
              <a:grpFill/>
            </p:grpSpPr>
            <p:sp>
              <p:nvSpPr>
                <p:cNvPr id="588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9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0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1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48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52" name="Straight Connector 551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3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4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5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6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7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8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9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0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76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77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78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79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80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81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5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6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7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28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529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8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9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0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1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2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3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4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5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01" name="Group 600"/>
          <p:cNvGrpSpPr/>
          <p:nvPr/>
        </p:nvGrpSpPr>
        <p:grpSpPr>
          <a:xfrm rot="636917">
            <a:off x="679067" y="4764210"/>
            <a:ext cx="2418322" cy="1832340"/>
            <a:chOff x="874713" y="1219200"/>
            <a:chExt cx="6639616" cy="5030776"/>
          </a:xfrm>
          <a:solidFill>
            <a:schemeClr val="accent2">
              <a:lumMod val="75000"/>
            </a:schemeClr>
          </a:solidFill>
        </p:grpSpPr>
        <p:grpSp>
          <p:nvGrpSpPr>
            <p:cNvPr id="602" name="Group 601"/>
            <p:cNvGrpSpPr/>
            <p:nvPr/>
          </p:nvGrpSpPr>
          <p:grpSpPr>
            <a:xfrm>
              <a:off x="874713" y="1244669"/>
              <a:ext cx="6639616" cy="5005307"/>
              <a:chOff x="874713" y="1244669"/>
              <a:chExt cx="6639616" cy="5005307"/>
            </a:xfrm>
            <a:grpFill/>
          </p:grpSpPr>
          <p:grpSp>
            <p:nvGrpSpPr>
              <p:cNvPr id="625" name="Group 624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684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26" name="Group 625"/>
              <p:cNvGrpSpPr/>
              <p:nvPr/>
            </p:nvGrpSpPr>
            <p:grpSpPr>
              <a:xfrm>
                <a:off x="1067594" y="1244669"/>
                <a:ext cx="6446735" cy="5005307"/>
                <a:chOff x="1067594" y="1244669"/>
                <a:chExt cx="6446735" cy="5005307"/>
              </a:xfrm>
              <a:grpFill/>
            </p:grpSpPr>
            <p:sp>
              <p:nvSpPr>
                <p:cNvPr id="66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826418" y="4768057"/>
                  <a:ext cx="688179" cy="48974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067594" y="1539943"/>
                  <a:ext cx="434337" cy="124611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Line 5"/>
                <p:cNvSpPr>
                  <a:spLocks noChangeShapeType="1"/>
                </p:cNvSpPr>
                <p:nvPr/>
              </p:nvSpPr>
              <p:spPr bwMode="auto">
                <a:xfrm>
                  <a:off x="3432158" y="1890884"/>
                  <a:ext cx="606441" cy="38941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Line 5"/>
                <p:cNvSpPr>
                  <a:spLocks noChangeShapeType="1"/>
                </p:cNvSpPr>
                <p:nvPr/>
              </p:nvSpPr>
              <p:spPr bwMode="auto">
                <a:xfrm>
                  <a:off x="6474891" y="3608388"/>
                  <a:ext cx="87374" cy="96361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Line 5"/>
                <p:cNvSpPr>
                  <a:spLocks noChangeShapeType="1"/>
                </p:cNvSpPr>
                <p:nvPr/>
              </p:nvSpPr>
              <p:spPr bwMode="auto">
                <a:xfrm>
                  <a:off x="5334000" y="4406901"/>
                  <a:ext cx="1228265" cy="15590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Line 5"/>
                <p:cNvSpPr>
                  <a:spLocks noChangeShapeType="1"/>
                </p:cNvSpPr>
                <p:nvPr/>
              </p:nvSpPr>
              <p:spPr bwMode="auto">
                <a:xfrm>
                  <a:off x="4800601" y="5059042"/>
                  <a:ext cx="160954" cy="1036957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6562264" y="4254501"/>
                  <a:ext cx="736956" cy="317500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Oval 4"/>
                <p:cNvSpPr>
                  <a:spLocks noChangeArrowheads="1"/>
                </p:cNvSpPr>
                <p:nvPr/>
              </p:nvSpPr>
              <p:spPr bwMode="auto">
                <a:xfrm>
                  <a:off x="1208244" y="1244669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78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79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80" name="Oval 4"/>
                <p:cNvSpPr>
                  <a:spLocks noChangeArrowheads="1"/>
                </p:cNvSpPr>
                <p:nvPr/>
              </p:nvSpPr>
              <p:spPr bwMode="auto">
                <a:xfrm>
                  <a:off x="7084116" y="40386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Oval 4"/>
                <p:cNvSpPr>
                  <a:spLocks noChangeArrowheads="1"/>
                </p:cNvSpPr>
                <p:nvPr/>
              </p:nvSpPr>
              <p:spPr bwMode="auto">
                <a:xfrm>
                  <a:off x="4719460" y="5761026"/>
                  <a:ext cx="484188" cy="4889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Oval 4"/>
                <p:cNvSpPr>
                  <a:spLocks noChangeArrowheads="1"/>
                </p:cNvSpPr>
                <p:nvPr/>
              </p:nvSpPr>
              <p:spPr bwMode="auto">
                <a:xfrm>
                  <a:off x="6373353" y="4302273"/>
                  <a:ext cx="377825" cy="379413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Oval 4"/>
                <p:cNvSpPr>
                  <a:spLocks noChangeArrowheads="1"/>
                </p:cNvSpPr>
                <p:nvPr/>
              </p:nvSpPr>
              <p:spPr bwMode="auto">
                <a:xfrm>
                  <a:off x="1633538" y="5059043"/>
                  <a:ext cx="385762" cy="3873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27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Line 4"/>
              <p:cNvSpPr>
                <a:spLocks noChangeShapeType="1"/>
              </p:cNvSpPr>
              <p:nvPr/>
            </p:nvSpPr>
            <p:spPr bwMode="auto">
              <a:xfrm flipH="1">
                <a:off x="2895600" y="2362200"/>
                <a:ext cx="9906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32" name="Straight Connector 631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3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4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5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6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7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8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9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0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5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6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7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03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604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Line 38"/>
              <p:cNvSpPr>
                <a:spLocks noChangeShapeType="1"/>
              </p:cNvSpPr>
              <p:nvPr/>
            </p:nvSpPr>
            <p:spPr bwMode="auto">
              <a:xfrm flipV="1">
                <a:off x="3239" y="816"/>
                <a:ext cx="697" cy="42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Line 44"/>
              <p:cNvSpPr>
                <a:spLocks noChangeShapeType="1"/>
              </p:cNvSpPr>
              <p:nvPr/>
            </p:nvSpPr>
            <p:spPr bwMode="auto">
              <a:xfrm flipV="1">
                <a:off x="3239" y="864"/>
                <a:ext cx="889" cy="38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Line 45"/>
              <p:cNvSpPr>
                <a:spLocks noChangeShapeType="1"/>
              </p:cNvSpPr>
              <p:nvPr/>
            </p:nvSpPr>
            <p:spPr bwMode="auto">
              <a:xfrm flipH="1">
                <a:off x="2899" y="768"/>
                <a:ext cx="1181" cy="5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6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7" name="Oval 4"/>
              <p:cNvSpPr>
                <a:spLocks noChangeArrowheads="1"/>
              </p:cNvSpPr>
              <p:nvPr/>
            </p:nvSpPr>
            <p:spPr bwMode="auto">
              <a:xfrm>
                <a:off x="3936" y="624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8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9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0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1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2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3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4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93" name="Group 692"/>
          <p:cNvGrpSpPr/>
          <p:nvPr/>
        </p:nvGrpSpPr>
        <p:grpSpPr>
          <a:xfrm rot="12120738">
            <a:off x="2267486" y="2742181"/>
            <a:ext cx="2706688" cy="2050832"/>
            <a:chOff x="874713" y="1219200"/>
            <a:chExt cx="6639616" cy="503077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694" name="Group 693"/>
            <p:cNvGrpSpPr/>
            <p:nvPr/>
          </p:nvGrpSpPr>
          <p:grpSpPr>
            <a:xfrm>
              <a:off x="874713" y="1244669"/>
              <a:ext cx="6639616" cy="5005307"/>
              <a:chOff x="874713" y="1244669"/>
              <a:chExt cx="6639616" cy="5005307"/>
            </a:xfrm>
            <a:grpFill/>
          </p:grpSpPr>
          <p:grpSp>
            <p:nvGrpSpPr>
              <p:cNvPr id="717" name="Group 716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772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8" name="Group 717"/>
              <p:cNvGrpSpPr/>
              <p:nvPr/>
            </p:nvGrpSpPr>
            <p:grpSpPr>
              <a:xfrm>
                <a:off x="1067594" y="1244669"/>
                <a:ext cx="6446735" cy="5005307"/>
                <a:chOff x="1067594" y="1244669"/>
                <a:chExt cx="6446735" cy="5005307"/>
              </a:xfrm>
              <a:grpFill/>
            </p:grpSpPr>
            <p:sp>
              <p:nvSpPr>
                <p:cNvPr id="75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826418" y="4768057"/>
                  <a:ext cx="688179" cy="48974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067594" y="1539943"/>
                  <a:ext cx="434337" cy="124611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Line 5"/>
                <p:cNvSpPr>
                  <a:spLocks noChangeShapeType="1"/>
                </p:cNvSpPr>
                <p:nvPr/>
              </p:nvSpPr>
              <p:spPr bwMode="auto">
                <a:xfrm>
                  <a:off x="3432158" y="1890884"/>
                  <a:ext cx="606441" cy="38941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Line 5"/>
                <p:cNvSpPr>
                  <a:spLocks noChangeShapeType="1"/>
                </p:cNvSpPr>
                <p:nvPr/>
              </p:nvSpPr>
              <p:spPr bwMode="auto">
                <a:xfrm>
                  <a:off x="6474891" y="3608388"/>
                  <a:ext cx="87374" cy="96361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Line 5"/>
                <p:cNvSpPr>
                  <a:spLocks noChangeShapeType="1"/>
                </p:cNvSpPr>
                <p:nvPr/>
              </p:nvSpPr>
              <p:spPr bwMode="auto">
                <a:xfrm>
                  <a:off x="5334000" y="4406901"/>
                  <a:ext cx="1228265" cy="15590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Line 5"/>
                <p:cNvSpPr>
                  <a:spLocks noChangeShapeType="1"/>
                </p:cNvSpPr>
                <p:nvPr/>
              </p:nvSpPr>
              <p:spPr bwMode="auto">
                <a:xfrm>
                  <a:off x="4800601" y="5059042"/>
                  <a:ext cx="160954" cy="1036957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6562264" y="4254501"/>
                  <a:ext cx="736956" cy="317500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Oval 4"/>
                <p:cNvSpPr>
                  <a:spLocks noChangeArrowheads="1"/>
                </p:cNvSpPr>
                <p:nvPr/>
              </p:nvSpPr>
              <p:spPr bwMode="auto">
                <a:xfrm>
                  <a:off x="1208244" y="1244669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66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67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68" name="Oval 4"/>
                <p:cNvSpPr>
                  <a:spLocks noChangeArrowheads="1"/>
                </p:cNvSpPr>
                <p:nvPr/>
              </p:nvSpPr>
              <p:spPr bwMode="auto">
                <a:xfrm>
                  <a:off x="7084116" y="40386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9" name="Oval 4"/>
                <p:cNvSpPr>
                  <a:spLocks noChangeArrowheads="1"/>
                </p:cNvSpPr>
                <p:nvPr/>
              </p:nvSpPr>
              <p:spPr bwMode="auto">
                <a:xfrm>
                  <a:off x="4719460" y="5761026"/>
                  <a:ext cx="484188" cy="4889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Oval 4"/>
                <p:cNvSpPr>
                  <a:spLocks noChangeArrowheads="1"/>
                </p:cNvSpPr>
                <p:nvPr/>
              </p:nvSpPr>
              <p:spPr bwMode="auto">
                <a:xfrm>
                  <a:off x="6373353" y="4302273"/>
                  <a:ext cx="377825" cy="379413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Oval 4"/>
                <p:cNvSpPr>
                  <a:spLocks noChangeArrowheads="1"/>
                </p:cNvSpPr>
                <p:nvPr/>
              </p:nvSpPr>
              <p:spPr bwMode="auto">
                <a:xfrm>
                  <a:off x="1633538" y="5059043"/>
                  <a:ext cx="385762" cy="3873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719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Line 4"/>
              <p:cNvSpPr>
                <a:spLocks noChangeShapeType="1"/>
              </p:cNvSpPr>
              <p:nvPr/>
            </p:nvSpPr>
            <p:spPr bwMode="auto">
              <a:xfrm flipH="1">
                <a:off x="2895600" y="2362200"/>
                <a:ext cx="9906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4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5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6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7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8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9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40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41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46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47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48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49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54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55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56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95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696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7" name="Line 38"/>
              <p:cNvSpPr>
                <a:spLocks noChangeShapeType="1"/>
              </p:cNvSpPr>
              <p:nvPr/>
            </p:nvSpPr>
            <p:spPr bwMode="auto">
              <a:xfrm flipV="1">
                <a:off x="3239" y="816"/>
                <a:ext cx="697" cy="42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Line 44"/>
              <p:cNvSpPr>
                <a:spLocks noChangeShapeType="1"/>
              </p:cNvSpPr>
              <p:nvPr/>
            </p:nvSpPr>
            <p:spPr bwMode="auto">
              <a:xfrm flipV="1">
                <a:off x="3239" y="864"/>
                <a:ext cx="889" cy="38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Line 45"/>
              <p:cNvSpPr>
                <a:spLocks noChangeShapeType="1"/>
              </p:cNvSpPr>
              <p:nvPr/>
            </p:nvSpPr>
            <p:spPr bwMode="auto">
              <a:xfrm flipH="1">
                <a:off x="2899" y="768"/>
                <a:ext cx="1181" cy="5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8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9" name="Oval 4"/>
              <p:cNvSpPr>
                <a:spLocks noChangeArrowheads="1"/>
              </p:cNvSpPr>
              <p:nvPr/>
            </p:nvSpPr>
            <p:spPr bwMode="auto">
              <a:xfrm>
                <a:off x="3936" y="624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0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1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2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3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4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5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6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857" name="Group 856"/>
          <p:cNvGrpSpPr/>
          <p:nvPr/>
        </p:nvGrpSpPr>
        <p:grpSpPr>
          <a:xfrm rot="8338656">
            <a:off x="3170288" y="5237577"/>
            <a:ext cx="1699493" cy="1356083"/>
            <a:chOff x="874713" y="1219200"/>
            <a:chExt cx="5838818" cy="4658993"/>
          </a:xfrm>
          <a:solidFill>
            <a:srgbClr val="00B050"/>
          </a:solidFill>
        </p:grpSpPr>
        <p:grpSp>
          <p:nvGrpSpPr>
            <p:cNvPr id="858" name="Group 857"/>
            <p:cNvGrpSpPr/>
            <p:nvPr/>
          </p:nvGrpSpPr>
          <p:grpSpPr>
            <a:xfrm>
              <a:off x="874713" y="1447800"/>
              <a:ext cx="5838818" cy="4430393"/>
              <a:chOff x="874713" y="1447800"/>
              <a:chExt cx="5838818" cy="4430393"/>
            </a:xfrm>
            <a:grpFill/>
          </p:grpSpPr>
          <p:grpSp>
            <p:nvGrpSpPr>
              <p:cNvPr id="877" name="Group 876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923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5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6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7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8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9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0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1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78" name="Group 877"/>
              <p:cNvGrpSpPr/>
              <p:nvPr/>
            </p:nvGrpSpPr>
            <p:grpSpPr>
              <a:xfrm>
                <a:off x="3299928" y="1758416"/>
                <a:ext cx="3413603" cy="2154784"/>
                <a:chOff x="3299928" y="1758416"/>
                <a:chExt cx="3413603" cy="2154784"/>
              </a:xfrm>
              <a:grpFill/>
            </p:grpSpPr>
            <p:sp>
              <p:nvSpPr>
                <p:cNvPr id="919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0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1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22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>
                    <a:solidFill>
                      <a:srgbClr val="FF99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879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83" name="Straight Connector 882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4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4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5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6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7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8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9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900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901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02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03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11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12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916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917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918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59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860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1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69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0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1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2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3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4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5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6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>
                  <a:solidFill>
                    <a:srgbClr val="FF990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932" name="Right Arrow 931"/>
          <p:cNvSpPr/>
          <p:nvPr/>
        </p:nvSpPr>
        <p:spPr>
          <a:xfrm>
            <a:off x="5439229" y="4001381"/>
            <a:ext cx="1242031" cy="8367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" grpId="0"/>
      <p:bldP spid="9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27332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the participants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2045" y="1412045"/>
            <a:ext cx="116034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32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600" b="1" dirty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How can we </a:t>
            </a: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connect our </a:t>
            </a: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digital ecosystems in the same biosphere?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How can ODIS provide your systems with sustainable digital products and services for the oceans?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What should ODIS reuse for your system(s)? What interoperability solutions have worked for you?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How do we align incentives and credit one another?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8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72816"/>
            <a:ext cx="12119992" cy="2664296"/>
          </a:xfrm>
          <a:prstGeom prst="roundRect">
            <a:avLst>
              <a:gd name="adj" fmla="val 0"/>
            </a:avLst>
          </a:prstGeom>
          <a:solidFill>
            <a:srgbClr val="00A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Calibri"/>
              </a:rPr>
              <a:t>The Mission</a:t>
            </a: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>Creating a robust and extensible foundation of our planet’s </a:t>
            </a:r>
          </a:p>
          <a:p>
            <a:pPr algn="ctr"/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>digital ocean ecosystem  </a:t>
            </a:r>
            <a:r>
              <a:rPr lang="en-GB" sz="36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latin typeface="Calibri"/>
              </a:rPr>
            </a:br>
            <a:endParaRPr lang="en-GB" sz="3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872059" y="2754755"/>
            <a:ext cx="1971040" cy="169917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HUB</a:t>
            </a:r>
            <a:endParaRPr lang="en-US" sz="36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3383619" y="1115141"/>
            <a:ext cx="4907280" cy="4990925"/>
            <a:chOff x="3383619" y="1115141"/>
            <a:chExt cx="4907280" cy="4990925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5347039" y="1766695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5326719" y="4584518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9800000">
              <a:off x="4071923" y="3971084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9000000">
              <a:off x="6614500" y="2469088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2366010">
              <a:off x="4077038" y="2500882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2625368">
              <a:off x="6581478" y="4006663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Hexagon 2"/>
            <p:cNvSpPr/>
            <p:nvPr/>
          </p:nvSpPr>
          <p:spPr>
            <a:xfrm>
              <a:off x="5222579" y="5011238"/>
              <a:ext cx="1270000" cy="1094828"/>
            </a:xfrm>
            <a:prstGeom prst="hexagon">
              <a:avLst/>
            </a:prstGeom>
            <a:solidFill>
              <a:srgbClr val="DB75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5" name="Hexagon 4"/>
            <p:cNvSpPr/>
            <p:nvPr/>
          </p:nvSpPr>
          <p:spPr>
            <a:xfrm>
              <a:off x="5222579" y="1115141"/>
              <a:ext cx="1270000" cy="1094828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3383619" y="2037249"/>
              <a:ext cx="1270000" cy="1094828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bg1">
                      <a:lumMod val="65000"/>
                    </a:schemeClr>
                  </a:solidFill>
                </a:rPr>
                <a:t>Node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3383619" y="4151766"/>
              <a:ext cx="1270000" cy="109482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7020899" y="2037249"/>
              <a:ext cx="1270000" cy="109482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7020899" y="4181009"/>
              <a:ext cx="1270000" cy="1094828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</p:grpSp>
      <p:sp>
        <p:nvSpPr>
          <p:cNvPr id="60" name="Left-Right Arrow 59"/>
          <p:cNvSpPr/>
          <p:nvPr/>
        </p:nvSpPr>
        <p:spPr>
          <a:xfrm rot="1800000">
            <a:off x="6361963" y="1798487"/>
            <a:ext cx="876866" cy="560759"/>
          </a:xfrm>
          <a:prstGeom prst="leftRightArrow">
            <a:avLst>
              <a:gd name="adj1" fmla="val 31852"/>
              <a:gd name="adj2" fmla="val 424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-Right Arrow 60"/>
          <p:cNvSpPr/>
          <p:nvPr/>
        </p:nvSpPr>
        <p:spPr>
          <a:xfrm rot="1800000">
            <a:off x="4499667" y="4878232"/>
            <a:ext cx="876866" cy="560759"/>
          </a:xfrm>
          <a:prstGeom prst="leftRightArrow">
            <a:avLst>
              <a:gd name="adj1" fmla="val 31852"/>
              <a:gd name="adj2" fmla="val 424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6949441" y="1115141"/>
            <a:ext cx="601071" cy="5474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flipH="1">
            <a:off x="7550512" y="476916"/>
            <a:ext cx="278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custom exchange incurs more set-up and maintenance cost 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7320280" y="3719262"/>
            <a:ext cx="1937386" cy="26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flipH="1">
            <a:off x="9267552" y="3142992"/>
            <a:ext cx="278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hub systems can be brittle, and very hard/slow to change and respond to new needs</a:t>
            </a:r>
            <a:endParaRPr lang="en-US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2" y="-94592"/>
            <a:ext cx="6759542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Current thinking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1" grpId="0" animBg="1"/>
      <p:bldP spid="71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83619" y="1115141"/>
            <a:ext cx="4907280" cy="4990925"/>
            <a:chOff x="3383619" y="1115141"/>
            <a:chExt cx="4907280" cy="4990925"/>
          </a:xfrm>
        </p:grpSpPr>
        <p:sp>
          <p:nvSpPr>
            <p:cNvPr id="4" name="Hexagon 3"/>
            <p:cNvSpPr/>
            <p:nvPr/>
          </p:nvSpPr>
          <p:spPr>
            <a:xfrm>
              <a:off x="4872059" y="2754755"/>
              <a:ext cx="1971040" cy="169917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/>
                <a:t>HUB</a:t>
              </a:r>
              <a:endParaRPr lang="en-US" sz="3600" b="1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383619" y="1115141"/>
              <a:ext cx="4907280" cy="4990925"/>
              <a:chOff x="3383619" y="1115141"/>
              <a:chExt cx="4907280" cy="4990925"/>
            </a:xfrm>
          </p:grpSpPr>
          <p:sp>
            <p:nvSpPr>
              <p:cNvPr id="10" name="Right Arrow 9"/>
              <p:cNvSpPr/>
              <p:nvPr/>
            </p:nvSpPr>
            <p:spPr>
              <a:xfrm rot="5400000">
                <a:off x="5347039" y="1766695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6200000">
                <a:off x="5326719" y="4584518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9800000">
                <a:off x="4071923" y="3971084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9000000">
                <a:off x="6614500" y="2469088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2366010">
                <a:off x="4077038" y="2500882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2625368">
                <a:off x="6581478" y="4006663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5222579" y="5011238"/>
                <a:ext cx="1270000" cy="1094828"/>
              </a:xfrm>
              <a:prstGeom prst="hexagon">
                <a:avLst/>
              </a:prstGeom>
              <a:solidFill>
                <a:srgbClr val="DB755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5222579" y="1115141"/>
                <a:ext cx="1270000" cy="1094828"/>
              </a:xfrm>
              <a:prstGeom prst="hexago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3383619" y="2037249"/>
                <a:ext cx="1270000" cy="1094828"/>
              </a:xfrm>
              <a:prstGeom prst="hexag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Node</a:t>
                </a:r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3383619" y="4151766"/>
                <a:ext cx="1270000" cy="1094828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7020899" y="2037249"/>
                <a:ext cx="1270000" cy="1094828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7020899" y="4181009"/>
                <a:ext cx="1270000" cy="1094828"/>
              </a:xfrm>
              <a:prstGeom prst="hexago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</p:grpSp>
        <p:sp>
          <p:nvSpPr>
            <p:cNvPr id="60" name="Left-Right Arrow 59"/>
            <p:cNvSpPr/>
            <p:nvPr/>
          </p:nvSpPr>
          <p:spPr>
            <a:xfrm rot="1800000">
              <a:off x="6361963" y="1798487"/>
              <a:ext cx="876866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-Right Arrow 60"/>
            <p:cNvSpPr/>
            <p:nvPr/>
          </p:nvSpPr>
          <p:spPr>
            <a:xfrm rot="1800000">
              <a:off x="4499667" y="4878232"/>
              <a:ext cx="876866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2" y="-94592"/>
            <a:ext cx="6759542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more 		</a:t>
            </a:r>
          </a:p>
          <a:p>
            <a:r>
              <a:rPr lang="en-GB" altLang="en-US" sz="3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model</a:t>
            </a:r>
            <a:endParaRPr lang="en-US" altLang="en-US" sz="3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17255" y="1115579"/>
            <a:ext cx="4680648" cy="4830419"/>
            <a:chOff x="6322632" y="922283"/>
            <a:chExt cx="4680648" cy="4830419"/>
          </a:xfrm>
        </p:grpSpPr>
        <p:sp>
          <p:nvSpPr>
            <p:cNvPr id="38" name="Hexagon 37"/>
            <p:cNvSpPr/>
            <p:nvPr/>
          </p:nvSpPr>
          <p:spPr>
            <a:xfrm>
              <a:off x="8019231" y="4657874"/>
              <a:ext cx="1270000" cy="1094828"/>
            </a:xfrm>
            <a:prstGeom prst="hexagon">
              <a:avLst/>
            </a:prstGeom>
            <a:solidFill>
              <a:srgbClr val="DB75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39" name="Hexagon 38"/>
            <p:cNvSpPr/>
            <p:nvPr/>
          </p:nvSpPr>
          <p:spPr>
            <a:xfrm>
              <a:off x="8007406" y="922283"/>
              <a:ext cx="1270000" cy="1094828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40" name="Hexagon 39"/>
            <p:cNvSpPr/>
            <p:nvPr/>
          </p:nvSpPr>
          <p:spPr>
            <a:xfrm>
              <a:off x="6322632" y="1743586"/>
              <a:ext cx="1270000" cy="1094828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bg1">
                      <a:lumMod val="65000"/>
                    </a:schemeClr>
                  </a:solidFill>
                </a:rPr>
                <a:t>Node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>
              <a:off x="6351813" y="3694737"/>
              <a:ext cx="1270000" cy="109482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42" name="Hexagon 41"/>
            <p:cNvSpPr/>
            <p:nvPr/>
          </p:nvSpPr>
          <p:spPr>
            <a:xfrm>
              <a:off x="9516872" y="1790923"/>
              <a:ext cx="1270000" cy="109482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43" name="Hexagon 42"/>
            <p:cNvSpPr/>
            <p:nvPr/>
          </p:nvSpPr>
          <p:spPr>
            <a:xfrm>
              <a:off x="9733280" y="3613457"/>
              <a:ext cx="1270000" cy="1094828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813510" y="2516299"/>
              <a:ext cx="1784537" cy="1681443"/>
              <a:chOff x="7636689" y="2482205"/>
              <a:chExt cx="1784537" cy="1681443"/>
            </a:xfrm>
          </p:grpSpPr>
          <p:pic>
            <p:nvPicPr>
              <p:cNvPr id="45" name="Picture 44" descr="File:Circle-icons-cloud.svg - Wikimedia Commons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6689" y="2482205"/>
                <a:ext cx="1681443" cy="1681443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8054745" y="3170310"/>
                <a:ext cx="1366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WWW</a:t>
                </a:r>
                <a:endParaRPr lang="en-US" b="1" dirty="0"/>
              </a:p>
            </p:txBody>
          </p:sp>
        </p:grpSp>
        <p:sp>
          <p:nvSpPr>
            <p:cNvPr id="47" name="Left-Right Arrow 46"/>
            <p:cNvSpPr/>
            <p:nvPr/>
          </p:nvSpPr>
          <p:spPr>
            <a:xfrm rot="5400000">
              <a:off x="8256815" y="1981788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-Right Arrow 47"/>
            <p:cNvSpPr/>
            <p:nvPr/>
          </p:nvSpPr>
          <p:spPr>
            <a:xfrm rot="9000000">
              <a:off x="9060075" y="2457529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-Right Arrow 48"/>
            <p:cNvSpPr/>
            <p:nvPr/>
          </p:nvSpPr>
          <p:spPr>
            <a:xfrm rot="1800000">
              <a:off x="7335030" y="2464192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-Right Arrow 49"/>
            <p:cNvSpPr/>
            <p:nvPr/>
          </p:nvSpPr>
          <p:spPr>
            <a:xfrm rot="5400000">
              <a:off x="8247173" y="4125533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-Right Arrow 50"/>
            <p:cNvSpPr/>
            <p:nvPr/>
          </p:nvSpPr>
          <p:spPr>
            <a:xfrm rot="9000000">
              <a:off x="7313350" y="3586905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-Right Arrow 51"/>
            <p:cNvSpPr/>
            <p:nvPr/>
          </p:nvSpPr>
          <p:spPr>
            <a:xfrm rot="12600000">
              <a:off x="9285581" y="3480920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05600" y="2398283"/>
            <a:ext cx="858699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The Web is our collective Hub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prstClr val="black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Each node is in charge of their own contribution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100" b="1" dirty="0" smtClean="0">
              <a:solidFill>
                <a:prstClr val="black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Linked Open Data and Semantic Web </a:t>
            </a:r>
            <a:r>
              <a:rPr lang="en-GB" sz="2400" b="1" dirty="0" smtClean="0">
                <a:solidFill>
                  <a:prstClr val="black"/>
                </a:solidFill>
              </a:rPr>
              <a:t>technologies will bridge nodes </a:t>
            </a:r>
            <a:endParaRPr lang="en-GB" sz="2400" b="1" i="1" dirty="0" smtClean="0">
              <a:solidFill>
                <a:prstClr val="black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prstClr val="black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A set of interoperability and exchange standards will allow any node to </a:t>
            </a:r>
            <a:r>
              <a:rPr lang="en-GB" sz="2400" b="1" i="1" dirty="0" smtClean="0">
                <a:solidFill>
                  <a:prstClr val="black"/>
                </a:solidFill>
              </a:rPr>
              <a:t>continuously</a:t>
            </a:r>
            <a:r>
              <a:rPr lang="en-GB" sz="2400" b="1" dirty="0" smtClean="0">
                <a:solidFill>
                  <a:prstClr val="black"/>
                </a:solidFill>
              </a:rPr>
              <a:t> cross-talk to any other (ODIS-Arch)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prstClr val="black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Anyone can “spin up” solutions like portals &amp; hub(lets) using the interoperability architecture </a:t>
            </a:r>
            <a:r>
              <a:rPr lang="en-GB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greater inclusivity 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05475" y="172820"/>
            <a:ext cx="630555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ODIS concept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summarized as follows: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IOC Ocean Data and Information System (ODIS) will be an e-environment where users can discover and access data, information and associated products or services, provided by Member States, projects and other partners associated with IOC”.</a:t>
            </a:r>
            <a:endParaRPr lang="en-US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105923" y="-123167"/>
            <a:ext cx="6759542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more 		</a:t>
            </a:r>
          </a:p>
          <a:p>
            <a:r>
              <a:rPr lang="en-GB" altLang="en-US" sz="3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model</a:t>
            </a:r>
            <a:endParaRPr lang="en-US" altLang="en-US" sz="3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 descr="C:\Users\pbuttigi\Pictures\SDGIO_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6" b="36926"/>
          <a:stretch/>
        </p:blipFill>
        <p:spPr bwMode="auto">
          <a:xfrm>
            <a:off x="10344806" y="3716918"/>
            <a:ext cx="1438896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26797 0.0759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352" y="2407876"/>
            <a:ext cx="1376498" cy="135495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ctr">
            <a:normAutofit fontScale="77500" lnSpcReduction="20000"/>
          </a:bodyPr>
          <a:lstStyle/>
          <a:p>
            <a:pPr marL="0" marR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Roboto"/>
              </a:rPr>
              <a:t>IOC Ocean </a:t>
            </a:r>
            <a:r>
              <a:rPr kumimoji="0" lang="en-US" sz="2600" b="1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Roboto"/>
              </a:rPr>
              <a:t>Infohub</a:t>
            </a:r>
            <a:endParaRPr kumimoji="0" lang="en-US" sz="26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Roboto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831F3F6-76E5-8642-ACCB-914C8F3833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567" y="947058"/>
            <a:ext cx="6695299" cy="5631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507FE-569F-5F40-8BEA-E698481BCFBF}"/>
              </a:ext>
            </a:extLst>
          </p:cNvPr>
          <p:cNvSpPr txBox="1"/>
          <p:nvPr/>
        </p:nvSpPr>
        <p:spPr>
          <a:xfrm>
            <a:off x="5221995" y="5618602"/>
            <a:ext cx="1002535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matchmaking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7FE14-48FC-FB48-A9D4-8B837DE6D444}"/>
              </a:ext>
            </a:extLst>
          </p:cNvPr>
          <p:cNvSpPr txBox="1"/>
          <p:nvPr/>
        </p:nvSpPr>
        <p:spPr>
          <a:xfrm>
            <a:off x="6639611" y="5780137"/>
            <a:ext cx="1002535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matchmaking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F568F-3C58-8F47-9553-B4E64B2CB16B}"/>
              </a:ext>
            </a:extLst>
          </p:cNvPr>
          <p:cNvSpPr txBox="1"/>
          <p:nvPr/>
        </p:nvSpPr>
        <p:spPr>
          <a:xfrm>
            <a:off x="7995314" y="5780137"/>
            <a:ext cx="1002535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matchmaking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D3D28-88FC-9F4A-AD6F-D3BE1C9629CB}"/>
              </a:ext>
            </a:extLst>
          </p:cNvPr>
          <p:cNvSpPr txBox="1"/>
          <p:nvPr/>
        </p:nvSpPr>
        <p:spPr>
          <a:xfrm>
            <a:off x="2300288" y="4972050"/>
            <a:ext cx="2714625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0325">
            <a:solidFill>
              <a:schemeClr val="accent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/>
              <a:t>+ ODIS technology development: reference architecture to enhance interoperability and functionality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B1F68-451D-4849-AB27-C8297A6351C3}"/>
              </a:ext>
            </a:extLst>
          </p:cNvPr>
          <p:cNvSpPr txBox="1"/>
          <p:nvPr/>
        </p:nvSpPr>
        <p:spPr>
          <a:xfrm>
            <a:off x="8648242" y="6393933"/>
            <a:ext cx="304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Decision support </a:t>
            </a:r>
            <a:r>
              <a:rPr lang="en-US" i="1" dirty="0" smtClean="0"/>
              <a:t>system</a:t>
            </a:r>
            <a:endParaRPr lang="en-US" i="1" dirty="0"/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DDF25643-88D9-564B-A4DB-093107259828}"/>
              </a:ext>
            </a:extLst>
          </p:cNvPr>
          <p:cNvSpPr/>
          <p:nvPr/>
        </p:nvSpPr>
        <p:spPr>
          <a:xfrm>
            <a:off x="7445924" y="6415602"/>
            <a:ext cx="1202318" cy="3259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105923" y="-123167"/>
            <a:ext cx="6759542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sz="3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An example of 				leveraging ODIS</a:t>
            </a:r>
            <a:endParaRPr lang="en-US" altLang="en-US" sz="3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46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72816"/>
            <a:ext cx="12119992" cy="2664296"/>
          </a:xfrm>
          <a:prstGeom prst="roundRect">
            <a:avLst>
              <a:gd name="adj" fmla="val 0"/>
            </a:avLst>
          </a:prstGeom>
          <a:solidFill>
            <a:srgbClr val="00A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Calibri"/>
              </a:rPr>
              <a:t>The Concept</a:t>
            </a: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>A digital ecosystem with high </a:t>
            </a:r>
            <a:r>
              <a:rPr lang="en-GB" sz="3600" b="1" dirty="0" err="1" smtClean="0">
                <a:solidFill>
                  <a:prstClr val="white"/>
                </a:solidFill>
                <a:latin typeface="Calibri"/>
              </a:rPr>
              <a:t>cyberdiversity</a:t>
            </a: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>, but the same underlying ecological rules</a:t>
            </a:r>
            <a:r>
              <a:rPr lang="en-GB" sz="36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latin typeface="Calibri"/>
              </a:rPr>
            </a:br>
            <a:endParaRPr lang="en-GB" sz="3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1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/>
          <p:cNvSpPr/>
          <p:nvPr/>
        </p:nvSpPr>
        <p:spPr>
          <a:xfrm rot="17292150">
            <a:off x="7387657" y="5643351"/>
            <a:ext cx="1674073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ecology facilitated through ODIS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22054"/>
            <a:ext cx="11603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200" b="1" dirty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Everyone has one or more “niches”, which can change over time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Producers of digital products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en-GB" sz="2400" b="1" dirty="0">
                <a:solidFill>
                  <a:prstClr val="black"/>
                </a:solidFill>
              </a:rPr>
              <a:t>1°, </a:t>
            </a:r>
            <a:r>
              <a:rPr lang="en-GB" sz="2400" b="1" dirty="0" smtClean="0">
                <a:solidFill>
                  <a:prstClr val="black"/>
                </a:solidFill>
              </a:rPr>
              <a:t>2°, </a:t>
            </a:r>
            <a:r>
              <a:rPr lang="en-GB" sz="2400" b="1" dirty="0">
                <a:solidFill>
                  <a:prstClr val="black"/>
                </a:solidFill>
              </a:rPr>
              <a:t>3</a:t>
            </a:r>
            <a:r>
              <a:rPr lang="en-GB" sz="2400" b="1" dirty="0" smtClean="0">
                <a:solidFill>
                  <a:prstClr val="black"/>
                </a:solidFill>
              </a:rPr>
              <a:t>°, …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] consumers of digital products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The data “</a:t>
            </a:r>
            <a:r>
              <a:rPr lang="en-GB" sz="2400" b="1" dirty="0" err="1" smtClean="0">
                <a:solidFill>
                  <a:prstClr val="black"/>
                </a:solidFill>
                <a:latin typeface="Calibri"/>
              </a:rPr>
              <a:t>mixotrophs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” – a producer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&amp; consumer</a:t>
            </a:r>
            <a:endParaRPr lang="en-GB" sz="2400" b="1" dirty="0" smtClean="0">
              <a:solidFill>
                <a:prstClr val="black"/>
              </a:solidFill>
              <a:latin typeface="Calibri"/>
            </a:endParaRP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Recyclers and de/</a:t>
            </a:r>
            <a:r>
              <a:rPr lang="en-GB" sz="2400" b="1" dirty="0" err="1" smtClean="0">
                <a:solidFill>
                  <a:prstClr val="black"/>
                </a:solidFill>
                <a:latin typeface="Calibri"/>
              </a:rPr>
              <a:t>recomposers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 (no data should be wasted!)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30" y="4145366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05850" y="4840811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20875565">
            <a:off x="1317888" y="4104145"/>
            <a:ext cx="1989292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3789">
            <a:off x="1409553" y="4635475"/>
            <a:ext cx="1841171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175813" y="3713111"/>
            <a:ext cx="1531917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175813" y="4940448"/>
            <a:ext cx="1531917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236742">
            <a:off x="4119599" y="4587029"/>
            <a:ext cx="1531917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780746">
            <a:off x="6651302" y="3926342"/>
            <a:ext cx="1531917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780746">
            <a:off x="8460062" y="4294679"/>
            <a:ext cx="1531917" cy="47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3910761">
            <a:off x="6107041" y="4694792"/>
            <a:ext cx="2049178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987448">
            <a:off x="3984765" y="5636405"/>
            <a:ext cx="3523156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8658996">
            <a:off x="8424638" y="5406267"/>
            <a:ext cx="2049178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410" y="4145366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P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337648" y="3449921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37648" y="4648286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17529" y="3960270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3°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26288" y="4251115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4°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05850" y="3449921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16200000">
            <a:off x="3599591" y="2413097"/>
            <a:ext cx="1487800" cy="6950343"/>
          </a:xfrm>
          <a:prstGeom prst="bentArrow">
            <a:avLst>
              <a:gd name="adj1" fmla="val 12836"/>
              <a:gd name="adj2" fmla="val 17019"/>
              <a:gd name="adj3" fmla="val 18598"/>
              <a:gd name="adj4" fmla="val 208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18114" y="5776095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∞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3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075" y="1987528"/>
            <a:ext cx="3829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ODIS</a:t>
            </a:r>
            <a:r>
              <a:rPr lang="en-GB" alt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cyberdiverse</a:t>
            </a:r>
            <a:r>
              <a:rPr lang="en-GB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distributed, and inclusive digital </a:t>
            </a:r>
            <a:br>
              <a:rPr lang="en-GB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ocean ecosystem</a:t>
            </a:r>
          </a:p>
          <a:p>
            <a:endParaRPr lang="en-GB" alt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ODIS-Arch</a:t>
            </a:r>
            <a:r>
              <a:rPr lang="en-GB" alt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laws of ecology holding it all together </a:t>
            </a:r>
            <a:endParaRPr lang="en-US" alt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principles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279505" y="1887104"/>
            <a:ext cx="4680648" cy="4830419"/>
            <a:chOff x="6322632" y="922283"/>
            <a:chExt cx="4680648" cy="4830419"/>
          </a:xfrm>
        </p:grpSpPr>
        <p:sp>
          <p:nvSpPr>
            <p:cNvPr id="58" name="Hexagon 57"/>
            <p:cNvSpPr/>
            <p:nvPr/>
          </p:nvSpPr>
          <p:spPr>
            <a:xfrm>
              <a:off x="8019231" y="4657874"/>
              <a:ext cx="1270000" cy="1094828"/>
            </a:xfrm>
            <a:prstGeom prst="hexagon">
              <a:avLst/>
            </a:prstGeom>
            <a:solidFill>
              <a:srgbClr val="DB75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59" name="Hexagon 58"/>
            <p:cNvSpPr/>
            <p:nvPr/>
          </p:nvSpPr>
          <p:spPr>
            <a:xfrm>
              <a:off x="8007406" y="922283"/>
              <a:ext cx="1270000" cy="1094828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62" name="Hexagon 61"/>
            <p:cNvSpPr/>
            <p:nvPr/>
          </p:nvSpPr>
          <p:spPr>
            <a:xfrm>
              <a:off x="6322632" y="1743586"/>
              <a:ext cx="1270000" cy="1094828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bg1">
                      <a:lumMod val="65000"/>
                    </a:schemeClr>
                  </a:solidFill>
                </a:rPr>
                <a:t>Node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6351813" y="3694737"/>
              <a:ext cx="1270000" cy="109482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64" name="Hexagon 63"/>
            <p:cNvSpPr/>
            <p:nvPr/>
          </p:nvSpPr>
          <p:spPr>
            <a:xfrm>
              <a:off x="9516872" y="1790923"/>
              <a:ext cx="1270000" cy="109482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65" name="Hexagon 64"/>
            <p:cNvSpPr/>
            <p:nvPr/>
          </p:nvSpPr>
          <p:spPr>
            <a:xfrm>
              <a:off x="9733280" y="3613457"/>
              <a:ext cx="1270000" cy="1094828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813510" y="2516299"/>
              <a:ext cx="1784537" cy="1681443"/>
              <a:chOff x="7636689" y="2482205"/>
              <a:chExt cx="1784537" cy="1681443"/>
            </a:xfrm>
          </p:grpSpPr>
          <p:pic>
            <p:nvPicPr>
              <p:cNvPr id="73" name="Picture 72" descr="File:Circle-icons-cloud.svg - Wikimedia Commons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6689" y="2482205"/>
                <a:ext cx="1681443" cy="1681443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8054745" y="3170310"/>
                <a:ext cx="1366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WWW</a:t>
                </a:r>
                <a:endParaRPr lang="en-US" b="1" dirty="0"/>
              </a:p>
            </p:txBody>
          </p:sp>
        </p:grpSp>
        <p:sp>
          <p:nvSpPr>
            <p:cNvPr id="67" name="Left-Right Arrow 66"/>
            <p:cNvSpPr/>
            <p:nvPr/>
          </p:nvSpPr>
          <p:spPr>
            <a:xfrm rot="5400000">
              <a:off x="8256815" y="1981788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-Right Arrow 67"/>
            <p:cNvSpPr/>
            <p:nvPr/>
          </p:nvSpPr>
          <p:spPr>
            <a:xfrm rot="9000000">
              <a:off x="9060075" y="2457529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-Right Arrow 68"/>
            <p:cNvSpPr/>
            <p:nvPr/>
          </p:nvSpPr>
          <p:spPr>
            <a:xfrm rot="1800000">
              <a:off x="7335030" y="2464192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-Right Arrow 69"/>
            <p:cNvSpPr/>
            <p:nvPr/>
          </p:nvSpPr>
          <p:spPr>
            <a:xfrm rot="5400000">
              <a:off x="8247173" y="4125533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-Right Arrow 70"/>
            <p:cNvSpPr/>
            <p:nvPr/>
          </p:nvSpPr>
          <p:spPr>
            <a:xfrm rot="9000000">
              <a:off x="7313350" y="3586905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Left-Right Arrow 71"/>
            <p:cNvSpPr/>
            <p:nvPr/>
          </p:nvSpPr>
          <p:spPr>
            <a:xfrm rot="12600000">
              <a:off x="9285581" y="3480920"/>
              <a:ext cx="774507" cy="560759"/>
            </a:xfrm>
            <a:prstGeom prst="leftRightArrow">
              <a:avLst>
                <a:gd name="adj1" fmla="val 31852"/>
                <a:gd name="adj2" fmla="val 4240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886450" y="1666875"/>
            <a:ext cx="5562600" cy="5124450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14650" y="2879120"/>
            <a:ext cx="2971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736811" y="3422248"/>
            <a:ext cx="6768717" cy="1740315"/>
            <a:chOff x="2736811" y="3422248"/>
            <a:chExt cx="6768717" cy="1740315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2736811" y="4289677"/>
              <a:ext cx="4445104" cy="491295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6943686" y="3614242"/>
              <a:ext cx="635000" cy="681254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71" idx="1"/>
            </p:cNvCxnSpPr>
            <p:nvPr/>
          </p:nvCxnSpPr>
          <p:spPr>
            <a:xfrm>
              <a:off x="6942981" y="4318596"/>
              <a:ext cx="759148" cy="590851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7084020" y="3422248"/>
              <a:ext cx="1515259" cy="899593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endCxn id="68" idx="1"/>
            </p:cNvCxnSpPr>
            <p:nvPr/>
          </p:nvCxnSpPr>
          <p:spPr>
            <a:xfrm flipV="1">
              <a:off x="6959397" y="3780071"/>
              <a:ext cx="2489457" cy="522352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016071" y="4289678"/>
              <a:ext cx="2489457" cy="37474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056350" y="4289676"/>
              <a:ext cx="1587241" cy="872887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6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00ADED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principles</a:t>
            </a:r>
            <a:endParaRPr lang="en-US" alt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6979"/>
            <a:ext cx="11603421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000" b="1" dirty="0">
              <a:solidFill>
                <a:prstClr val="black"/>
              </a:solidFill>
              <a:latin typeface="Calibri"/>
            </a:endParaRPr>
          </a:p>
          <a:p>
            <a:pPr marL="2425700"/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No one “owns” the ecosystem, but we’re all charged with tending to it and keeping it healthy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Nodes in our digital ecosystem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should have all the independence they need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hould have clear “niches” (roles) to prevent redundancy and increase partnership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an pull and push resources to other nodes under automatically recognised usage conditions / licenses</a:t>
            </a:r>
          </a:p>
          <a:p>
            <a:pPr marL="2616200" lvl="1" indent="-571500" algn="just">
              <a:buFont typeface="Arial" panose="020B0604020202020204" pitchFamily="34" charset="0"/>
              <a:buChar char="•"/>
            </a:pPr>
            <a:endParaRPr lang="en-GB" sz="11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Re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use over re-invent, adapt as a community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1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Easy to spin up solutions, minimal loss when spinning down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1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Success is not measured by individual use of a node, but by how many nodes are used in a single user session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1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Multiple entry points and levels of commitment to the ODIS network </a:t>
            </a: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1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Digital products and streams should align to the FAIR principles, and </a:t>
            </a:r>
            <a:r>
              <a:rPr lang="en-GB" sz="2000" b="1" i="1" dirty="0" smtClean="0">
                <a:solidFill>
                  <a:prstClr val="black"/>
                </a:solidFill>
                <a:latin typeface="Calibri"/>
              </a:rPr>
              <a:t>link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 to metadata and related data to allow automatic discovery, quality diagnostics, and much more</a:t>
            </a:r>
            <a:endParaRPr lang="en-GB" sz="2000" b="1" dirty="0" smtClean="0">
              <a:solidFill>
                <a:prstClr val="black"/>
              </a:solidFill>
              <a:latin typeface="Calibri"/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2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613</Words>
  <Application>Microsoft Office PowerPoint</Application>
  <PresentationFormat>Widescreen</PresentationFormat>
  <Paragraphs>150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 Luigi Buttigieg</dc:creator>
  <cp:lastModifiedBy>Pier Luigi Buttigieg</cp:lastModifiedBy>
  <cp:revision>31</cp:revision>
  <dcterms:created xsi:type="dcterms:W3CDTF">2020-04-19T17:18:19Z</dcterms:created>
  <dcterms:modified xsi:type="dcterms:W3CDTF">2020-04-20T11:41:49Z</dcterms:modified>
</cp:coreProperties>
</file>