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67" r:id="rId3"/>
    <p:sldId id="272" r:id="rId4"/>
    <p:sldId id="273" r:id="rId5"/>
    <p:sldId id="274" r:id="rId6"/>
    <p:sldId id="268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 autoAdjust="0"/>
    <p:restoredTop sz="95915" autoAdjust="0"/>
  </p:normalViewPr>
  <p:slideViewPr>
    <p:cSldViewPr snapToGrid="0">
      <p:cViewPr>
        <p:scale>
          <a:sx n="94" d="100"/>
          <a:sy n="94" d="100"/>
        </p:scale>
        <p:origin x="1024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11B6D-7A75-4207-B09A-FCD3EC99728B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797DB-589E-46AA-9367-953BE63248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711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C36A6-7F14-4B41-B63F-AEB486598E7B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39CCE-F47C-4B40-8222-80ADFA318BA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9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5E90D-AE49-4C4E-A89B-D87E70A8DC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85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b="12268"/>
          <a:stretch/>
        </p:blipFill>
        <p:spPr>
          <a:xfrm>
            <a:off x="-34036" y="-63795"/>
            <a:ext cx="12280900" cy="70068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B1F023-28EB-1345-A0A0-063C4D53F12B}"/>
              </a:ext>
            </a:extLst>
          </p:cNvPr>
          <p:cNvSpPr/>
          <p:nvPr userDrawn="1"/>
        </p:nvSpPr>
        <p:spPr>
          <a:xfrm>
            <a:off x="-34036" y="-63795"/>
            <a:ext cx="12280900" cy="7006856"/>
          </a:xfrm>
          <a:prstGeom prst="rect">
            <a:avLst/>
          </a:prstGeom>
          <a:solidFill>
            <a:schemeClr val="accent2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9" y="5526116"/>
            <a:ext cx="3089754" cy="967788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65666" y="6475295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BEB2ED7A-341E-6C4C-9D6F-BA20F35DBE6F}"/>
              </a:ext>
            </a:extLst>
          </p:cNvPr>
          <p:cNvSpPr/>
          <p:nvPr userDrawn="1"/>
        </p:nvSpPr>
        <p:spPr>
          <a:xfrm>
            <a:off x="8119872" y="5800466"/>
            <a:ext cx="3895344" cy="9569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991717" y="6324182"/>
            <a:ext cx="2151654" cy="368772"/>
          </a:xfrm>
        </p:spPr>
        <p:txBody>
          <a:bodyPr>
            <a:normAutofit/>
          </a:bodyPr>
          <a:lstStyle>
            <a:lvl1pPr marL="0" indent="0" algn="ctr">
              <a:buNone/>
              <a:defRPr sz="1500" b="0"/>
            </a:lvl1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6FB6DF85-2A07-A246-A86D-DC6B51BB7089}"/>
              </a:ext>
            </a:extLst>
          </p:cNvPr>
          <p:cNvSpPr/>
          <p:nvPr userDrawn="1"/>
        </p:nvSpPr>
        <p:spPr>
          <a:xfrm>
            <a:off x="5212080" y="283464"/>
            <a:ext cx="6803136" cy="245059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455196" y="626508"/>
            <a:ext cx="6316904" cy="1764504"/>
          </a:xfrm>
        </p:spPr>
        <p:txBody>
          <a:bodyPr/>
          <a:lstStyle>
            <a:lvl1pPr marL="0" indent="0" algn="ctr">
              <a:buNone/>
              <a:defRPr sz="4500" b="1"/>
            </a:lvl1pPr>
          </a:lstStyle>
          <a:p>
            <a:pPr lvl="0"/>
            <a:r>
              <a:rPr lang="fr-FR" dirty="0"/>
              <a:t>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266177" y="5837151"/>
            <a:ext cx="3602735" cy="415230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fr-FR" dirty="0" err="1"/>
              <a:t>Presenter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691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88528" y="1"/>
            <a:ext cx="12307824" cy="46451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400" y="5455862"/>
            <a:ext cx="3089754" cy="96778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9129542" y="6397228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09806" y="335737"/>
            <a:ext cx="5600230" cy="3971925"/>
          </a:xfrm>
        </p:spPr>
        <p:txBody>
          <a:bodyPr/>
          <a:lstStyle/>
          <a:p>
            <a:endParaRPr lang="fr-FR"/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108370" y="335737"/>
            <a:ext cx="5833421" cy="39719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87227" y="5436427"/>
            <a:ext cx="8324850" cy="860353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4122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54864" y="-95534"/>
            <a:ext cx="3712464" cy="699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8" y="176287"/>
            <a:ext cx="3089754" cy="96778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9082817" y="1125466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81744" y="2601265"/>
            <a:ext cx="3010375" cy="39719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116263" y="2601264"/>
            <a:ext cx="4866471" cy="39719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881743" y="403510"/>
            <a:ext cx="4866969" cy="860353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9361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47776" y="-40944"/>
            <a:ext cx="3712464" cy="6990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" y="176286"/>
            <a:ext cx="3089754" cy="96778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1134128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77422" y="2652033"/>
            <a:ext cx="4640238" cy="39719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081" y="2652032"/>
            <a:ext cx="3266883" cy="39719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394995" y="419807"/>
            <a:ext cx="4866969" cy="860353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132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2" b="9132"/>
          <a:stretch/>
        </p:blipFill>
        <p:spPr>
          <a:xfrm>
            <a:off x="-88900" y="-106326"/>
            <a:ext cx="12382500" cy="703875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88900" y="-106326"/>
            <a:ext cx="12382500" cy="7038754"/>
          </a:xfrm>
          <a:prstGeom prst="rect">
            <a:avLst/>
          </a:prstGeom>
          <a:solidFill>
            <a:schemeClr val="accent2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val 8"/>
          <p:cNvSpPr/>
          <p:nvPr userDrawn="1"/>
        </p:nvSpPr>
        <p:spPr>
          <a:xfrm>
            <a:off x="762000" y="554328"/>
            <a:ext cx="5715000" cy="571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0">
              <a:solidFill>
                <a:schemeClr val="tx1"/>
              </a:solidFill>
            </a:endParaRP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865609" y="1144075"/>
            <a:ext cx="3507782" cy="3543892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ar-AE" sz="3500" b="1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THANK YOU</a:t>
            </a:r>
          </a:p>
          <a:p>
            <a:pPr lvl="0"/>
            <a:r>
              <a:rPr lang="fr-FR" dirty="0"/>
              <a:t>MERCI</a:t>
            </a:r>
          </a:p>
          <a:p>
            <a:pPr lvl="0"/>
            <a:r>
              <a:rPr lang="fr-FR" dirty="0"/>
              <a:t>GRACIAS</a:t>
            </a:r>
          </a:p>
          <a:p>
            <a:pPr lvl="0"/>
            <a:r>
              <a:rPr lang="az-Cyrl-AZ" dirty="0"/>
              <a:t>Спасибо</a:t>
            </a:r>
            <a:endParaRPr lang="fr-FR" dirty="0"/>
          </a:p>
          <a:p>
            <a:pPr lvl="0"/>
            <a:r>
              <a:rPr lang="ar-AE" dirty="0"/>
              <a:t>شكران </a:t>
            </a:r>
            <a:endParaRPr lang="fr-FR" dirty="0"/>
          </a:p>
          <a:p>
            <a:pPr lvl="0"/>
            <a:r>
              <a:rPr lang="zh-CN" altLang="fr-FR" dirty="0"/>
              <a:t>谢谢</a:t>
            </a:r>
            <a:endParaRPr lang="ar-AE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65609" y="5014290"/>
            <a:ext cx="3507782" cy="928715"/>
          </a:xfrm>
        </p:spPr>
        <p:txBody>
          <a:bodyPr>
            <a:normAutofit/>
          </a:bodyPr>
          <a:lstStyle>
            <a:lvl1pPr marL="0" indent="0" algn="ctr">
              <a:spcBef>
                <a:spcPts val="500"/>
              </a:spcBef>
              <a:buNone/>
              <a:defRPr sz="2300" b="0"/>
            </a:lvl1pPr>
          </a:lstStyle>
          <a:p>
            <a:pPr lvl="0"/>
            <a:r>
              <a:rPr lang="fr-FR" dirty="0"/>
              <a:t>Contact:</a:t>
            </a:r>
          </a:p>
          <a:p>
            <a:pPr lvl="0"/>
            <a:r>
              <a:rPr lang="fr-FR" dirty="0"/>
              <a:t>xxx@unesco.org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8" y="176287"/>
            <a:ext cx="3089754" cy="967788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9082817" y="1125466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25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8" y="176287"/>
            <a:ext cx="3089754" cy="96778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9082817" y="1125466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58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B8A6-54EB-294E-96BC-F5BEBC15652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55A-AAB8-1349-B45F-F85F50DDA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1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2" b="3089"/>
          <a:stretch/>
        </p:blipFill>
        <p:spPr>
          <a:xfrm>
            <a:off x="0" y="-63795"/>
            <a:ext cx="12192000" cy="695369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63794"/>
            <a:ext cx="12192000" cy="6953694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23863" y="403510"/>
            <a:ext cx="8324850" cy="860353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23863" y="1938338"/>
            <a:ext cx="11340507" cy="48180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8" y="176287"/>
            <a:ext cx="3089754" cy="96778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9082817" y="1125466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4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860" r="573" b="19090"/>
          <a:stretch/>
        </p:blipFill>
        <p:spPr>
          <a:xfrm>
            <a:off x="0" y="4271754"/>
            <a:ext cx="12216809" cy="289332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4271754"/>
            <a:ext cx="12216809" cy="2893321"/>
          </a:xfrm>
          <a:prstGeom prst="rect">
            <a:avLst/>
          </a:prstGeom>
          <a:solidFill>
            <a:schemeClr val="accent2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23863" y="403510"/>
            <a:ext cx="8324850" cy="860353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23863" y="1938338"/>
            <a:ext cx="11340507" cy="481806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8" y="176287"/>
            <a:ext cx="3089754" cy="96778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9082817" y="1125466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2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" b="1"/>
          <a:stretch/>
        </p:blipFill>
        <p:spPr>
          <a:xfrm>
            <a:off x="0" y="-148856"/>
            <a:ext cx="12320884" cy="710921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74428"/>
            <a:ext cx="12320884" cy="7034786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23863" y="403510"/>
            <a:ext cx="8324850" cy="860353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23863" y="1938338"/>
            <a:ext cx="11340507" cy="48180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8" y="176287"/>
            <a:ext cx="3089754" cy="96778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082817" y="1125466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2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7" b="14940"/>
          <a:stretch/>
        </p:blipFill>
        <p:spPr>
          <a:xfrm>
            <a:off x="-40944" y="-74429"/>
            <a:ext cx="12287250" cy="6985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40944" y="-74429"/>
            <a:ext cx="12287250" cy="6985591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3"/>
          <p:cNvSpPr txBox="1"/>
          <p:nvPr userDrawn="1"/>
        </p:nvSpPr>
        <p:spPr>
          <a:xfrm rot="5400000">
            <a:off x="11643305" y="6236997"/>
            <a:ext cx="995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>
                <a:solidFill>
                  <a:schemeClr val="bg1">
                    <a:alpha val="60000"/>
                  </a:schemeClr>
                </a:solidFill>
              </a:rPr>
              <a:t>© </a:t>
            </a:r>
            <a:r>
              <a:rPr lang="fr-FR" sz="1000" err="1">
                <a:solidFill>
                  <a:schemeClr val="bg1">
                    <a:alpha val="60000"/>
                  </a:schemeClr>
                </a:solidFill>
              </a:rPr>
              <a:t>Nekton</a:t>
            </a:r>
            <a:r>
              <a:rPr lang="fr-FR" sz="1000">
                <a:solidFill>
                  <a:schemeClr val="bg1">
                    <a:alpha val="60000"/>
                  </a:schemeClr>
                </a:solidFill>
              </a:rPr>
              <a:t> 2018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23863" y="403510"/>
            <a:ext cx="8324850" cy="860353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23863" y="1938338"/>
            <a:ext cx="11340507" cy="48180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8" y="176287"/>
            <a:ext cx="3089754" cy="96778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9082817" y="1125466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1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t="-64" r="497" b="14836"/>
          <a:stretch/>
        </p:blipFill>
        <p:spPr>
          <a:xfrm>
            <a:off x="-53164" y="-85060"/>
            <a:ext cx="12301871" cy="700685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53164" y="-85060"/>
            <a:ext cx="12301871" cy="7006856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550992-7E47-D94F-A434-E485070B3826}"/>
              </a:ext>
            </a:extLst>
          </p:cNvPr>
          <p:cNvSpPr/>
          <p:nvPr userDrawn="1"/>
        </p:nvSpPr>
        <p:spPr>
          <a:xfrm>
            <a:off x="-53164" y="1983599"/>
            <a:ext cx="12317472" cy="2701649"/>
          </a:xfrm>
          <a:prstGeom prst="rect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23863" y="403510"/>
            <a:ext cx="8324850" cy="872403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423863" y="1938338"/>
            <a:ext cx="11340507" cy="2719372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49606499-8453-624E-A07E-CCC68260E618}"/>
              </a:ext>
            </a:extLst>
          </p:cNvPr>
          <p:cNvSpPr txBox="1"/>
          <p:nvPr userDrawn="1"/>
        </p:nvSpPr>
        <p:spPr>
          <a:xfrm rot="5400000">
            <a:off x="11826848" y="6392445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>
                <a:solidFill>
                  <a:schemeClr val="bg1">
                    <a:alpha val="60000"/>
                  </a:schemeClr>
                </a:solidFill>
              </a:rPr>
              <a:t>© WMO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8" y="176287"/>
            <a:ext cx="3089754" cy="96778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9082817" y="1125466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2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1" r="8520" b="2148"/>
          <a:stretch/>
        </p:blipFill>
        <p:spPr>
          <a:xfrm flipH="1">
            <a:off x="0" y="-53417"/>
            <a:ext cx="4937760" cy="694331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493776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8" y="176286"/>
            <a:ext cx="3089754" cy="96778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9082817" y="1125466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308600" y="2949448"/>
            <a:ext cx="6496050" cy="366940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308600" y="1840026"/>
            <a:ext cx="6496050" cy="860353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2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6" r="31420"/>
          <a:stretch/>
        </p:blipFill>
        <p:spPr>
          <a:xfrm>
            <a:off x="7697337" y="0"/>
            <a:ext cx="4519048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697336" y="0"/>
            <a:ext cx="4531239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" y="176286"/>
            <a:ext cx="3089754" cy="96778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0" y="1134128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  <p:sp>
        <p:nvSpPr>
          <p:cNvPr id="7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68110" y="2966772"/>
            <a:ext cx="6960737" cy="366940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68110" y="1857350"/>
            <a:ext cx="6960737" cy="860353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F7DD39F7-DC35-9240-981A-072E5E40923F}"/>
              </a:ext>
            </a:extLst>
          </p:cNvPr>
          <p:cNvSpPr txBox="1"/>
          <p:nvPr userDrawn="1"/>
        </p:nvSpPr>
        <p:spPr>
          <a:xfrm rot="5400000">
            <a:off x="11422092" y="6017541"/>
            <a:ext cx="1438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>
                <a:solidFill>
                  <a:schemeClr val="bg1">
                    <a:alpha val="60000"/>
                  </a:schemeClr>
                </a:solidFill>
              </a:rPr>
              <a:t>© AIMS/Christian Miller</a:t>
            </a:r>
          </a:p>
        </p:txBody>
      </p:sp>
    </p:spTree>
    <p:extLst>
      <p:ext uri="{BB962C8B-B14F-4D97-AF65-F5344CB8AC3E}">
        <p14:creationId xmlns:p14="http://schemas.microsoft.com/office/powerpoint/2010/main" val="400101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54864" y="2249424"/>
            <a:ext cx="12307824" cy="46451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8" y="176287"/>
            <a:ext cx="3089754" cy="96778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9082817" y="1125466"/>
            <a:ext cx="31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solidFill>
                  <a:schemeClr val="tx1"/>
                </a:solidFill>
              </a:rPr>
              <a:t>One </a:t>
            </a:r>
            <a:r>
              <a:rPr lang="fr-FR" b="1" i="1" err="1">
                <a:solidFill>
                  <a:schemeClr val="tx1"/>
                </a:solidFill>
              </a:rPr>
              <a:t>Planet</a:t>
            </a:r>
            <a:r>
              <a:rPr lang="fr-FR" b="1" i="1">
                <a:solidFill>
                  <a:schemeClr val="tx1"/>
                </a:solidFill>
              </a:rPr>
              <a:t>,</a:t>
            </a:r>
            <a:r>
              <a:rPr lang="fr-FR" b="1" i="1" baseline="0">
                <a:solidFill>
                  <a:schemeClr val="tx1"/>
                </a:solidFill>
              </a:rPr>
              <a:t> One Ocean</a:t>
            </a:r>
            <a:endParaRPr lang="fr-FR" b="1" i="1">
              <a:solidFill>
                <a:schemeClr val="tx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04788" y="2633663"/>
            <a:ext cx="5600230" cy="3971925"/>
          </a:xfrm>
        </p:spPr>
        <p:txBody>
          <a:bodyPr/>
          <a:lstStyle/>
          <a:p>
            <a:endParaRPr lang="fr-FR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86901" y="2643370"/>
            <a:ext cx="5884176" cy="3971925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3863" y="403510"/>
            <a:ext cx="8324850" cy="860353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9572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EB7B2-4CFA-4D68-9892-E88A4C55EA2A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F02B-8DA0-4CE3-865F-BA748A3F71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40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6" r:id="rId8"/>
    <p:sldLayoutId id="2147483665" r:id="rId9"/>
    <p:sldLayoutId id="2147483670" r:id="rId10"/>
    <p:sldLayoutId id="2147483668" r:id="rId11"/>
    <p:sldLayoutId id="2147483669" r:id="rId12"/>
    <p:sldLayoutId id="2147483667" r:id="rId13"/>
    <p:sldLayoutId id="2147483671" r:id="rId14"/>
    <p:sldLayoutId id="214748367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Item 4: EPG </a:t>
            </a:r>
            <a:r>
              <a:rPr lang="fr-FR" dirty="0" err="1"/>
              <a:t>Terms</a:t>
            </a:r>
            <a:r>
              <a:rPr lang="fr-FR" dirty="0"/>
              <a:t> of Reference &amp; Method of </a:t>
            </a:r>
            <a:r>
              <a:rPr lang="fr-FR" dirty="0" err="1"/>
              <a:t>work</a:t>
            </a:r>
            <a:endParaRPr lang="fr-FR" dirty="0"/>
          </a:p>
          <a:p>
            <a:r>
              <a:rPr lang="it" sz="1900" dirty="0"/>
              <a:t>(from doc IOC/EC-LI/2 Annex 4) </a:t>
            </a:r>
          </a:p>
          <a:p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Julian Barbiere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/>
              <a:t>EPG-1</a:t>
            </a:r>
          </a:p>
        </p:txBody>
      </p:sp>
    </p:spTree>
    <p:extLst>
      <p:ext uri="{BB962C8B-B14F-4D97-AF65-F5344CB8AC3E}">
        <p14:creationId xmlns:p14="http://schemas.microsoft.com/office/powerpoint/2010/main" val="1564160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4379" y="1545164"/>
            <a:ext cx="7717676" cy="5060352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/>
              <a:t>Selection</a:t>
            </a:r>
            <a:r>
              <a:rPr lang="fr-FR" sz="2600" dirty="0"/>
              <a:t> by IOC </a:t>
            </a:r>
            <a:r>
              <a:rPr lang="fr-FR" sz="2600" dirty="0" err="1"/>
              <a:t>Officers</a:t>
            </a:r>
            <a:r>
              <a:rPr lang="fr-FR" sz="2600" dirty="0"/>
              <a:t> (expertise, </a:t>
            </a:r>
            <a:r>
              <a:rPr lang="fr-FR" sz="2600" dirty="0" err="1"/>
              <a:t>geographic</a:t>
            </a:r>
            <a:r>
              <a:rPr lang="fr-FR" sz="2600" dirty="0"/>
              <a:t> </a:t>
            </a:r>
            <a:r>
              <a:rPr lang="fr-FR" sz="2600" dirty="0" err="1"/>
              <a:t>rep</a:t>
            </a:r>
            <a:r>
              <a:rPr lang="fr-FR" sz="2600" dirty="0"/>
              <a:t>, </a:t>
            </a:r>
            <a:r>
              <a:rPr lang="fr-FR" sz="2600" dirty="0" err="1"/>
              <a:t>gender</a:t>
            </a:r>
            <a:r>
              <a:rPr lang="fr-FR" sz="2600" dirty="0"/>
              <a:t>) out of 135 nominations</a:t>
            </a:r>
            <a:br>
              <a:rPr lang="fr-FR" sz="2600" dirty="0"/>
            </a:br>
            <a:endParaRPr lang="fr-FR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/>
              <a:t>Expertise: international </a:t>
            </a:r>
            <a:r>
              <a:rPr lang="en" sz="2600" dirty="0"/>
              <a:t> </a:t>
            </a:r>
            <a:r>
              <a:rPr lang="en" sz="2600" dirty="0" err="1"/>
              <a:t>programmes</a:t>
            </a:r>
            <a:r>
              <a:rPr lang="en" sz="2600" dirty="0"/>
              <a:t> in ocean science and its numerous applications &amp; in sustainable development of oceans, science-policy interface and capacity development</a:t>
            </a:r>
            <a:br>
              <a:rPr lang="en" sz="2600" dirty="0"/>
            </a:br>
            <a:endParaRPr lang="fr-FR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/>
              <a:t>19 </a:t>
            </a:r>
            <a:r>
              <a:rPr lang="fr-FR" sz="2600" dirty="0" err="1"/>
              <a:t>Members</a:t>
            </a:r>
            <a:r>
              <a:rPr lang="fr-FR" sz="2600" dirty="0"/>
              <a:t> </a:t>
            </a:r>
            <a:r>
              <a:rPr lang="fr-FR" sz="2600" dirty="0" err="1"/>
              <a:t>from</a:t>
            </a:r>
            <a:r>
              <a:rPr lang="fr-FR" sz="2600" dirty="0"/>
              <a:t> 5 IOC </a:t>
            </a:r>
            <a:r>
              <a:rPr lang="fr-FR" sz="2600" dirty="0" err="1"/>
              <a:t>Regional</a:t>
            </a:r>
            <a:r>
              <a:rPr lang="fr-FR" sz="2600" dirty="0"/>
              <a:t> groups</a:t>
            </a:r>
            <a:br>
              <a:rPr lang="fr-FR" sz="2600" dirty="0"/>
            </a:br>
            <a:endParaRPr lang="fr-FR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/>
              <a:t>EPG </a:t>
            </a:r>
            <a:r>
              <a:rPr lang="fr-FR" sz="2600" dirty="0" err="1"/>
              <a:t>may</a:t>
            </a:r>
            <a:r>
              <a:rPr lang="fr-FR" sz="2600" dirty="0"/>
              <a:t> call on </a:t>
            </a:r>
            <a:r>
              <a:rPr lang="fr-FR" sz="2600" dirty="0" err="1"/>
              <a:t>external</a:t>
            </a:r>
            <a:r>
              <a:rPr lang="fr-FR" sz="2600" dirty="0"/>
              <a:t> expertise for </a:t>
            </a:r>
            <a:r>
              <a:rPr lang="fr-FR" sz="2600" dirty="0" err="1"/>
              <a:t>specific</a:t>
            </a:r>
            <a:r>
              <a:rPr lang="fr-FR" sz="2600" dirty="0"/>
              <a:t> </a:t>
            </a:r>
            <a:r>
              <a:rPr lang="fr-FR" sz="2600" dirty="0" err="1"/>
              <a:t>tasks</a:t>
            </a:r>
            <a:br>
              <a:rPr lang="fr-FR" sz="2600" dirty="0"/>
            </a:br>
            <a:endParaRPr lang="fr-FR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 err="1"/>
              <a:t>Executive</a:t>
            </a:r>
            <a:r>
              <a:rPr lang="fr-FR" sz="2600" dirty="0"/>
              <a:t> </a:t>
            </a:r>
            <a:r>
              <a:rPr lang="fr-FR" sz="2600" dirty="0" err="1"/>
              <a:t>Secretary</a:t>
            </a:r>
            <a:r>
              <a:rPr lang="fr-FR" sz="2600" dirty="0"/>
              <a:t> </a:t>
            </a:r>
            <a:r>
              <a:rPr lang="fr-FR" sz="2600" dirty="0" err="1"/>
              <a:t>is</a:t>
            </a:r>
            <a:r>
              <a:rPr lang="fr-FR" sz="2600" dirty="0"/>
              <a:t> EPG </a:t>
            </a:r>
            <a:r>
              <a:rPr lang="fr-FR" sz="2600" dirty="0" err="1"/>
              <a:t>coordinator</a:t>
            </a:r>
            <a:r>
              <a:rPr lang="fr-FR" sz="2600" dirty="0"/>
              <a:t> &amp; chair</a:t>
            </a:r>
            <a:br>
              <a:rPr lang="fr-FR" sz="2600" dirty="0"/>
            </a:br>
            <a:endParaRPr lang="fr-FR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 err="1"/>
              <a:t>Members</a:t>
            </a:r>
            <a:r>
              <a:rPr lang="fr-FR" sz="2600" dirty="0"/>
              <a:t> serve in </a:t>
            </a:r>
            <a:r>
              <a:rPr lang="fr-FR" sz="2600" dirty="0" err="1"/>
              <a:t>their</a:t>
            </a:r>
            <a:r>
              <a:rPr lang="fr-FR" sz="2600" dirty="0"/>
              <a:t> expert </a:t>
            </a:r>
            <a:r>
              <a:rPr lang="fr-FR" sz="2600" dirty="0" err="1"/>
              <a:t>capacity</a:t>
            </a:r>
            <a:endParaRPr lang="fr-FR" sz="2600" dirty="0"/>
          </a:p>
          <a:p>
            <a:endParaRPr lang="fr-FR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 err="1"/>
              <a:t>Timeline</a:t>
            </a:r>
            <a:r>
              <a:rPr lang="fr-FR" sz="2600" dirty="0"/>
              <a:t> – duration of the </a:t>
            </a:r>
            <a:r>
              <a:rPr lang="fr-FR" sz="2600" dirty="0" err="1"/>
              <a:t>preparation</a:t>
            </a:r>
            <a:r>
              <a:rPr lang="fr-FR" sz="2600" dirty="0"/>
              <a:t> phase (2018-2020) - up to </a:t>
            </a:r>
            <a:r>
              <a:rPr lang="fr-FR" sz="2600" dirty="0" err="1"/>
              <a:t>fall</a:t>
            </a:r>
            <a:r>
              <a:rPr lang="fr-FR" sz="2600" dirty="0"/>
              <a:t> 2020</a:t>
            </a:r>
            <a:br>
              <a:rPr lang="fr-FR" sz="1800" dirty="0"/>
            </a:br>
            <a:br>
              <a:rPr lang="fr-FR" sz="1800" dirty="0"/>
            </a:br>
            <a:endParaRPr lang="fr-FR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EPG </a:t>
            </a:r>
            <a:r>
              <a:rPr lang="fr-FR" dirty="0" err="1"/>
              <a:t>Membership</a:t>
            </a:r>
            <a:r>
              <a:rPr lang="fr-FR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9F0E0-5D39-AC49-B441-26090441D15E}"/>
              </a:ext>
            </a:extLst>
          </p:cNvPr>
          <p:cNvSpPr txBox="1"/>
          <p:nvPr/>
        </p:nvSpPr>
        <p:spPr>
          <a:xfrm>
            <a:off x="286603" y="1160297"/>
            <a:ext cx="2661313" cy="384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1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9378" y="1701975"/>
            <a:ext cx="7482430" cy="4609178"/>
          </a:xfrm>
        </p:spPr>
        <p:txBody>
          <a:bodyPr>
            <a:normAutofit fontScale="77500" lnSpcReduction="20000"/>
          </a:bodyPr>
          <a:lstStyle/>
          <a:p>
            <a:r>
              <a:rPr lang="en-US" sz="2100" dirty="0"/>
              <a:t>Advisory group to the IOC governing bodies (EC/Assembly) to support the development of the implementation plan</a:t>
            </a:r>
            <a:br>
              <a:rPr lang="fr-FR" sz="2100" dirty="0"/>
            </a:br>
            <a:endParaRPr lang="fr-FR" sz="2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100" dirty="0"/>
              <a:t>Recommendations on the </a:t>
            </a:r>
            <a:r>
              <a:rPr lang="en" sz="2100" b="1" dirty="0">
                <a:solidFill>
                  <a:srgbClr val="C00000"/>
                </a:solidFill>
              </a:rPr>
              <a:t>form and structure of the Decade </a:t>
            </a:r>
            <a:r>
              <a:rPr lang="en" sz="2100" dirty="0"/>
              <a:t>including governance arrangements (also amendment to Roadmap)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100" b="1" dirty="0">
                <a:solidFill>
                  <a:srgbClr val="C00000"/>
                </a:solidFill>
              </a:rPr>
              <a:t>Engage and consult relevant communities</a:t>
            </a:r>
            <a:r>
              <a:rPr lang="en" sz="2100" dirty="0"/>
              <a:t> (geog. / networks ) – Ambassadorial role, focus  on early career scientists and disadvantaged groups and regions and to the science-policy interface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100" dirty="0"/>
              <a:t>Advise/contribute on </a:t>
            </a:r>
            <a:r>
              <a:rPr lang="en" sz="2100" b="1" dirty="0">
                <a:solidFill>
                  <a:srgbClr val="C00000"/>
                </a:solidFill>
              </a:rPr>
              <a:t>communication </a:t>
            </a:r>
            <a:r>
              <a:rPr lang="en" sz="2100" b="1" dirty="0" err="1">
                <a:solidFill>
                  <a:srgbClr val="C00000"/>
                </a:solidFill>
              </a:rPr>
              <a:t>st</a:t>
            </a:r>
            <a:r>
              <a:rPr lang="fr-FR" sz="2100" b="1" dirty="0">
                <a:solidFill>
                  <a:srgbClr val="C00000"/>
                </a:solidFill>
              </a:rPr>
              <a:t>ra</a:t>
            </a:r>
            <a:r>
              <a:rPr lang="en" sz="2100" b="1" dirty="0" err="1">
                <a:solidFill>
                  <a:srgbClr val="C00000"/>
                </a:solidFill>
              </a:rPr>
              <a:t>tegy</a:t>
            </a:r>
            <a:r>
              <a:rPr lang="en" sz="2100" b="1" dirty="0">
                <a:solidFill>
                  <a:srgbClr val="C00000"/>
                </a:solidFill>
              </a:rPr>
              <a:t> and activities </a:t>
            </a:r>
            <a:r>
              <a:rPr lang="en" sz="2100" dirty="0"/>
              <a:t>to all stakeholders and gather feedback, as appropriate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100" dirty="0"/>
              <a:t>Develop a </a:t>
            </a:r>
            <a:r>
              <a:rPr lang="en" sz="2100" b="1" dirty="0">
                <a:solidFill>
                  <a:srgbClr val="C00000"/>
                </a:solidFill>
              </a:rPr>
              <a:t>high-level description of a Science Plan</a:t>
            </a:r>
            <a:r>
              <a:rPr lang="en" sz="2100" dirty="0"/>
              <a:t>, aligned and in harmony with the goals of the Decade;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100" dirty="0"/>
              <a:t>Develop </a:t>
            </a:r>
            <a:r>
              <a:rPr lang="en" sz="2100" b="1" dirty="0">
                <a:solidFill>
                  <a:srgbClr val="C00000"/>
                </a:solidFill>
              </a:rPr>
              <a:t>a resource mobilization (business plan)</a:t>
            </a:r>
            <a:r>
              <a:rPr lang="en" sz="2100" dirty="0">
                <a:solidFill>
                  <a:srgbClr val="C00000"/>
                </a:solidFill>
              </a:rPr>
              <a:t> </a:t>
            </a:r>
            <a:r>
              <a:rPr lang="en" sz="2100" dirty="0"/>
              <a:t>for the Decade, including principles for handling the contributions to the Decade;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100" dirty="0"/>
              <a:t>Provide a </a:t>
            </a:r>
            <a:r>
              <a:rPr lang="en" sz="2100" b="1" dirty="0">
                <a:solidFill>
                  <a:srgbClr val="C00000"/>
                </a:solidFill>
              </a:rPr>
              <a:t>draft Implementation Plan </a:t>
            </a:r>
            <a:r>
              <a:rPr lang="en" sz="2100" dirty="0"/>
              <a:t>for the Decade to the IOC governing bodies and, based on their decisions and directions, finalize the plan for consideration by the UNGA;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100" b="1" dirty="0">
                <a:solidFill>
                  <a:srgbClr val="C00000"/>
                </a:solidFill>
              </a:rPr>
              <a:t>Report back to IOC Governing bodies  </a:t>
            </a:r>
            <a:r>
              <a:rPr lang="en" sz="2100" dirty="0"/>
              <a:t>on progress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100" dirty="0"/>
              <a:t>Engage/consult with States and other stakeholders through relevant mechanisms</a:t>
            </a:r>
            <a:br>
              <a:rPr lang="fr-FR" sz="1600" dirty="0"/>
            </a:br>
            <a:endParaRPr lang="fr-FR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err="1"/>
              <a:t>ToRs</a:t>
            </a:r>
            <a:r>
              <a:rPr lang="fr-FR" dirty="0"/>
              <a:t> – Main </a:t>
            </a:r>
            <a:r>
              <a:rPr lang="fr-FR" dirty="0" err="1"/>
              <a:t>elements</a:t>
            </a:r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3754C-F9FA-A844-A46F-774BB6678E35}"/>
              </a:ext>
            </a:extLst>
          </p:cNvPr>
          <p:cNvSpPr txBox="1"/>
          <p:nvPr/>
        </p:nvSpPr>
        <p:spPr>
          <a:xfrm>
            <a:off x="286603" y="1160297"/>
            <a:ext cx="2661313" cy="384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076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2082" y="1545164"/>
            <a:ext cx="7482430" cy="4985428"/>
          </a:xfrm>
        </p:spPr>
        <p:txBody>
          <a:bodyPr>
            <a:normAutofit lnSpcReduction="10000"/>
          </a:bodyPr>
          <a:lstStyle/>
          <a:p>
            <a:r>
              <a:rPr lang="fr-FR" sz="2400" dirty="0" err="1"/>
              <a:t>Strive</a:t>
            </a:r>
            <a:r>
              <a:rPr lang="fr-FR" sz="2400" dirty="0"/>
              <a:t> to </a:t>
            </a:r>
            <a:r>
              <a:rPr lang="fr-FR" sz="2400" dirty="0" err="1"/>
              <a:t>reach</a:t>
            </a:r>
            <a:r>
              <a:rPr lang="fr-FR" sz="2400" dirty="0"/>
              <a:t> consensus on </a:t>
            </a:r>
            <a:r>
              <a:rPr lang="fr-FR" sz="2400" dirty="0" err="1"/>
              <a:t>its</a:t>
            </a:r>
            <a:r>
              <a:rPr lang="fr-FR" sz="2400" dirty="0"/>
              <a:t> </a:t>
            </a:r>
            <a:r>
              <a:rPr lang="fr-FR" sz="2400" dirty="0" err="1"/>
              <a:t>recommendations</a:t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/>
              <a:t>Physical meetings : 	EPG-1 / </a:t>
            </a:r>
            <a:r>
              <a:rPr lang="fr-FR" sz="2400" dirty="0" err="1"/>
              <a:t>December</a:t>
            </a:r>
            <a:r>
              <a:rPr lang="fr-FR" sz="2400" dirty="0"/>
              <a:t> 2018, Paris</a:t>
            </a:r>
          </a:p>
          <a:p>
            <a:r>
              <a:rPr lang="fr-FR" sz="2400" dirty="0"/>
              <a:t>			EPG-2  / </a:t>
            </a:r>
            <a:r>
              <a:rPr lang="fr-FR" sz="2400" dirty="0" err="1"/>
              <a:t>December</a:t>
            </a:r>
            <a:r>
              <a:rPr lang="fr-FR" sz="2400" dirty="0"/>
              <a:t> 2019 ??</a:t>
            </a:r>
          </a:p>
          <a:p>
            <a:br>
              <a:rPr lang="fr-FR" sz="2400" dirty="0"/>
            </a:br>
            <a:r>
              <a:rPr lang="fr-FR" sz="2400" dirty="0" err="1"/>
              <a:t>Teleconferences</a:t>
            </a:r>
            <a:r>
              <a:rPr lang="fr-FR" sz="2400" dirty="0"/>
              <a:t> on a </a:t>
            </a:r>
            <a:r>
              <a:rPr lang="fr-FR" sz="2400" dirty="0" err="1"/>
              <a:t>quarterly</a:t>
            </a:r>
            <a:r>
              <a:rPr lang="fr-FR" sz="2400" dirty="0"/>
              <a:t> basis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 err="1"/>
              <a:t>Task</a:t>
            </a:r>
            <a:r>
              <a:rPr lang="fr-FR" sz="2400" dirty="0"/>
              <a:t> team (TBD) to </a:t>
            </a:r>
            <a:r>
              <a:rPr lang="fr-FR" sz="2400" dirty="0" err="1"/>
              <a:t>work</a:t>
            </a:r>
            <a:r>
              <a:rPr lang="fr-FR" sz="2400" dirty="0"/>
              <a:t> </a:t>
            </a:r>
            <a:r>
              <a:rPr lang="fr-FR" sz="2400" dirty="0" err="1"/>
              <a:t>remotely</a:t>
            </a:r>
            <a:r>
              <a:rPr lang="fr-FR" sz="2400" dirty="0"/>
              <a:t>, </a:t>
            </a:r>
            <a:r>
              <a:rPr lang="fr-FR" sz="2400" dirty="0" err="1"/>
              <a:t>according</a:t>
            </a:r>
            <a:r>
              <a:rPr lang="fr-FR" sz="2400" dirty="0"/>
              <a:t> to </a:t>
            </a:r>
            <a:r>
              <a:rPr lang="fr-FR" sz="2400" dirty="0" err="1"/>
              <a:t>own</a:t>
            </a:r>
            <a:r>
              <a:rPr lang="fr-FR" sz="2400" dirty="0"/>
              <a:t> </a:t>
            </a:r>
            <a:r>
              <a:rPr lang="fr-FR" sz="2400" dirty="0" err="1"/>
              <a:t>schedule</a:t>
            </a:r>
            <a:br>
              <a:rPr lang="fr-FR" sz="2400" dirty="0"/>
            </a:br>
            <a:endParaRPr lang="fr-FR" sz="2000" dirty="0"/>
          </a:p>
          <a:p>
            <a:r>
              <a:rPr lang="fr-FR" sz="2400" dirty="0"/>
              <a:t>Engagement  in key international meetings (</a:t>
            </a:r>
            <a:r>
              <a:rPr lang="fr-FR" sz="2400" dirty="0" err="1"/>
              <a:t>Decade</a:t>
            </a:r>
            <a:r>
              <a:rPr lang="fr-FR" sz="2400" dirty="0"/>
              <a:t> global and </a:t>
            </a:r>
            <a:r>
              <a:rPr lang="fr-FR" sz="2400" dirty="0" err="1"/>
              <a:t>regional</a:t>
            </a:r>
            <a:r>
              <a:rPr lang="fr-FR" sz="2400" dirty="0"/>
              <a:t> meetings,  IOC </a:t>
            </a:r>
            <a:r>
              <a:rPr lang="fr-FR" sz="2400" dirty="0" err="1"/>
              <a:t>governing</a:t>
            </a:r>
            <a:r>
              <a:rPr lang="fr-FR" sz="2400" dirty="0"/>
              <a:t>/</a:t>
            </a:r>
            <a:r>
              <a:rPr lang="fr-FR" sz="2400" dirty="0" err="1"/>
              <a:t>subsidiary</a:t>
            </a:r>
            <a:r>
              <a:rPr lang="fr-FR" sz="2400" dirty="0"/>
              <a:t> bodies,  </a:t>
            </a:r>
            <a:r>
              <a:rPr lang="fr-FR" sz="2400" dirty="0" err="1"/>
              <a:t>other</a:t>
            </a:r>
            <a:r>
              <a:rPr lang="fr-FR" sz="2400" dirty="0"/>
              <a:t> meetings)</a:t>
            </a:r>
            <a:br>
              <a:rPr lang="fr-FR" sz="1600" dirty="0"/>
            </a:br>
            <a:endParaRPr lang="fr-FR" sz="1600" dirty="0"/>
          </a:p>
          <a:p>
            <a:r>
              <a:rPr lang="fr-FR" sz="2400" dirty="0"/>
              <a:t>Delivery of </a:t>
            </a:r>
            <a:r>
              <a:rPr lang="fr-FR" sz="2400" dirty="0" err="1"/>
              <a:t>draft</a:t>
            </a:r>
            <a:r>
              <a:rPr lang="fr-FR" sz="2400" dirty="0"/>
              <a:t> </a:t>
            </a:r>
            <a:r>
              <a:rPr lang="fr-FR" sz="2400" dirty="0" err="1"/>
              <a:t>implementation</a:t>
            </a:r>
            <a:r>
              <a:rPr lang="fr-FR" sz="2400" dirty="0"/>
              <a:t> plan by March 2020</a:t>
            </a:r>
          </a:p>
          <a:p>
            <a:endParaRPr lang="fr-FR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Method of </a:t>
            </a:r>
            <a:r>
              <a:rPr lang="fr-FR" dirty="0" err="1"/>
              <a:t>Work</a:t>
            </a:r>
            <a:r>
              <a:rPr lang="fr-FR" dirty="0"/>
              <a:t> &amp; </a:t>
            </a:r>
            <a:r>
              <a:rPr lang="fr-FR" dirty="0" err="1"/>
              <a:t>timeline</a:t>
            </a:r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3754C-F9FA-A844-A46F-774BB6678E35}"/>
              </a:ext>
            </a:extLst>
          </p:cNvPr>
          <p:cNvSpPr txBox="1"/>
          <p:nvPr/>
        </p:nvSpPr>
        <p:spPr>
          <a:xfrm>
            <a:off x="286603" y="1160297"/>
            <a:ext cx="2661313" cy="384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13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1130461" y="4238335"/>
            <a:ext cx="9931078" cy="127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-Point Star 4"/>
          <p:cNvSpPr/>
          <p:nvPr/>
        </p:nvSpPr>
        <p:spPr>
          <a:xfrm>
            <a:off x="2023961" y="4077398"/>
            <a:ext cx="451413" cy="45141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9385461" y="4077398"/>
            <a:ext cx="451413" cy="45141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4-Point Star 8"/>
          <p:cNvSpPr/>
          <p:nvPr/>
        </p:nvSpPr>
        <p:spPr>
          <a:xfrm>
            <a:off x="6948989" y="4068987"/>
            <a:ext cx="451413" cy="45141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4413650" y="4077398"/>
            <a:ext cx="451413" cy="45141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01460" y="4503107"/>
            <a:ext cx="69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15269" y="4460477"/>
            <a:ext cx="69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8163" y="4465437"/>
            <a:ext cx="69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62960" y="4460477"/>
            <a:ext cx="69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21" name="Pentagon 20"/>
          <p:cNvSpPr/>
          <p:nvPr/>
        </p:nvSpPr>
        <p:spPr>
          <a:xfrm>
            <a:off x="9611167" y="5056097"/>
            <a:ext cx="2210764" cy="5144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Official Start </a:t>
            </a:r>
            <a:r>
              <a:rPr lang="en-US" dirty="0">
                <a:solidFill>
                  <a:schemeClr val="bg1"/>
                </a:solidFill>
              </a:rPr>
              <a:t>of Decade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286127" y="2855329"/>
            <a:ext cx="160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UNGA consideration of Implementation plan</a:t>
            </a:r>
          </a:p>
        </p:txBody>
      </p:sp>
      <p:cxnSp>
        <p:nvCxnSpPr>
          <p:cNvPr id="44" name="Straight Arrow Connector 43"/>
          <p:cNvCxnSpPr>
            <a:endCxn id="54" idx="0"/>
          </p:cNvCxnSpPr>
          <p:nvPr/>
        </p:nvCxnSpPr>
        <p:spPr>
          <a:xfrm flipH="1">
            <a:off x="9259918" y="2979353"/>
            <a:ext cx="3042" cy="1253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9195625" y="4232647"/>
            <a:ext cx="128586" cy="1240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8513864" y="4232647"/>
            <a:ext cx="128586" cy="1240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802462" y="4220586"/>
            <a:ext cx="128586" cy="1240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8097337" y="4654190"/>
            <a:ext cx="912650" cy="6318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1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Imp. Plan review  by MS and other stakeholders</a:t>
            </a:r>
          </a:p>
        </p:txBody>
      </p:sp>
      <p:cxnSp>
        <p:nvCxnSpPr>
          <p:cNvPr id="70" name="Straight Arrow Connector 69"/>
          <p:cNvCxnSpPr>
            <a:cxnSpLocks/>
          </p:cNvCxnSpPr>
          <p:nvPr/>
        </p:nvCxnSpPr>
        <p:spPr>
          <a:xfrm>
            <a:off x="8578157" y="3297790"/>
            <a:ext cx="0" cy="894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8188850" y="2836125"/>
            <a:ext cx="109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IP approval by IOC 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229260" y="5826764"/>
            <a:ext cx="7146403" cy="3703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Preparation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phase</a:t>
            </a:r>
          </a:p>
        </p:txBody>
      </p:sp>
      <p:sp>
        <p:nvSpPr>
          <p:cNvPr id="45" name="Oval 44"/>
          <p:cNvSpPr/>
          <p:nvPr/>
        </p:nvSpPr>
        <p:spPr>
          <a:xfrm>
            <a:off x="5223563" y="4216705"/>
            <a:ext cx="128586" cy="1240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273699" y="4238425"/>
            <a:ext cx="128586" cy="1240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337992" y="4356664"/>
            <a:ext cx="0" cy="426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5352149" y="4378902"/>
            <a:ext cx="391178" cy="303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4865063" y="4221801"/>
            <a:ext cx="128586" cy="1240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790430" y="4789227"/>
            <a:ext cx="926816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1</a:t>
            </a:r>
            <a:r>
              <a:rPr lang="en-US" sz="1100" baseline="30000" dirty="0"/>
              <a:t>st</a:t>
            </a:r>
            <a:r>
              <a:rPr lang="en-US" sz="1100" dirty="0"/>
              <a:t> Meeting EPG (Nov)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330658" y="3187726"/>
            <a:ext cx="134456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Global Meeting# 1</a:t>
            </a:r>
          </a:p>
          <a:p>
            <a:r>
              <a:rPr lang="en-US" sz="1200" dirty="0"/>
              <a:t>+ Stakeholder Forum (Q1)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7660358" y="3969353"/>
            <a:ext cx="0" cy="272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4917725" y="3873225"/>
            <a:ext cx="11631" cy="373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5517770" y="4224948"/>
            <a:ext cx="128586" cy="1240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103403" y="4218076"/>
            <a:ext cx="128586" cy="1240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357603" y="4219937"/>
            <a:ext cx="128586" cy="1240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46356" y="4660525"/>
            <a:ext cx="1062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Regional Workshops</a:t>
            </a:r>
          </a:p>
        </p:txBody>
      </p:sp>
      <p:sp>
        <p:nvSpPr>
          <p:cNvPr id="81" name="Oval 80"/>
          <p:cNvSpPr/>
          <p:nvPr/>
        </p:nvSpPr>
        <p:spPr>
          <a:xfrm>
            <a:off x="6556885" y="4229406"/>
            <a:ext cx="128586" cy="1240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/>
          <p:cNvCxnSpPr/>
          <p:nvPr/>
        </p:nvCxnSpPr>
        <p:spPr>
          <a:xfrm flipH="1" flipV="1">
            <a:off x="5569799" y="4358205"/>
            <a:ext cx="290113" cy="356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6104581" y="4392213"/>
            <a:ext cx="518865" cy="342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5994242" y="4339680"/>
            <a:ext cx="145085" cy="375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029315" y="4355416"/>
            <a:ext cx="373587" cy="383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7152001" y="3135278"/>
            <a:ext cx="103684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Global Meeting# 2</a:t>
            </a:r>
          </a:p>
          <a:p>
            <a:r>
              <a:rPr lang="en-US" sz="1200" dirty="0"/>
              <a:t>+ Stakeholder Forum (Q1)</a:t>
            </a:r>
          </a:p>
        </p:txBody>
      </p:sp>
      <p:sp>
        <p:nvSpPr>
          <p:cNvPr id="87" name="Oval 86"/>
          <p:cNvSpPr/>
          <p:nvPr/>
        </p:nvSpPr>
        <p:spPr>
          <a:xfrm>
            <a:off x="6759152" y="4230157"/>
            <a:ext cx="128586" cy="1240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596065" y="4219937"/>
            <a:ext cx="128586" cy="1240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6577761" y="4789227"/>
            <a:ext cx="926816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2</a:t>
            </a:r>
            <a:r>
              <a:rPr lang="en-US" sz="1100" baseline="30000" dirty="0"/>
              <a:t>nd</a:t>
            </a:r>
            <a:r>
              <a:rPr lang="en-US" sz="1100" dirty="0"/>
              <a:t> Meeting EPG (Nov)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 flipV="1">
            <a:off x="6825560" y="4395504"/>
            <a:ext cx="2252" cy="434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entagon 2">
            <a:extLst>
              <a:ext uri="{FF2B5EF4-FFF2-40B4-BE49-F238E27FC236}">
                <a16:creationId xmlns:a16="http://schemas.microsoft.com/office/drawing/2014/main" id="{2FC7EFEA-A20C-3D4C-BCE5-0ACD3D8CAF7C}"/>
              </a:ext>
            </a:extLst>
          </p:cNvPr>
          <p:cNvSpPr/>
          <p:nvPr/>
        </p:nvSpPr>
        <p:spPr>
          <a:xfrm>
            <a:off x="4437012" y="266109"/>
            <a:ext cx="5174155" cy="36043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EPG: Engagement and communication</a:t>
            </a:r>
          </a:p>
        </p:txBody>
      </p:sp>
      <p:sp>
        <p:nvSpPr>
          <p:cNvPr id="88" name="Pentagon 87">
            <a:extLst>
              <a:ext uri="{FF2B5EF4-FFF2-40B4-BE49-F238E27FC236}">
                <a16:creationId xmlns:a16="http://schemas.microsoft.com/office/drawing/2014/main" id="{6912FAF2-B4E0-914E-B996-9EF113757DAF}"/>
              </a:ext>
            </a:extLst>
          </p:cNvPr>
          <p:cNvSpPr/>
          <p:nvPr/>
        </p:nvSpPr>
        <p:spPr>
          <a:xfrm>
            <a:off x="5195848" y="697757"/>
            <a:ext cx="3126175" cy="393563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EPG Science plan formulation</a:t>
            </a:r>
          </a:p>
        </p:txBody>
      </p:sp>
      <p:sp>
        <p:nvSpPr>
          <p:cNvPr id="92" name="Pentagon 91">
            <a:extLst>
              <a:ext uri="{FF2B5EF4-FFF2-40B4-BE49-F238E27FC236}">
                <a16:creationId xmlns:a16="http://schemas.microsoft.com/office/drawing/2014/main" id="{1D8B3B58-C33B-764F-86AE-4929EA7C187B}"/>
              </a:ext>
            </a:extLst>
          </p:cNvPr>
          <p:cNvSpPr/>
          <p:nvPr/>
        </p:nvSpPr>
        <p:spPr>
          <a:xfrm>
            <a:off x="6457247" y="1156669"/>
            <a:ext cx="1934394" cy="441037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EPG: Business plan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D3F003F-1612-484D-B60C-5A66AD8C56A3}"/>
              </a:ext>
            </a:extLst>
          </p:cNvPr>
          <p:cNvSpPr txBox="1"/>
          <p:nvPr/>
        </p:nvSpPr>
        <p:spPr>
          <a:xfrm>
            <a:off x="5665764" y="2430878"/>
            <a:ext cx="109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EPG Report to IOC GB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D5CB7F3-BB52-EB4F-99D5-C2FE2A9A452C}"/>
              </a:ext>
            </a:extLst>
          </p:cNvPr>
          <p:cNvSpPr txBox="1"/>
          <p:nvPr/>
        </p:nvSpPr>
        <p:spPr>
          <a:xfrm>
            <a:off x="8203242" y="2430619"/>
            <a:ext cx="109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EPG Report to IOC GB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76BB43D-1B46-2A4B-808F-73FD77A16FA9}"/>
              </a:ext>
            </a:extLst>
          </p:cNvPr>
          <p:cNvCxnSpPr>
            <a:cxnSpLocks/>
          </p:cNvCxnSpPr>
          <p:nvPr/>
        </p:nvCxnSpPr>
        <p:spPr>
          <a:xfrm>
            <a:off x="5866755" y="2918334"/>
            <a:ext cx="0" cy="1187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Pentagon 96">
            <a:extLst>
              <a:ext uri="{FF2B5EF4-FFF2-40B4-BE49-F238E27FC236}">
                <a16:creationId xmlns:a16="http://schemas.microsoft.com/office/drawing/2014/main" id="{EF545B15-1986-0544-9399-AEAC551DE855}"/>
              </a:ext>
            </a:extLst>
          </p:cNvPr>
          <p:cNvSpPr/>
          <p:nvPr/>
        </p:nvSpPr>
        <p:spPr>
          <a:xfrm>
            <a:off x="6845774" y="1659316"/>
            <a:ext cx="1629168" cy="76644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EPG Implementation Plan</a:t>
            </a:r>
          </a:p>
        </p:txBody>
      </p:sp>
    </p:spTree>
    <p:extLst>
      <p:ext uri="{BB962C8B-B14F-4D97-AF65-F5344CB8AC3E}">
        <p14:creationId xmlns:p14="http://schemas.microsoft.com/office/powerpoint/2010/main" val="83665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fr-FR"/>
              <a:t>THANK YOU</a:t>
            </a:r>
          </a:p>
          <a:p>
            <a:pPr lvl="0"/>
            <a:r>
              <a:rPr lang="fr-FR"/>
              <a:t>MERCI</a:t>
            </a:r>
          </a:p>
          <a:p>
            <a:pPr lvl="0"/>
            <a:r>
              <a:rPr lang="fr-FR"/>
              <a:t>GRACIAS</a:t>
            </a:r>
          </a:p>
          <a:p>
            <a:pPr lvl="0"/>
            <a:r>
              <a:rPr lang="az-Cyrl-AZ"/>
              <a:t>Спасибо</a:t>
            </a:r>
            <a:endParaRPr lang="fr-FR"/>
          </a:p>
          <a:p>
            <a:pPr lvl="0"/>
            <a:r>
              <a:rPr lang="ar-AE"/>
              <a:t>شكران </a:t>
            </a:r>
            <a:endParaRPr lang="fr-FR"/>
          </a:p>
          <a:p>
            <a:pPr lvl="0"/>
            <a:r>
              <a:rPr lang="zh-CN" altLang="fr-FR"/>
              <a:t>谢谢</a:t>
            </a:r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39702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176</Words>
  <Application>Microsoft Macintosh PowerPoint</Application>
  <PresentationFormat>Widescreen</PresentationFormat>
  <Paragraphs>59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Khalil, Aya</dc:creator>
  <cp:lastModifiedBy>Julian Barbiere</cp:lastModifiedBy>
  <cp:revision>62</cp:revision>
  <dcterms:created xsi:type="dcterms:W3CDTF">2018-06-21T09:27:11Z</dcterms:created>
  <dcterms:modified xsi:type="dcterms:W3CDTF">2018-12-13T11:18:34Z</dcterms:modified>
</cp:coreProperties>
</file>