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5" r:id="rId2"/>
    <p:sldMasterId id="2147483688" r:id="rId3"/>
    <p:sldMasterId id="2147483691" r:id="rId4"/>
    <p:sldMasterId id="2147483692" r:id="rId5"/>
    <p:sldMasterId id="2147483694" r:id="rId6"/>
    <p:sldMasterId id="2147483696" r:id="rId7"/>
    <p:sldMasterId id="2147483697" r:id="rId8"/>
  </p:sldMasterIdLst>
  <p:notesMasterIdLst>
    <p:notesMasterId r:id="rId42"/>
  </p:notesMasterIdLst>
  <p:handoutMasterIdLst>
    <p:handoutMasterId r:id="rId43"/>
  </p:handoutMasterIdLst>
  <p:sldIdLst>
    <p:sldId id="289" r:id="rId9"/>
    <p:sldId id="290" r:id="rId10"/>
    <p:sldId id="417" r:id="rId11"/>
    <p:sldId id="509" r:id="rId12"/>
    <p:sldId id="305" r:id="rId13"/>
    <p:sldId id="422" r:id="rId14"/>
    <p:sldId id="429" r:id="rId15"/>
    <p:sldId id="420" r:id="rId16"/>
    <p:sldId id="430" r:id="rId17"/>
    <p:sldId id="433" r:id="rId18"/>
    <p:sldId id="425" r:id="rId19"/>
    <p:sldId id="341" r:id="rId20"/>
    <p:sldId id="471" r:id="rId21"/>
    <p:sldId id="480" r:id="rId22"/>
    <p:sldId id="437" r:id="rId23"/>
    <p:sldId id="518" r:id="rId24"/>
    <p:sldId id="519" r:id="rId25"/>
    <p:sldId id="520" r:id="rId26"/>
    <p:sldId id="482" r:id="rId27"/>
    <p:sldId id="512" r:id="rId28"/>
    <p:sldId id="497" r:id="rId29"/>
    <p:sldId id="499" r:id="rId30"/>
    <p:sldId id="485" r:id="rId31"/>
    <p:sldId id="486" r:id="rId32"/>
    <p:sldId id="487" r:id="rId33"/>
    <p:sldId id="388" r:id="rId34"/>
    <p:sldId id="516" r:id="rId35"/>
    <p:sldId id="513" r:id="rId36"/>
    <p:sldId id="492" r:id="rId37"/>
    <p:sldId id="493" r:id="rId38"/>
    <p:sldId id="495" r:id="rId39"/>
    <p:sldId id="496" r:id="rId40"/>
    <p:sldId id="456" r:id="rId41"/>
  </p:sldIdLst>
  <p:sldSz cx="9144000" cy="5143500" type="screen16x9"/>
  <p:notesSz cx="6858000" cy="91440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4DD"/>
    <a:srgbClr val="AC6004"/>
    <a:srgbClr val="EA9422"/>
    <a:srgbClr val="FAA741"/>
    <a:srgbClr val="25408F"/>
    <a:srgbClr val="925238"/>
    <a:srgbClr val="B75133"/>
    <a:srgbClr val="CD7305"/>
    <a:srgbClr val="21879F"/>
    <a:srgbClr val="29A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53" autoAdjust="0"/>
    <p:restoredTop sz="89739" autoAdjust="0"/>
  </p:normalViewPr>
  <p:slideViewPr>
    <p:cSldViewPr>
      <p:cViewPr>
        <p:scale>
          <a:sx n="80" d="100"/>
          <a:sy n="80" d="100"/>
        </p:scale>
        <p:origin x="-330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912"/>
    </p:cViewPr>
  </p:sorterViewPr>
  <p:notesViewPr>
    <p:cSldViewPr>
      <p:cViewPr varScale="1">
        <p:scale>
          <a:sx n="61" d="100"/>
          <a:sy n="61" d="100"/>
        </p:scale>
        <p:origin x="-28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35700-E5D2-471D-AEE7-C9A14F28173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59E84AE-32AF-4494-B745-1D57F138ADB5}">
      <dgm:prSet phldrT="[Texte]" custT="1"/>
      <dgm:spPr/>
      <dgm:t>
        <a:bodyPr/>
        <a:lstStyle/>
        <a:p>
          <a:pPr algn="ctr"/>
          <a:r>
            <a:rPr lang="fr-FR" sz="1800" b="1" dirty="0" smtClean="0"/>
            <a:t>MULTI-YEAR</a:t>
          </a:r>
        </a:p>
        <a:p>
          <a:pPr algn="ctr"/>
          <a:r>
            <a:rPr lang="fr-FR" sz="1400" dirty="0" smtClean="0"/>
            <a:t>10 to 45 </a:t>
          </a:r>
          <a:r>
            <a:rPr lang="fr-FR" sz="1400" dirty="0" err="1" smtClean="0"/>
            <a:t>years</a:t>
          </a:r>
          <a:endParaRPr lang="fr-FR" sz="1400" b="1" dirty="0" smtClean="0"/>
        </a:p>
      </dgm:t>
    </dgm:pt>
    <dgm:pt modelId="{9B52E3B3-C8DE-41BC-A46A-8F7F242387C2}" type="parTrans" cxnId="{43536105-F5B1-41DF-900D-C4BAC9B33C35}">
      <dgm:prSet/>
      <dgm:spPr/>
      <dgm:t>
        <a:bodyPr/>
        <a:lstStyle/>
        <a:p>
          <a:endParaRPr lang="fr-FR"/>
        </a:p>
      </dgm:t>
    </dgm:pt>
    <dgm:pt modelId="{5A8D3A2F-1D89-481F-B71D-2A97606CBFC8}" type="sibTrans" cxnId="{43536105-F5B1-41DF-900D-C4BAC9B33C35}">
      <dgm:prSet/>
      <dgm:spPr/>
      <dgm:t>
        <a:bodyPr/>
        <a:lstStyle/>
        <a:p>
          <a:endParaRPr lang="fr-FR"/>
        </a:p>
      </dgm:t>
    </dgm:pt>
    <dgm:pt modelId="{9524B06C-7D81-4678-B9E4-A21B6B94D434}">
      <dgm:prSet phldrT="[Texte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r-FR" sz="1800" b="1" dirty="0" smtClean="0">
              <a:solidFill>
                <a:schemeClr val="accent2"/>
              </a:solidFill>
            </a:rPr>
            <a:t>REAL-TIME</a:t>
          </a:r>
          <a:endParaRPr lang="fr-FR" sz="1200" b="1" dirty="0" smtClean="0">
            <a:solidFill>
              <a:schemeClr val="accent2"/>
            </a:solidFill>
          </a:endParaRPr>
        </a:p>
        <a:p>
          <a:pPr algn="ctr"/>
          <a:r>
            <a:rPr lang="fr-FR" sz="1400" dirty="0" smtClean="0">
              <a:solidFill>
                <a:schemeClr val="accent2"/>
              </a:solidFill>
            </a:rPr>
            <a:t>Daily, </a:t>
          </a:r>
          <a:r>
            <a:rPr lang="fr-FR" sz="1400" dirty="0" err="1" smtClean="0">
              <a:solidFill>
                <a:schemeClr val="accent2"/>
              </a:solidFill>
            </a:rPr>
            <a:t>hourly</a:t>
          </a:r>
          <a:endParaRPr lang="fr-FR" sz="1200" b="1" dirty="0">
            <a:solidFill>
              <a:schemeClr val="accent2"/>
            </a:solidFill>
          </a:endParaRPr>
        </a:p>
      </dgm:t>
    </dgm:pt>
    <dgm:pt modelId="{A19BAD21-2EFE-4BA5-B1C3-A8861C046B49}" type="parTrans" cxnId="{86E95661-D6AB-4759-B99B-C25B3FACC2E2}">
      <dgm:prSet/>
      <dgm:spPr/>
      <dgm:t>
        <a:bodyPr/>
        <a:lstStyle/>
        <a:p>
          <a:endParaRPr lang="fr-FR"/>
        </a:p>
      </dgm:t>
    </dgm:pt>
    <dgm:pt modelId="{A9002BF4-675E-4018-B18F-55909B72A2CD}" type="sibTrans" cxnId="{86E95661-D6AB-4759-B99B-C25B3FACC2E2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66C3448D-435A-4396-9EEB-ABBFC8CCE6CB}">
      <dgm:prSet phldrT="[Texte]" custT="1"/>
      <dgm:spPr>
        <a:solidFill>
          <a:schemeClr val="accent2"/>
        </a:solidFill>
      </dgm:spPr>
      <dgm:t>
        <a:bodyPr/>
        <a:lstStyle/>
        <a:p>
          <a:pPr algn="ctr"/>
          <a:r>
            <a:rPr lang="fr-FR" sz="1800" b="1" dirty="0" smtClean="0"/>
            <a:t>FORECAST</a:t>
          </a:r>
          <a:endParaRPr lang="fr-FR" sz="1200" b="1" dirty="0" smtClean="0"/>
        </a:p>
        <a:p>
          <a:pPr algn="ctr"/>
          <a:r>
            <a:rPr lang="fr-FR" sz="1400" dirty="0" smtClean="0"/>
            <a:t>2 to 10 </a:t>
          </a:r>
          <a:r>
            <a:rPr lang="fr-FR" sz="1400" dirty="0" err="1" smtClean="0"/>
            <a:t>days</a:t>
          </a:r>
          <a:endParaRPr lang="fr-FR" sz="1400" b="1" dirty="0"/>
        </a:p>
      </dgm:t>
    </dgm:pt>
    <dgm:pt modelId="{A0D3640C-52D3-4B86-BB2E-1E4158124BD7}" type="parTrans" cxnId="{0428D21D-0E7E-47C5-A484-9C9251D6085E}">
      <dgm:prSet/>
      <dgm:spPr/>
      <dgm:t>
        <a:bodyPr/>
        <a:lstStyle/>
        <a:p>
          <a:endParaRPr lang="fr-FR"/>
        </a:p>
      </dgm:t>
    </dgm:pt>
    <dgm:pt modelId="{2E4645A9-C9CF-4A7C-A8F5-F72C3F463C39}" type="sibTrans" cxnId="{0428D21D-0E7E-47C5-A484-9C9251D6085E}">
      <dgm:prSet/>
      <dgm:spPr/>
      <dgm:t>
        <a:bodyPr/>
        <a:lstStyle/>
        <a:p>
          <a:endParaRPr lang="fr-FR"/>
        </a:p>
      </dgm:t>
    </dgm:pt>
    <dgm:pt modelId="{FD57B3B5-5A53-41B4-AD7B-9417AE749043}" type="pres">
      <dgm:prSet presAssocID="{2DB35700-E5D2-471D-AEE7-C9A14F281731}" presName="Name0" presStyleCnt="0">
        <dgm:presLayoutVars>
          <dgm:dir/>
          <dgm:resizeHandles val="exact"/>
        </dgm:presLayoutVars>
      </dgm:prSet>
      <dgm:spPr/>
    </dgm:pt>
    <dgm:pt modelId="{6C77AFCF-939D-491C-B78F-3403E78400FA}" type="pres">
      <dgm:prSet presAssocID="{759E84AE-32AF-4494-B745-1D57F138ADB5}" presName="node" presStyleLbl="node1" presStyleIdx="0" presStyleCnt="3" custScaleX="63710" custScaleY="53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579400-2E62-4D89-836B-002C25E77F77}" type="pres">
      <dgm:prSet presAssocID="{5A8D3A2F-1D89-481F-B71D-2A97606CBFC8}" presName="sibTrans" presStyleLbl="sibTrans2D1" presStyleIdx="0" presStyleCnt="2" custScaleX="34763"/>
      <dgm:spPr/>
      <dgm:t>
        <a:bodyPr/>
        <a:lstStyle/>
        <a:p>
          <a:endParaRPr lang="fr-FR"/>
        </a:p>
      </dgm:t>
    </dgm:pt>
    <dgm:pt modelId="{E76EAAB5-0A82-4CDF-8427-E85D9EABC266}" type="pres">
      <dgm:prSet presAssocID="{5A8D3A2F-1D89-481F-B71D-2A97606CBFC8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0DC476FD-9D4D-48CD-9033-59B231626234}" type="pres">
      <dgm:prSet presAssocID="{9524B06C-7D81-4678-B9E4-A21B6B94D434}" presName="node" presStyleLbl="node1" presStyleIdx="1" presStyleCnt="3" custScaleX="49158" custScaleY="511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C60CF3-7BA1-43AA-A2AE-B3AB3C8BE47C}" type="pres">
      <dgm:prSet presAssocID="{A9002BF4-675E-4018-B18F-55909B72A2CD}" presName="sibTrans" presStyleLbl="sibTrans2D1" presStyleIdx="1" presStyleCnt="2" custScaleX="34763"/>
      <dgm:spPr/>
      <dgm:t>
        <a:bodyPr/>
        <a:lstStyle/>
        <a:p>
          <a:endParaRPr lang="fr-FR"/>
        </a:p>
      </dgm:t>
    </dgm:pt>
    <dgm:pt modelId="{C2C22D81-4B2E-4513-9F5F-7E43C582E466}" type="pres">
      <dgm:prSet presAssocID="{A9002BF4-675E-4018-B18F-55909B72A2CD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448B1B89-F7FB-4839-9830-433DD522CF6C}" type="pres">
      <dgm:prSet presAssocID="{66C3448D-435A-4396-9EEB-ABBFC8CCE6CB}" presName="node" presStyleLbl="node1" presStyleIdx="2" presStyleCnt="3" custScaleX="49158" custScaleY="53846" custLinFactNeighborX="916" custLinFactNeighborY="20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E95661-D6AB-4759-B99B-C25B3FACC2E2}" srcId="{2DB35700-E5D2-471D-AEE7-C9A14F281731}" destId="{9524B06C-7D81-4678-B9E4-A21B6B94D434}" srcOrd="1" destOrd="0" parTransId="{A19BAD21-2EFE-4BA5-B1C3-A8861C046B49}" sibTransId="{A9002BF4-675E-4018-B18F-55909B72A2CD}"/>
    <dgm:cxn modelId="{A943E120-3B0E-4431-B485-87661446CA9B}" type="presOf" srcId="{66C3448D-435A-4396-9EEB-ABBFC8CCE6CB}" destId="{448B1B89-F7FB-4839-9830-433DD522CF6C}" srcOrd="0" destOrd="0" presId="urn:microsoft.com/office/officeart/2005/8/layout/process1"/>
    <dgm:cxn modelId="{97BA012A-D043-470E-9B58-65AB14C2D3A8}" type="presOf" srcId="{5A8D3A2F-1D89-481F-B71D-2A97606CBFC8}" destId="{77579400-2E62-4D89-836B-002C25E77F77}" srcOrd="0" destOrd="0" presId="urn:microsoft.com/office/officeart/2005/8/layout/process1"/>
    <dgm:cxn modelId="{09D957CA-394E-439B-BFDB-B3438197434B}" type="presOf" srcId="{9524B06C-7D81-4678-B9E4-A21B6B94D434}" destId="{0DC476FD-9D4D-48CD-9033-59B231626234}" srcOrd="0" destOrd="0" presId="urn:microsoft.com/office/officeart/2005/8/layout/process1"/>
    <dgm:cxn modelId="{EF62EE9E-ABC6-4709-AFF3-DF66A8C3B4F7}" type="presOf" srcId="{759E84AE-32AF-4494-B745-1D57F138ADB5}" destId="{6C77AFCF-939D-491C-B78F-3403E78400FA}" srcOrd="0" destOrd="0" presId="urn:microsoft.com/office/officeart/2005/8/layout/process1"/>
    <dgm:cxn modelId="{FF566978-CB04-419F-BD00-000297A3F32E}" type="presOf" srcId="{2DB35700-E5D2-471D-AEE7-C9A14F281731}" destId="{FD57B3B5-5A53-41B4-AD7B-9417AE749043}" srcOrd="0" destOrd="0" presId="urn:microsoft.com/office/officeart/2005/8/layout/process1"/>
    <dgm:cxn modelId="{47440C86-6F6F-4FD9-A79B-3937EE1C5B34}" type="presOf" srcId="{A9002BF4-675E-4018-B18F-55909B72A2CD}" destId="{C2C22D81-4B2E-4513-9F5F-7E43C582E466}" srcOrd="1" destOrd="0" presId="urn:microsoft.com/office/officeart/2005/8/layout/process1"/>
    <dgm:cxn modelId="{F2D3DB37-B6E2-41BC-828C-1A639AFF5ED5}" type="presOf" srcId="{A9002BF4-675E-4018-B18F-55909B72A2CD}" destId="{58C60CF3-7BA1-43AA-A2AE-B3AB3C8BE47C}" srcOrd="0" destOrd="0" presId="urn:microsoft.com/office/officeart/2005/8/layout/process1"/>
    <dgm:cxn modelId="{00158CE6-A090-4DDD-8151-ECE8099FF86A}" type="presOf" srcId="{5A8D3A2F-1D89-481F-B71D-2A97606CBFC8}" destId="{E76EAAB5-0A82-4CDF-8427-E85D9EABC266}" srcOrd="1" destOrd="0" presId="urn:microsoft.com/office/officeart/2005/8/layout/process1"/>
    <dgm:cxn modelId="{43536105-F5B1-41DF-900D-C4BAC9B33C35}" srcId="{2DB35700-E5D2-471D-AEE7-C9A14F281731}" destId="{759E84AE-32AF-4494-B745-1D57F138ADB5}" srcOrd="0" destOrd="0" parTransId="{9B52E3B3-C8DE-41BC-A46A-8F7F242387C2}" sibTransId="{5A8D3A2F-1D89-481F-B71D-2A97606CBFC8}"/>
    <dgm:cxn modelId="{0428D21D-0E7E-47C5-A484-9C9251D6085E}" srcId="{2DB35700-E5D2-471D-AEE7-C9A14F281731}" destId="{66C3448D-435A-4396-9EEB-ABBFC8CCE6CB}" srcOrd="2" destOrd="0" parTransId="{A0D3640C-52D3-4B86-BB2E-1E4158124BD7}" sibTransId="{2E4645A9-C9CF-4A7C-A8F5-F72C3F463C39}"/>
    <dgm:cxn modelId="{2D1EAA8A-8CA0-4563-B9D9-F0C764F7D606}" type="presParOf" srcId="{FD57B3B5-5A53-41B4-AD7B-9417AE749043}" destId="{6C77AFCF-939D-491C-B78F-3403E78400FA}" srcOrd="0" destOrd="0" presId="urn:microsoft.com/office/officeart/2005/8/layout/process1"/>
    <dgm:cxn modelId="{92CC6858-633C-479D-8C5D-742D877C95DE}" type="presParOf" srcId="{FD57B3B5-5A53-41B4-AD7B-9417AE749043}" destId="{77579400-2E62-4D89-836B-002C25E77F77}" srcOrd="1" destOrd="0" presId="urn:microsoft.com/office/officeart/2005/8/layout/process1"/>
    <dgm:cxn modelId="{9BE85DB9-76F3-45E7-9160-D1FE1420312F}" type="presParOf" srcId="{77579400-2E62-4D89-836B-002C25E77F77}" destId="{E76EAAB5-0A82-4CDF-8427-E85D9EABC266}" srcOrd="0" destOrd="0" presId="urn:microsoft.com/office/officeart/2005/8/layout/process1"/>
    <dgm:cxn modelId="{7B320638-2765-4FC7-B6B0-C048C104EBC9}" type="presParOf" srcId="{FD57B3B5-5A53-41B4-AD7B-9417AE749043}" destId="{0DC476FD-9D4D-48CD-9033-59B231626234}" srcOrd="2" destOrd="0" presId="urn:microsoft.com/office/officeart/2005/8/layout/process1"/>
    <dgm:cxn modelId="{BFA934D4-903F-46F8-A1A5-919C984F462C}" type="presParOf" srcId="{FD57B3B5-5A53-41B4-AD7B-9417AE749043}" destId="{58C60CF3-7BA1-43AA-A2AE-B3AB3C8BE47C}" srcOrd="3" destOrd="0" presId="urn:microsoft.com/office/officeart/2005/8/layout/process1"/>
    <dgm:cxn modelId="{B97D984F-59E1-4148-AE44-32243EE239C8}" type="presParOf" srcId="{58C60CF3-7BA1-43AA-A2AE-B3AB3C8BE47C}" destId="{C2C22D81-4B2E-4513-9F5F-7E43C582E466}" srcOrd="0" destOrd="0" presId="urn:microsoft.com/office/officeart/2005/8/layout/process1"/>
    <dgm:cxn modelId="{3706223D-AD01-453A-ABE9-4DCD2126094D}" type="presParOf" srcId="{FD57B3B5-5A53-41B4-AD7B-9417AE749043}" destId="{448B1B89-F7FB-4839-9830-433DD522CF6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7AFCF-939D-491C-B78F-3403E78400FA}">
      <dsp:nvSpPr>
        <dsp:cNvPr id="0" name=""/>
        <dsp:cNvSpPr/>
      </dsp:nvSpPr>
      <dsp:spPr>
        <a:xfrm>
          <a:off x="686" y="209867"/>
          <a:ext cx="1608273" cy="815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MULTI-YEAR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10 to 45 </a:t>
          </a:r>
          <a:r>
            <a:rPr lang="fr-FR" sz="1400" kern="1200" dirty="0" err="1" smtClean="0"/>
            <a:t>years</a:t>
          </a:r>
          <a:endParaRPr lang="fr-FR" sz="1400" b="1" kern="1200" dirty="0" smtClean="0"/>
        </a:p>
      </dsp:txBody>
      <dsp:txXfrm>
        <a:off x="24573" y="233754"/>
        <a:ext cx="1560499" cy="767787"/>
      </dsp:txXfrm>
    </dsp:sp>
    <dsp:sp modelId="{77579400-2E62-4D89-836B-002C25E77F77}">
      <dsp:nvSpPr>
        <dsp:cNvPr id="0" name=""/>
        <dsp:cNvSpPr/>
      </dsp:nvSpPr>
      <dsp:spPr>
        <a:xfrm>
          <a:off x="2035959" y="304627"/>
          <a:ext cx="186039" cy="626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/>
        </a:p>
      </dsp:txBody>
      <dsp:txXfrm>
        <a:off x="2035959" y="429835"/>
        <a:ext cx="130227" cy="375626"/>
      </dsp:txXfrm>
    </dsp:sp>
    <dsp:sp modelId="{0DC476FD-9D4D-48CD-9033-59B231626234}">
      <dsp:nvSpPr>
        <dsp:cNvPr id="0" name=""/>
        <dsp:cNvSpPr/>
      </dsp:nvSpPr>
      <dsp:spPr>
        <a:xfrm>
          <a:off x="2618706" y="229943"/>
          <a:ext cx="1240927" cy="775409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accent2"/>
              </a:solidFill>
            </a:rPr>
            <a:t>REAL-TIME</a:t>
          </a:r>
          <a:endParaRPr lang="fr-FR" sz="1200" b="1" kern="1200" dirty="0" smtClean="0">
            <a:solidFill>
              <a:schemeClr val="accent2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accent2"/>
              </a:solidFill>
            </a:rPr>
            <a:t>Daily, </a:t>
          </a:r>
          <a:r>
            <a:rPr lang="fr-FR" sz="1400" kern="1200" dirty="0" err="1" smtClean="0">
              <a:solidFill>
                <a:schemeClr val="accent2"/>
              </a:solidFill>
            </a:rPr>
            <a:t>hourly</a:t>
          </a:r>
          <a:endParaRPr lang="fr-FR" sz="1200" b="1" kern="1200" dirty="0">
            <a:solidFill>
              <a:schemeClr val="accent2"/>
            </a:solidFill>
          </a:endParaRPr>
        </a:p>
      </dsp:txBody>
      <dsp:txXfrm>
        <a:off x="2641417" y="252654"/>
        <a:ext cx="1195505" cy="729987"/>
      </dsp:txXfrm>
    </dsp:sp>
    <dsp:sp modelId="{58C60CF3-7BA1-43AA-A2AE-B3AB3C8BE47C}">
      <dsp:nvSpPr>
        <dsp:cNvPr id="0" name=""/>
        <dsp:cNvSpPr/>
      </dsp:nvSpPr>
      <dsp:spPr>
        <a:xfrm rot="47524">
          <a:off x="4286914" y="320399"/>
          <a:ext cx="186183" cy="626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/>
        </a:p>
      </dsp:txBody>
      <dsp:txXfrm>
        <a:off x="4286917" y="445221"/>
        <a:ext cx="130328" cy="375626"/>
      </dsp:txXfrm>
    </dsp:sp>
    <dsp:sp modelId="{448B1B89-F7FB-4839-9830-433DD522CF6C}">
      <dsp:nvSpPr>
        <dsp:cNvPr id="0" name=""/>
        <dsp:cNvSpPr/>
      </dsp:nvSpPr>
      <dsp:spPr>
        <a:xfrm>
          <a:off x="4870066" y="240992"/>
          <a:ext cx="1240927" cy="81556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FORECAST</a:t>
          </a:r>
          <a:endParaRPr lang="fr-FR" sz="12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 to 10 </a:t>
          </a:r>
          <a:r>
            <a:rPr lang="fr-FR" sz="1400" kern="1200" dirty="0" err="1" smtClean="0"/>
            <a:t>days</a:t>
          </a:r>
          <a:endParaRPr lang="fr-FR" sz="1400" b="1" kern="1200" dirty="0"/>
        </a:p>
      </dsp:txBody>
      <dsp:txXfrm>
        <a:off x="4893953" y="264879"/>
        <a:ext cx="1193153" cy="76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D11EE-5ACA-4C3C-B324-B2974D2244E5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1A7A4-0D0F-495B-A0A8-1953D589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258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by a</a:t>
            </a:r>
            <a:r>
              <a:rPr lang="fr-FR" baseline="0" dirty="0" smtClean="0"/>
              <a:t> quick look of </a:t>
            </a:r>
            <a:r>
              <a:rPr lang="fr-FR" baseline="0" dirty="0" err="1" smtClean="0"/>
              <a:t>current</a:t>
            </a:r>
            <a:r>
              <a:rPr lang="fr-FR" baseline="0" dirty="0" smtClean="0"/>
              <a:t> use </a:t>
            </a:r>
            <a:r>
              <a:rPr lang="fr-FR" baseline="0" dirty="0" err="1" smtClean="0"/>
              <a:t>statistics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Evolution des performances des systèmes</a:t>
            </a:r>
          </a:p>
          <a:p>
            <a:r>
              <a:rPr lang="fr-FR" dirty="0" smtClean="0"/>
              <a:t>Le score présenté ici est la RMS du MISFIT en SLA en global</a:t>
            </a:r>
            <a:r>
              <a:rPr lang="fr-FR" baseline="0" dirty="0" smtClean="0"/>
              <a:t> pour différent système au ¼° et au 1/12°.</a:t>
            </a:r>
          </a:p>
          <a:p>
            <a:r>
              <a:rPr lang="fr-FR" baseline="0" dirty="0" smtClean="0"/>
              <a:t>L’erreur était entre 8 et 9 cm dans le système au ¼° opéré pendant </a:t>
            </a:r>
            <a:r>
              <a:rPr lang="fr-FR" baseline="0" dirty="0" err="1" smtClean="0"/>
              <a:t>MyOcean</a:t>
            </a:r>
            <a:endParaRPr lang="fr-FR" baseline="0" dirty="0" smtClean="0"/>
          </a:p>
          <a:p>
            <a:r>
              <a:rPr lang="fr-FR" baseline="0" dirty="0" smtClean="0"/>
              <a:t>Il était entre 6 et 7 cm dans les systèmes au 1/12° pendant </a:t>
            </a:r>
            <a:r>
              <a:rPr lang="fr-FR" baseline="0" dirty="0" err="1" smtClean="0"/>
              <a:t>MyOcean</a:t>
            </a:r>
            <a:r>
              <a:rPr lang="fr-FR" baseline="0" dirty="0" smtClean="0"/>
              <a:t> et au début de CMEMS</a:t>
            </a:r>
          </a:p>
          <a:p>
            <a:r>
              <a:rPr lang="fr-FR" baseline="0" dirty="0" smtClean="0"/>
              <a:t>Il est maintenant compris entre 5 et 6 cm et est homogène pour les satellites Jason et Sentinel3 en réanalyse et dans le système opérationnel. 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1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9CC74-1FBF-9648-A675-2F742A21FE7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06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59" y="722094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231584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10" name="Picture 1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3" y="699564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rgbClr val="0B619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rgbClr val="0B6192"/>
                </a:solidFill>
              </a:rPr>
              <a:t>Monitoring</a:t>
            </a:r>
            <a:endParaRPr lang="en-US" sz="1000" b="1" dirty="0">
              <a:solidFill>
                <a:srgbClr val="0B619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1584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28" name="Subtitle 2"/>
          <p:cNvSpPr>
            <a:spLocks noGrp="1"/>
          </p:cNvSpPr>
          <p:nvPr>
            <p:ph type="subTitle" idx="13"/>
          </p:nvPr>
        </p:nvSpPr>
        <p:spPr>
          <a:xfrm>
            <a:off x="255504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1" y="1322673"/>
            <a:ext cx="2747277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9212" y="0"/>
            <a:ext cx="18647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78516" y="3723878"/>
            <a:ext cx="1717220" cy="2616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Marine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58009" y="2587178"/>
            <a:ext cx="4678288" cy="560636"/>
          </a:xfrm>
        </p:spPr>
        <p:txBody>
          <a:bodyPr vert="horz" lIns="91430" tIns="45715" rIns="91430" bIns="45715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0B6192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pic>
        <p:nvPicPr>
          <p:cNvPr id="11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42" y="4670665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524" y="4727694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564461"/>
            <a:ext cx="648072" cy="4517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16200000">
            <a:off x="2015430" y="4495646"/>
            <a:ext cx="1008112" cy="18465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fr-BE" sz="600" dirty="0" err="1" smtClean="0">
                <a:solidFill>
                  <a:schemeClr val="bg1"/>
                </a:solidFill>
              </a:rPr>
              <a:t>Implemented</a:t>
            </a:r>
            <a:r>
              <a:rPr lang="fr-BE" sz="600" baseline="0" dirty="0" smtClean="0">
                <a:solidFill>
                  <a:schemeClr val="bg1"/>
                </a:solidFill>
              </a:rPr>
              <a:t> by</a:t>
            </a:r>
            <a:endParaRPr lang="fr-BE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3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3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231584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86" y="6275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5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1584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1584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7892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96755" y="2048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7892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2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3.xml"/><Relationship Id="rId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4.xml"/><Relationship Id="rId4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5.xml"/><Relationship Id="rId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6.xml"/><Relationship Id="rId4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7.xml"/><Relationship Id="rId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8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1" y="4700784"/>
            <a:ext cx="4608512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88" y="4700784"/>
            <a:ext cx="410067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7" y="4680138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06264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0172" y="4619964"/>
            <a:ext cx="651961" cy="3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txStyles>
    <p:titleStyle>
      <a:lvl1pPr algn="ctr" defTabSz="91429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1"/>
            <a:ext cx="9144000" cy="623888"/>
          </a:xfrm>
          <a:prstGeom prst="rect">
            <a:avLst/>
          </a:prstGeom>
          <a:solidFill>
            <a:srgbClr val="0B619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497" y="1654325"/>
            <a:ext cx="7998069" cy="30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497" y="833438"/>
            <a:ext cx="799806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5036890"/>
            <a:ext cx="0" cy="9286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100" b="1" smtClean="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5954" y="4870176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31F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BBEB17-5EB0-407B-8EA9-2624C5A4CF57}" type="slidenum">
              <a:rPr lang="en-GB" altLang="fr-FR" b="1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altLang="fr-FR" b="1"/>
          </a:p>
        </p:txBody>
      </p:sp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292112" y="4916091"/>
            <a:ext cx="5319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800" b="0" i="1" dirty="0" smtClean="0">
                <a:solidFill>
                  <a:srgbClr val="FFFFFF"/>
                </a:solidFill>
                <a:latin typeface="Verdana" pitchFamily="34" charset="0"/>
              </a:rPr>
              <a:t>pace</a:t>
            </a:r>
            <a:endParaRPr lang="en-GB" altLang="en-US" sz="800" b="0" i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36" y="4785122"/>
            <a:ext cx="1116623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77" y="4750622"/>
            <a:ext cx="1518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2" y="4738017"/>
            <a:ext cx="618392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0B6192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>
          <a:solidFill>
            <a:srgbClr val="0B6192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700">
          <a:solidFill>
            <a:srgbClr val="0B6192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600">
          <a:solidFill>
            <a:srgbClr val="0B6192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500">
          <a:solidFill>
            <a:srgbClr val="0B6192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1"/>
            <a:ext cx="9144000" cy="623888"/>
          </a:xfrm>
          <a:prstGeom prst="rect">
            <a:avLst/>
          </a:prstGeom>
          <a:solidFill>
            <a:srgbClr val="0B619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497" y="1654323"/>
            <a:ext cx="7998069" cy="30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497" y="833438"/>
            <a:ext cx="799806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5036888"/>
            <a:ext cx="0" cy="9286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100" b="1" smtClean="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5954" y="4870176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31F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BBEB17-5EB0-407B-8EA9-2624C5A4CF57}" type="slidenum">
              <a:rPr lang="en-GB" altLang="fr-FR" b="1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altLang="fr-FR" b="1"/>
          </a:p>
        </p:txBody>
      </p:sp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292112" y="4916091"/>
            <a:ext cx="5319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800" b="0" i="1" dirty="0" smtClean="0">
                <a:solidFill>
                  <a:srgbClr val="FFFFFF"/>
                </a:solidFill>
                <a:latin typeface="Verdana" pitchFamily="34" charset="0"/>
              </a:rPr>
              <a:t>pace</a:t>
            </a:r>
            <a:endParaRPr lang="en-GB" altLang="en-US" sz="800" b="0" i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36" y="4785122"/>
            <a:ext cx="1116623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77" y="4750620"/>
            <a:ext cx="1518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2" y="4738017"/>
            <a:ext cx="618392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0B6192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>
          <a:solidFill>
            <a:srgbClr val="0B6192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700">
          <a:solidFill>
            <a:srgbClr val="0B6192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600">
          <a:solidFill>
            <a:srgbClr val="0B6192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500">
          <a:solidFill>
            <a:srgbClr val="0B6192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1"/>
            <a:ext cx="9144000" cy="623888"/>
          </a:xfrm>
          <a:prstGeom prst="rect">
            <a:avLst/>
          </a:prstGeom>
          <a:solidFill>
            <a:srgbClr val="0B619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497" y="1654320"/>
            <a:ext cx="7998069" cy="30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497" y="833438"/>
            <a:ext cx="799806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5036885"/>
            <a:ext cx="0" cy="9286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100" b="1" smtClean="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5954" y="4870176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31F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BBEB17-5EB0-407B-8EA9-2624C5A4CF57}" type="slidenum">
              <a:rPr lang="en-GB" altLang="fr-FR" b="1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altLang="fr-FR" b="1"/>
          </a:p>
        </p:txBody>
      </p:sp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292112" y="4916091"/>
            <a:ext cx="5319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800" b="0" i="1" dirty="0" smtClean="0">
                <a:solidFill>
                  <a:srgbClr val="FFFFFF"/>
                </a:solidFill>
                <a:latin typeface="Verdana" pitchFamily="34" charset="0"/>
              </a:rPr>
              <a:t>pace</a:t>
            </a:r>
            <a:endParaRPr lang="en-GB" altLang="en-US" sz="800" b="0" i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36" y="4785122"/>
            <a:ext cx="1116623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77" y="4750617"/>
            <a:ext cx="1518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2" y="4738017"/>
            <a:ext cx="618392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0B6192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>
          <a:solidFill>
            <a:srgbClr val="0B6192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700">
          <a:solidFill>
            <a:srgbClr val="0B6192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600">
          <a:solidFill>
            <a:srgbClr val="0B6192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500">
          <a:solidFill>
            <a:srgbClr val="0B6192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1"/>
            <a:ext cx="9144000" cy="623888"/>
          </a:xfrm>
          <a:prstGeom prst="rect">
            <a:avLst/>
          </a:prstGeom>
          <a:solidFill>
            <a:srgbClr val="0B619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497" y="1654315"/>
            <a:ext cx="7998069" cy="30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497" y="833438"/>
            <a:ext cx="799806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5036880"/>
            <a:ext cx="0" cy="9286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100" b="1" smtClean="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5954" y="4870176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31F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BBEB17-5EB0-407B-8EA9-2624C5A4CF57}" type="slidenum">
              <a:rPr lang="en-GB" altLang="fr-FR" b="1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altLang="fr-FR" b="1"/>
          </a:p>
        </p:txBody>
      </p:sp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292112" y="4916091"/>
            <a:ext cx="5319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800" b="0" i="1" dirty="0" smtClean="0">
                <a:solidFill>
                  <a:srgbClr val="FFFFFF"/>
                </a:solidFill>
                <a:latin typeface="Verdana" pitchFamily="34" charset="0"/>
              </a:rPr>
              <a:t>pace</a:t>
            </a:r>
            <a:endParaRPr lang="en-GB" altLang="en-US" sz="800" b="0" i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36" y="4785122"/>
            <a:ext cx="1116623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77" y="4750612"/>
            <a:ext cx="1518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2" y="4738017"/>
            <a:ext cx="618392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0B6192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>
          <a:solidFill>
            <a:srgbClr val="0B6192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700">
          <a:solidFill>
            <a:srgbClr val="0B6192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600">
          <a:solidFill>
            <a:srgbClr val="0B6192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500">
          <a:solidFill>
            <a:srgbClr val="0B6192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1"/>
            <a:ext cx="9144000" cy="623888"/>
          </a:xfrm>
          <a:prstGeom prst="rect">
            <a:avLst/>
          </a:prstGeom>
          <a:solidFill>
            <a:srgbClr val="0B619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497" y="1654312"/>
            <a:ext cx="7998069" cy="30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497" y="833438"/>
            <a:ext cx="799806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5036877"/>
            <a:ext cx="0" cy="9286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100" b="1" smtClean="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5954" y="4870176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31F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BBEB17-5EB0-407B-8EA9-2624C5A4CF57}" type="slidenum">
              <a:rPr lang="en-GB" altLang="fr-FR" b="1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altLang="fr-FR" b="1"/>
          </a:p>
        </p:txBody>
      </p:sp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292112" y="4916091"/>
            <a:ext cx="5319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800" b="0" i="1" dirty="0" smtClean="0">
                <a:solidFill>
                  <a:srgbClr val="FFFFFF"/>
                </a:solidFill>
                <a:latin typeface="Verdana" pitchFamily="34" charset="0"/>
              </a:rPr>
              <a:t>pace</a:t>
            </a:r>
            <a:endParaRPr lang="en-GB" altLang="en-US" sz="800" b="0" i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36" y="4785122"/>
            <a:ext cx="1116623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77" y="4750609"/>
            <a:ext cx="1518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2" y="4738017"/>
            <a:ext cx="618392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0B6192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>
          <a:solidFill>
            <a:srgbClr val="0B6192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700">
          <a:solidFill>
            <a:srgbClr val="0B6192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600">
          <a:solidFill>
            <a:srgbClr val="0B6192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500">
          <a:solidFill>
            <a:srgbClr val="0B6192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1"/>
            <a:ext cx="9144000" cy="623888"/>
          </a:xfrm>
          <a:prstGeom prst="rect">
            <a:avLst/>
          </a:prstGeom>
          <a:solidFill>
            <a:srgbClr val="0B619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497" y="1654308"/>
            <a:ext cx="7998069" cy="30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497" y="833438"/>
            <a:ext cx="799806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5036873"/>
            <a:ext cx="0" cy="9286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100" b="1" smtClean="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5954" y="4870176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31F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BBEB17-5EB0-407B-8EA9-2624C5A4CF57}" type="slidenum">
              <a:rPr lang="en-GB" altLang="fr-FR" b="1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altLang="fr-FR" b="1"/>
          </a:p>
        </p:txBody>
      </p:sp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292112" y="4916091"/>
            <a:ext cx="5319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800" b="0" i="1" dirty="0" smtClean="0">
                <a:solidFill>
                  <a:srgbClr val="FFFFFF"/>
                </a:solidFill>
                <a:latin typeface="Verdana" pitchFamily="34" charset="0"/>
              </a:rPr>
              <a:t>pace</a:t>
            </a:r>
            <a:endParaRPr lang="en-GB" altLang="en-US" sz="800" b="0" i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36" y="4785122"/>
            <a:ext cx="1116623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77" y="4750605"/>
            <a:ext cx="1518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2" y="4738017"/>
            <a:ext cx="618392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0B6192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>
          <a:solidFill>
            <a:srgbClr val="0B6192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700">
          <a:solidFill>
            <a:srgbClr val="0B6192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600">
          <a:solidFill>
            <a:srgbClr val="0B6192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500">
          <a:solidFill>
            <a:srgbClr val="0B6192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1"/>
            <a:ext cx="9144000" cy="623888"/>
          </a:xfrm>
          <a:prstGeom prst="rect">
            <a:avLst/>
          </a:prstGeom>
          <a:solidFill>
            <a:srgbClr val="0B619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497" y="1654303"/>
            <a:ext cx="7998069" cy="30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497" y="833438"/>
            <a:ext cx="799806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5036868"/>
            <a:ext cx="0" cy="9286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100" b="1" smtClean="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5954" y="4870176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31F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BBEB17-5EB0-407B-8EA9-2624C5A4CF57}" type="slidenum">
              <a:rPr lang="en-GB" altLang="fr-FR" b="1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altLang="fr-FR" b="1"/>
          </a:p>
        </p:txBody>
      </p:sp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292112" y="4916091"/>
            <a:ext cx="5319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800" b="0" i="1" dirty="0" smtClean="0">
                <a:solidFill>
                  <a:srgbClr val="FFFFFF"/>
                </a:solidFill>
                <a:latin typeface="Verdana" pitchFamily="34" charset="0"/>
              </a:rPr>
              <a:t>pace</a:t>
            </a:r>
            <a:endParaRPr lang="en-GB" altLang="en-US" sz="800" b="0" i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36" y="4785122"/>
            <a:ext cx="1116623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77" y="4750600"/>
            <a:ext cx="1518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2" y="4738017"/>
            <a:ext cx="618392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0B6192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>
          <a:solidFill>
            <a:srgbClr val="0B6192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700">
          <a:solidFill>
            <a:srgbClr val="0B6192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600">
          <a:solidFill>
            <a:srgbClr val="0B6192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500">
          <a:solidFill>
            <a:srgbClr val="0B6192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fr-BE" b="1" dirty="0" smtClean="0"/>
              <a:t>P.Y. Le </a:t>
            </a:r>
            <a:r>
              <a:rPr lang="fr-BE" b="1" dirty="0" err="1" smtClean="0"/>
              <a:t>Traon</a:t>
            </a:r>
            <a:r>
              <a:rPr lang="fr-BE" b="1" dirty="0" smtClean="0"/>
              <a:t>, Mercator </a:t>
            </a:r>
            <a:r>
              <a:rPr lang="fr-BE" b="1" dirty="0" err="1" smtClean="0"/>
              <a:t>Ocean</a:t>
            </a:r>
            <a:r>
              <a:rPr lang="fr-BE" b="1" dirty="0" smtClean="0"/>
              <a:t>  </a:t>
            </a:r>
          </a:p>
          <a:p>
            <a:endParaRPr lang="fr-BE" b="1" dirty="0"/>
          </a:p>
          <a:p>
            <a:r>
              <a:rPr lang="fr-BE" b="1" dirty="0" smtClean="0"/>
              <a:t>9</a:t>
            </a:r>
            <a:r>
              <a:rPr lang="fr-BE" b="1" baseline="30000" dirty="0" smtClean="0"/>
              <a:t>th</a:t>
            </a:r>
            <a:r>
              <a:rPr lang="fr-BE" b="1" dirty="0" smtClean="0"/>
              <a:t> session of the JCOMM OCG, May 17, 2018  </a:t>
            </a:r>
            <a:endParaRPr lang="fr-BE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9" y="1779664"/>
            <a:ext cx="5472608" cy="560636"/>
          </a:xfrm>
        </p:spPr>
        <p:txBody>
          <a:bodyPr/>
          <a:lstStyle/>
          <a:p>
            <a:r>
              <a:rPr lang="en-US" b="1" dirty="0" smtClean="0"/>
              <a:t>The Copernicus </a:t>
            </a:r>
            <a:r>
              <a:rPr lang="en-US" b="1" dirty="0"/>
              <a:t>Marine </a:t>
            </a:r>
            <a:r>
              <a:rPr lang="en-US" b="1" dirty="0" smtClean="0"/>
              <a:t> Service and its use </a:t>
            </a:r>
            <a:r>
              <a:rPr lang="en-US" b="1" dirty="0"/>
              <a:t>and priorities for ocean </a:t>
            </a:r>
            <a:r>
              <a:rPr lang="en-US" b="1" dirty="0" smtClean="0"/>
              <a:t>observations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9705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Areas of </a:t>
            </a:r>
            <a:r>
              <a:rPr lang="fr-FR" dirty="0" err="1" smtClean="0"/>
              <a:t>Benefits</a:t>
            </a:r>
            <a:endParaRPr lang="fr-FR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170130" y="681578"/>
            <a:ext cx="1802682" cy="72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0327" tIns="50163" rIns="100327" bIns="50163">
            <a:spAutoFit/>
          </a:bodyPr>
          <a:lstStyle>
            <a:lvl1pPr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900">
                <a:solidFill>
                  <a:srgbClr val="0B6192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>
                <a:solidFill>
                  <a:srgbClr val="0B6192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700">
                <a:solidFill>
                  <a:srgbClr val="0B6192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600">
                <a:solidFill>
                  <a:srgbClr val="0B6192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r-FR" sz="1700" b="1" dirty="0">
                <a:solidFill>
                  <a:srgbClr val="0033CC"/>
                </a:solidFill>
                <a:latin typeface="Arial" panose="020B0604020202020204" pitchFamily="34" charset="0"/>
              </a:rPr>
              <a:t>Coastal</a:t>
            </a:r>
            <a:r>
              <a:rPr lang="fr-FR" altLang="fr-FR" sz="1700" b="1" dirty="0">
                <a:solidFill>
                  <a:srgbClr val="0033CC"/>
                </a:solidFill>
                <a:latin typeface="Arial" panose="020B0604020202020204" pitchFamily="34" charset="0"/>
              </a:rPr>
              <a:t> &amp; marine </a:t>
            </a:r>
            <a:r>
              <a:rPr lang="en-GB" altLang="fr-FR" sz="1700" b="1" dirty="0">
                <a:solidFill>
                  <a:srgbClr val="0033CC"/>
                </a:solidFill>
                <a:latin typeface="Arial" panose="020B0604020202020204" pitchFamily="34" charset="0"/>
              </a:rPr>
              <a:t>environment</a:t>
            </a:r>
            <a:r>
              <a:rPr lang="fr-FR" altLang="fr-FR" sz="1700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endParaRPr lang="fr-FR" altLang="fr-FR" sz="17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25011" y="4217602"/>
            <a:ext cx="2537295" cy="31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0327" tIns="50163" rIns="100327" bIns="50163">
            <a:spAutoFit/>
          </a:bodyPr>
          <a:lstStyle>
            <a:lvl1pPr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900">
                <a:solidFill>
                  <a:srgbClr val="0B6192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>
                <a:solidFill>
                  <a:srgbClr val="0B6192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700">
                <a:solidFill>
                  <a:srgbClr val="0B6192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600">
                <a:solidFill>
                  <a:srgbClr val="0B6192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700" b="1" dirty="0">
                <a:solidFill>
                  <a:srgbClr val="0033CC"/>
                </a:solidFill>
                <a:latin typeface="Arial" panose="020B0604020202020204" pitchFamily="34" charset="0"/>
              </a:rPr>
              <a:t>Maritime </a:t>
            </a:r>
            <a:r>
              <a:rPr lang="fr-FR" altLang="fr-FR" sz="1700" b="1" dirty="0" err="1" smtClean="0">
                <a:solidFill>
                  <a:srgbClr val="0033CC"/>
                </a:solidFill>
                <a:latin typeface="Arial" panose="020B0604020202020204" pitchFamily="34" charset="0"/>
              </a:rPr>
              <a:t>safety</a:t>
            </a:r>
            <a:endParaRPr lang="fr-FR" altLang="fr-FR" sz="2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6022631" y="1995685"/>
            <a:ext cx="2149769" cy="5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24" tIns="50511" rIns="101024" bIns="50511"/>
          <a:lstStyle>
            <a:lvl1pPr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900">
                <a:solidFill>
                  <a:srgbClr val="0B6192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>
                <a:solidFill>
                  <a:srgbClr val="0B6192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700">
                <a:solidFill>
                  <a:srgbClr val="0B6192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600">
                <a:solidFill>
                  <a:srgbClr val="0B6192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fr-FR" sz="1700" b="1" dirty="0" smtClean="0">
                <a:solidFill>
                  <a:srgbClr val="0033CC"/>
                </a:solidFill>
                <a:latin typeface="Arial" panose="020B0604020202020204" pitchFamily="34" charset="0"/>
              </a:rPr>
              <a:t>Marine resources</a:t>
            </a:r>
            <a:endParaRPr lang="en-US" altLang="fr-FR" sz="17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n-US" altLang="fr-FR" sz="1700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endParaRPr lang="en-US" altLang="fr-FR" sz="17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14" descr="ino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95" y="2645598"/>
            <a:ext cx="1422295" cy="10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03600" y="3104765"/>
            <a:ext cx="249115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0327" tIns="50163" rIns="100327" bIns="50163">
            <a:spAutoFit/>
          </a:bodyPr>
          <a:lstStyle>
            <a:lvl1pPr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900">
                <a:solidFill>
                  <a:srgbClr val="0B6192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>
                <a:solidFill>
                  <a:srgbClr val="0B6192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700">
                <a:solidFill>
                  <a:srgbClr val="0B6192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600">
                <a:solidFill>
                  <a:srgbClr val="0B6192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700" b="1" dirty="0" err="1">
                <a:solidFill>
                  <a:srgbClr val="0033CC"/>
                </a:solidFill>
                <a:latin typeface="Arial" panose="020B0604020202020204" pitchFamily="34" charset="0"/>
              </a:rPr>
              <a:t>Weather</a:t>
            </a:r>
            <a:r>
              <a:rPr lang="fr-FR" altLang="fr-FR" sz="1700" b="1" dirty="0">
                <a:solidFill>
                  <a:srgbClr val="0033CC"/>
                </a:solidFill>
                <a:latin typeface="Arial" panose="020B0604020202020204" pitchFamily="34" charset="0"/>
              </a:rPr>
              <a:t>, </a:t>
            </a:r>
            <a:r>
              <a:rPr lang="fr-FR" altLang="fr-FR" sz="1700" b="1" dirty="0" err="1" smtClean="0">
                <a:solidFill>
                  <a:srgbClr val="0033CC"/>
                </a:solidFill>
                <a:latin typeface="Arial" panose="020B0604020202020204" pitchFamily="34" charset="0"/>
              </a:rPr>
              <a:t>seasonal</a:t>
            </a:r>
            <a:r>
              <a:rPr lang="fr-FR" altLang="fr-FR" sz="1700" b="1" dirty="0" smtClean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700" b="1" dirty="0" err="1" smtClean="0">
                <a:solidFill>
                  <a:srgbClr val="0033CC"/>
                </a:solidFill>
                <a:latin typeface="Arial" panose="020B0604020202020204" pitchFamily="34" charset="0"/>
              </a:rPr>
              <a:t>forecasting</a:t>
            </a:r>
            <a:r>
              <a:rPr lang="fr-FR" altLang="fr-FR" sz="1700" b="1" dirty="0" smtClean="0">
                <a:solidFill>
                  <a:srgbClr val="0033CC"/>
                </a:solidFill>
                <a:latin typeface="Arial" panose="020B0604020202020204" pitchFamily="34" charset="0"/>
              </a:rPr>
              <a:t> &amp; </a:t>
            </a:r>
            <a:r>
              <a:rPr lang="fr-FR" altLang="fr-FR" sz="1700" b="1" dirty="0" err="1" smtClean="0">
                <a:solidFill>
                  <a:srgbClr val="0033CC"/>
                </a:solidFill>
                <a:latin typeface="Arial" panose="020B0604020202020204" pitchFamily="34" charset="0"/>
              </a:rPr>
              <a:t>climate</a:t>
            </a:r>
            <a:endParaRPr lang="fr-FR" altLang="fr-FR" sz="2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8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52" y="2643758"/>
            <a:ext cx="136160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21" y="670556"/>
            <a:ext cx="1310898" cy="9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33" y="673151"/>
            <a:ext cx="1489088" cy="9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4"/>
          <a:stretch>
            <a:fillRect/>
          </a:stretch>
        </p:blipFill>
        <p:spPr bwMode="auto">
          <a:xfrm>
            <a:off x="2613783" y="2645598"/>
            <a:ext cx="902573" cy="10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" y="68263"/>
            <a:ext cx="8699989" cy="825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E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EBB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EBB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EBB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EBB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lvl="1">
              <a:defRPr/>
            </a:pPr>
            <a:endParaRPr lang="en-GB" altLang="en-US" sz="2800" kern="0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0" y="1588773"/>
            <a:ext cx="1412998" cy="11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83" y="3692333"/>
            <a:ext cx="1708133" cy="11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31" descr="Afficher l'image d'orig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86"/>
          <a:stretch>
            <a:fillRect/>
          </a:stretch>
        </p:blipFill>
        <p:spPr bwMode="auto">
          <a:xfrm>
            <a:off x="5321888" y="673151"/>
            <a:ext cx="1591880" cy="9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3210" r="4353" b="3108"/>
          <a:stretch>
            <a:fillRect/>
          </a:stretch>
        </p:blipFill>
        <p:spPr bwMode="auto">
          <a:xfrm>
            <a:off x="4866062" y="2643758"/>
            <a:ext cx="1650154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3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82" y="3711580"/>
            <a:ext cx="207058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 descr="poiss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82" y="1573630"/>
            <a:ext cx="1490125" cy="111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IMG0680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01" y="673151"/>
            <a:ext cx="1286932" cy="9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ship-aground.jpg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66" y="3692333"/>
            <a:ext cx="1483616" cy="108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47" y="1588773"/>
            <a:ext cx="1608961" cy="11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4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943059" y="769159"/>
            <a:ext cx="8020598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fr-FR" altLang="fr-FR" sz="2000" b="1" dirty="0">
                <a:solidFill>
                  <a:srgbClr val="002060"/>
                </a:solidFill>
                <a:cs typeface="Arial" pitchFamily="34" charset="0"/>
              </a:rPr>
              <a:t>More </a:t>
            </a:r>
            <a:r>
              <a:rPr lang="fr-FR" altLang="fr-FR" sz="2000" b="1" dirty="0" err="1">
                <a:solidFill>
                  <a:srgbClr val="002060"/>
                </a:solidFill>
                <a:cs typeface="Arial" pitchFamily="34" charset="0"/>
              </a:rPr>
              <a:t>than</a:t>
            </a:r>
            <a:r>
              <a:rPr lang="fr-FR" altLang="fr-FR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fr-FR" altLang="fr-FR" sz="2000" b="1" dirty="0" smtClean="0">
                <a:solidFill>
                  <a:srgbClr val="FF9900"/>
                </a:solidFill>
                <a:cs typeface="Arial" pitchFamily="34" charset="0"/>
              </a:rPr>
              <a:t>12 </a:t>
            </a:r>
            <a:r>
              <a:rPr lang="fr-FR" altLang="fr-FR" sz="2000" b="1" dirty="0">
                <a:solidFill>
                  <a:srgbClr val="FF9900"/>
                </a:solidFill>
                <a:cs typeface="Arial" pitchFamily="34" charset="0"/>
              </a:rPr>
              <a:t>000</a:t>
            </a:r>
            <a:r>
              <a:rPr lang="fr-FR" altLang="fr-FR" sz="2000" b="1" dirty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fr-FR" altLang="fr-FR" sz="2000" b="1" dirty="0" err="1">
                <a:solidFill>
                  <a:srgbClr val="FF9900"/>
                </a:solidFill>
                <a:cs typeface="Arial" pitchFamily="34" charset="0"/>
              </a:rPr>
              <a:t>subscribers</a:t>
            </a:r>
            <a:r>
              <a:rPr lang="fr-FR" altLang="fr-FR" sz="2000" b="1" dirty="0">
                <a:solidFill>
                  <a:srgbClr val="FFC000"/>
                </a:solidFill>
                <a:cs typeface="Arial" pitchFamily="34" charset="0"/>
              </a:rPr>
              <a:t>   </a:t>
            </a:r>
            <a:r>
              <a:rPr lang="fr-FR" altLang="fr-FR" sz="2000" b="1" dirty="0">
                <a:solidFill>
                  <a:srgbClr val="002060"/>
                </a:solidFill>
                <a:cs typeface="Arial" pitchFamily="34" charset="0"/>
              </a:rPr>
              <a:t>(~ + 200 new </a:t>
            </a:r>
            <a:r>
              <a:rPr lang="fr-FR" altLang="fr-FR" sz="2000" b="1" dirty="0" err="1">
                <a:solidFill>
                  <a:srgbClr val="002060"/>
                </a:solidFill>
                <a:cs typeface="Arial" pitchFamily="34" charset="0"/>
              </a:rPr>
              <a:t>subscribers</a:t>
            </a:r>
            <a:r>
              <a:rPr lang="fr-FR" altLang="fr-FR" sz="2000" b="1" dirty="0">
                <a:solidFill>
                  <a:srgbClr val="002060"/>
                </a:solidFill>
                <a:cs typeface="Arial" pitchFamily="34" charset="0"/>
              </a:rPr>
              <a:t>/</a:t>
            </a:r>
            <a:r>
              <a:rPr lang="fr-FR" altLang="fr-FR" sz="2000" b="1" dirty="0" err="1">
                <a:solidFill>
                  <a:srgbClr val="002060"/>
                </a:solidFill>
                <a:cs typeface="Arial" pitchFamily="34" charset="0"/>
              </a:rPr>
              <a:t>month</a:t>
            </a:r>
            <a:r>
              <a:rPr lang="fr-FR" altLang="fr-FR" sz="2000" b="1" dirty="0">
                <a:solidFill>
                  <a:srgbClr val="00206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61058" y="123479"/>
            <a:ext cx="8102600" cy="576064"/>
          </a:xfrm>
          <a:prstGeom prst="rect">
            <a:avLst/>
          </a:prstGeom>
          <a:solidFill>
            <a:srgbClr val="0B6192"/>
          </a:solidFill>
        </p:spPr>
        <p:txBody>
          <a:bodyPr vert="horz" lIns="91430" tIns="45715" rIns="91430" bIns="4571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spc="7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b="1" spc="400" dirty="0" smtClean="0"/>
              <a:t>User </a:t>
            </a:r>
            <a:r>
              <a:rPr lang="fr-FR" altLang="fr-FR" b="1" spc="400" dirty="0" err="1" smtClean="0"/>
              <a:t>uptake</a:t>
            </a:r>
            <a:r>
              <a:rPr lang="fr-FR" altLang="fr-FR" b="1" spc="400" dirty="0" smtClean="0"/>
              <a:t>: </a:t>
            </a:r>
            <a:r>
              <a:rPr lang="fr-FR" altLang="fr-FR" b="1" spc="400" dirty="0"/>
              <a:t>a</a:t>
            </a:r>
            <a:r>
              <a:rPr lang="fr-FR" altLang="fr-FR" b="1" spc="400" dirty="0" smtClean="0"/>
              <a:t> </a:t>
            </a:r>
            <a:r>
              <a:rPr lang="fr-FR" altLang="fr-FR" b="1" spc="400" dirty="0" err="1" smtClean="0"/>
              <a:t>constrant</a:t>
            </a:r>
            <a:r>
              <a:rPr lang="fr-FR" altLang="fr-FR" b="1" spc="400" dirty="0" smtClean="0"/>
              <a:t> </a:t>
            </a:r>
            <a:r>
              <a:rPr lang="fr-FR" altLang="fr-FR" b="1" spc="400" dirty="0" err="1" smtClean="0"/>
              <a:t>growth</a:t>
            </a:r>
            <a:r>
              <a:rPr lang="fr-FR" altLang="fr-FR" b="1" spc="400" dirty="0" smtClean="0"/>
              <a:t> of </a:t>
            </a:r>
            <a:r>
              <a:rPr lang="fr-FR" altLang="fr-FR" b="1" spc="400" dirty="0" err="1" smtClean="0"/>
              <a:t>subscribers</a:t>
            </a:r>
            <a:endParaRPr lang="fr-FR" altLang="fr-FR" b="1" spc="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036105"/>
            <a:ext cx="3568681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7339"/>
            <a:ext cx="4714227" cy="126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46" y="1253344"/>
            <a:ext cx="2555776" cy="159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1403647" y="2843555"/>
            <a:ext cx="3960439" cy="2248475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12 000</a:t>
            </a:r>
            <a:r>
              <a:rPr lang="fr-FR" sz="1600" b="1" dirty="0">
                <a:solidFill>
                  <a:srgbClr val="2E2A82"/>
                </a:solidFill>
              </a:rPr>
              <a:t> </a:t>
            </a:r>
            <a:r>
              <a:rPr lang="fr-FR" sz="1600" b="1" dirty="0" err="1">
                <a:solidFill>
                  <a:srgbClr val="2E2A82"/>
                </a:solidFill>
              </a:rPr>
              <a:t>Subscribers</a:t>
            </a:r>
            <a:r>
              <a:rPr lang="fr-FR" sz="1600" b="1" dirty="0">
                <a:solidFill>
                  <a:srgbClr val="2E2A82"/>
                </a:solidFill>
              </a:rPr>
              <a:t> </a:t>
            </a:r>
            <a:r>
              <a:rPr lang="fr-FR" sz="1600" b="1" dirty="0" smtClean="0">
                <a:solidFill>
                  <a:srgbClr val="2E2A82"/>
                </a:solidFill>
              </a:rPr>
              <a:t>(</a:t>
            </a:r>
            <a:r>
              <a:rPr lang="fr-FR" sz="1600" b="1" dirty="0" err="1" smtClean="0">
                <a:solidFill>
                  <a:srgbClr val="2E2A82"/>
                </a:solidFill>
              </a:rPr>
              <a:t>intermediate</a:t>
            </a:r>
            <a:r>
              <a:rPr lang="fr-FR" sz="1600" b="1" dirty="0" smtClean="0">
                <a:solidFill>
                  <a:srgbClr val="2E2A82"/>
                </a:solidFill>
              </a:rPr>
              <a:t> </a:t>
            </a:r>
            <a:r>
              <a:rPr lang="fr-FR" sz="1600" b="1" dirty="0" err="1" smtClean="0">
                <a:solidFill>
                  <a:srgbClr val="2E2A82"/>
                </a:solidFill>
              </a:rPr>
              <a:t>users</a:t>
            </a:r>
            <a:r>
              <a:rPr lang="fr-FR" sz="1600" b="1" dirty="0" smtClean="0">
                <a:solidFill>
                  <a:srgbClr val="2E2A82"/>
                </a:solidFill>
              </a:rPr>
              <a:t>)</a:t>
            </a:r>
            <a:endParaRPr lang="fr-FR" sz="1100" b="1" dirty="0"/>
          </a:p>
          <a:p>
            <a:r>
              <a:rPr lang="fr-FR" sz="1600" b="1" dirty="0">
                <a:solidFill>
                  <a:schemeClr val="accent6"/>
                </a:solidFill>
              </a:rPr>
              <a:t>4000</a:t>
            </a:r>
            <a:r>
              <a:rPr lang="fr-FR" sz="1600" b="1" dirty="0">
                <a:solidFill>
                  <a:srgbClr val="2E2A82"/>
                </a:solidFill>
              </a:rPr>
              <a:t> </a:t>
            </a:r>
            <a:r>
              <a:rPr lang="fr-FR" sz="1600" b="1" dirty="0" err="1">
                <a:solidFill>
                  <a:srgbClr val="2E2A82"/>
                </a:solidFill>
              </a:rPr>
              <a:t>Different</a:t>
            </a:r>
            <a:r>
              <a:rPr lang="fr-FR" sz="1600" b="1" dirty="0">
                <a:solidFill>
                  <a:srgbClr val="2E2A82"/>
                </a:solidFill>
              </a:rPr>
              <a:t> </a:t>
            </a:r>
            <a:r>
              <a:rPr lang="fr-FR" sz="1600" b="1" dirty="0" err="1">
                <a:solidFill>
                  <a:srgbClr val="2E2A82"/>
                </a:solidFill>
              </a:rPr>
              <a:t>Entities</a:t>
            </a:r>
            <a:r>
              <a:rPr lang="fr-FR" sz="1600" b="1" dirty="0"/>
              <a:t> </a:t>
            </a:r>
            <a:r>
              <a:rPr lang="fr-FR" sz="1600" b="1" dirty="0" err="1">
                <a:solidFill>
                  <a:srgbClr val="2E2A82"/>
                </a:solidFill>
              </a:rPr>
              <a:t>among</a:t>
            </a:r>
            <a:r>
              <a:rPr lang="fr-FR" sz="1600" b="1" dirty="0">
                <a:solidFill>
                  <a:srgbClr val="2E2A82"/>
                </a:solidFill>
              </a:rPr>
              <a:t> </a:t>
            </a:r>
            <a:r>
              <a:rPr lang="fr-FR" sz="1600" b="1" dirty="0" err="1">
                <a:solidFill>
                  <a:srgbClr val="2E2A82"/>
                </a:solidFill>
              </a:rPr>
              <a:t>which</a:t>
            </a:r>
            <a:r>
              <a:rPr lang="fr-FR" sz="1600" b="1" dirty="0">
                <a:solidFill>
                  <a:schemeClr val="accent6"/>
                </a:solidFill>
              </a:rPr>
              <a:t> 1000</a:t>
            </a:r>
            <a:r>
              <a:rPr lang="fr-FR" sz="1600" b="1" dirty="0">
                <a:solidFill>
                  <a:srgbClr val="2E2A82"/>
                </a:solidFill>
              </a:rPr>
              <a:t> </a:t>
            </a:r>
            <a:r>
              <a:rPr lang="fr-FR" sz="1600" b="1" dirty="0">
                <a:solidFill>
                  <a:schemeClr val="accent6"/>
                </a:solidFill>
              </a:rPr>
              <a:t>Business</a:t>
            </a:r>
            <a:r>
              <a:rPr lang="fr-FR" sz="1600" b="1" dirty="0">
                <a:solidFill>
                  <a:srgbClr val="2E2A82"/>
                </a:solidFill>
              </a:rPr>
              <a:t> </a:t>
            </a:r>
            <a:r>
              <a:rPr lang="fr-FR" sz="1600" b="1" dirty="0" err="1">
                <a:solidFill>
                  <a:srgbClr val="2E2A82"/>
                </a:solidFill>
              </a:rPr>
              <a:t>Companies</a:t>
            </a:r>
            <a:endParaRPr lang="fr-FR" sz="1600" b="1" dirty="0">
              <a:solidFill>
                <a:srgbClr val="2E2A82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Downloads/month:</a:t>
            </a:r>
            <a:r>
              <a:rPr lang="en-US" sz="1600" b="1" dirty="0"/>
              <a:t>       </a:t>
            </a:r>
            <a:r>
              <a:rPr lang="en-US" sz="1600" b="1" dirty="0">
                <a:solidFill>
                  <a:schemeClr val="accent6"/>
                </a:solidFill>
              </a:rPr>
              <a:t>35 000</a:t>
            </a:r>
          </a:p>
          <a:p>
            <a:pPr marL="457148" lvl="1" indent="0">
              <a:buNone/>
            </a:pPr>
            <a:r>
              <a:rPr lang="en-US" sz="900" b="1" i="1" dirty="0"/>
              <a:t>Download = Pair User/Dataset per Day</a:t>
            </a:r>
            <a:endParaRPr lang="en-US" sz="900" b="1" dirty="0"/>
          </a:p>
          <a:p>
            <a:r>
              <a:rPr lang="en-US" sz="1600" b="1" dirty="0">
                <a:solidFill>
                  <a:srgbClr val="002060"/>
                </a:solidFill>
              </a:rPr>
              <a:t>Volume/month:                </a:t>
            </a:r>
            <a:r>
              <a:rPr lang="en-US" sz="1600" b="1" dirty="0">
                <a:solidFill>
                  <a:schemeClr val="accent6"/>
                </a:solidFill>
              </a:rPr>
              <a:t>50 Tb</a:t>
            </a:r>
            <a:endParaRPr lang="en-US" sz="1100" b="1" dirty="0"/>
          </a:p>
          <a:p>
            <a:r>
              <a:rPr lang="en-US" sz="1600" b="1" dirty="0"/>
              <a:t> </a:t>
            </a:r>
            <a:r>
              <a:rPr lang="en-US" sz="1600" b="1" dirty="0">
                <a:solidFill>
                  <a:schemeClr val="accent6"/>
                </a:solidFill>
              </a:rPr>
              <a:t>98%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2060"/>
                </a:solidFill>
              </a:rPr>
              <a:t>products on time</a:t>
            </a:r>
            <a:endParaRPr lang="en-US" sz="1100" b="1" dirty="0"/>
          </a:p>
          <a:p>
            <a:r>
              <a:rPr lang="en-US" sz="1600" b="1" dirty="0">
                <a:solidFill>
                  <a:srgbClr val="002060"/>
                </a:solidFill>
              </a:rPr>
              <a:t>Satisfaction of Users:       </a:t>
            </a:r>
            <a:r>
              <a:rPr lang="en-US" sz="1600" b="1" dirty="0">
                <a:solidFill>
                  <a:schemeClr val="accent6"/>
                </a:solidFill>
              </a:rPr>
              <a:t>4,7/5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72833"/>
            <a:ext cx="1427582" cy="2018631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55526"/>
            <a:ext cx="6624736" cy="406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539553" y="3075835"/>
            <a:ext cx="1800200" cy="13234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fr-FR" sz="2000" b="1" dirty="0"/>
              <a:t>More </a:t>
            </a:r>
            <a:r>
              <a:rPr lang="fr-FR" sz="2000" b="1" dirty="0" err="1"/>
              <a:t>than</a:t>
            </a:r>
            <a:r>
              <a:rPr lang="fr-FR" sz="2000" b="1" dirty="0"/>
              <a:t> </a:t>
            </a:r>
            <a:r>
              <a:rPr lang="fr-FR" sz="2000" b="1" dirty="0" smtClean="0"/>
              <a:t>100 </a:t>
            </a:r>
            <a:r>
              <a:rPr lang="fr-FR" sz="2000" b="1" dirty="0"/>
              <a:t>use cases </a:t>
            </a:r>
            <a:r>
              <a:rPr lang="fr-FR" sz="2000" b="1" dirty="0" err="1"/>
              <a:t>available</a:t>
            </a:r>
            <a:r>
              <a:rPr lang="fr-FR" sz="2000" b="1" dirty="0"/>
              <a:t> </a:t>
            </a:r>
          </a:p>
          <a:p>
            <a:pPr algn="ctr"/>
            <a:r>
              <a:rPr lang="fr-FR" sz="2000" b="1" dirty="0"/>
              <a:t>on line</a:t>
            </a:r>
            <a:endParaRPr lang="fr-FR" b="1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LEARNING FROM OUR USERS</a:t>
            </a:r>
          </a:p>
        </p:txBody>
      </p:sp>
    </p:spTree>
    <p:extLst>
      <p:ext uri="{BB962C8B-B14F-4D97-AF65-F5344CB8AC3E}">
        <p14:creationId xmlns:p14="http://schemas.microsoft.com/office/powerpoint/2010/main" val="2614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400" dirty="0" err="1" smtClean="0"/>
              <a:t>Copernicus</a:t>
            </a:r>
            <a:r>
              <a:rPr lang="fr-FR" spc="400" dirty="0" smtClean="0"/>
              <a:t> Marine: </a:t>
            </a:r>
            <a:r>
              <a:rPr lang="fr-FR" spc="400" dirty="0" err="1" smtClean="0"/>
              <a:t>Annual</a:t>
            </a:r>
            <a:r>
              <a:rPr lang="fr-FR" spc="400" dirty="0" smtClean="0"/>
              <a:t> </a:t>
            </a:r>
            <a:r>
              <a:rPr lang="fr-FR" spc="400" dirty="0" err="1" smtClean="0"/>
              <a:t>Ocean</a:t>
            </a:r>
            <a:r>
              <a:rPr lang="fr-FR" spc="400" dirty="0" smtClean="0"/>
              <a:t> </a:t>
            </a:r>
            <a:r>
              <a:rPr lang="fr-FR" spc="400" dirty="0"/>
              <a:t>State </a:t>
            </a:r>
            <a:r>
              <a:rPr lang="fr-FR" spc="400" dirty="0" smtClean="0"/>
              <a:t>Reports</a:t>
            </a:r>
            <a:endParaRPr lang="fr-FR" spc="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24" y="1851670"/>
            <a:ext cx="3240360" cy="28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03440" y="4659982"/>
            <a:ext cx="5040560" cy="340297"/>
          </a:xfrm>
          <a:prstGeom prst="rect">
            <a:avLst/>
          </a:prstGeom>
          <a:solidFill>
            <a:schemeClr val="bg1"/>
          </a:solidFill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fr-FR" sz="1700" dirty="0" err="1">
                <a:solidFill>
                  <a:srgbClr val="0B619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fr-FR" sz="1700" dirty="0">
                <a:solidFill>
                  <a:srgbClr val="0B619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700" dirty="0" err="1">
                <a:solidFill>
                  <a:srgbClr val="0B619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fr-FR" sz="1700" dirty="0">
                <a:solidFill>
                  <a:srgbClr val="0B619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B619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  <a:r>
              <a:rPr lang="fr-FR" sz="1700" dirty="0">
                <a:solidFill>
                  <a:srgbClr val="0B619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sz="1700" dirty="0" err="1">
                <a:solidFill>
                  <a:srgbClr val="0B619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fr-FR" sz="1700" dirty="0">
                <a:solidFill>
                  <a:srgbClr val="0B619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 smtClean="0">
                <a:solidFill>
                  <a:srgbClr val="0B619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makers</a:t>
            </a:r>
            <a:endParaRPr lang="fr-FR" sz="1700" dirty="0">
              <a:solidFill>
                <a:srgbClr val="0B619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4" y="2372790"/>
            <a:ext cx="2065691" cy="21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43472" y="649241"/>
            <a:ext cx="81640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b="1" i="1" dirty="0">
                <a:solidFill>
                  <a:srgbClr val="00468C"/>
                </a:solidFill>
                <a:latin typeface="Arial" panose="020B0604020202020204" pitchFamily="34" charset="0"/>
              </a:rPr>
              <a:t>State of the global ocean and the European seas, highlighting changes occurred during the previous </a:t>
            </a:r>
            <a:r>
              <a:rPr lang="en-GB" b="1" i="1" dirty="0" smtClean="0">
                <a:solidFill>
                  <a:srgbClr val="00468C"/>
                </a:solidFill>
                <a:latin typeface="Arial" panose="020B0604020202020204" pitchFamily="34" charset="0"/>
              </a:rPr>
              <a:t>year. Value </a:t>
            </a:r>
            <a:r>
              <a:rPr lang="en-GB" b="1" i="1" dirty="0">
                <a:solidFill>
                  <a:srgbClr val="00468C"/>
                </a:solidFill>
                <a:latin typeface="Arial" panose="020B0604020202020204" pitchFamily="34" charset="0"/>
              </a:rPr>
              <a:t>added information based on CMEMS products (reprocessing, reanalysis)  and scientific </a:t>
            </a:r>
            <a:r>
              <a:rPr lang="en-GB" b="1" i="1" dirty="0" smtClean="0">
                <a:solidFill>
                  <a:srgbClr val="00468C"/>
                </a:solidFill>
                <a:latin typeface="Arial" panose="020B0604020202020204" pitchFamily="34" charset="0"/>
              </a:rPr>
              <a:t>expertise.   Published </a:t>
            </a:r>
            <a:r>
              <a:rPr lang="en-GB" b="1" i="1" dirty="0">
                <a:solidFill>
                  <a:srgbClr val="00468C"/>
                </a:solidFill>
                <a:latin typeface="Arial" panose="020B0604020202020204" pitchFamily="34" charset="0"/>
              </a:rPr>
              <a:t>in a peer-reviewed journal (Journal of Operational Oceanography).</a:t>
            </a:r>
            <a:endParaRPr lang="fr-FR" b="1" i="1" dirty="0">
              <a:solidFill>
                <a:srgbClr val="00468C"/>
              </a:solidFill>
              <a:latin typeface="Arial" panose="020B0604020202020204" pitchFamily="34" charset="0"/>
            </a:endParaRPr>
          </a:p>
          <a:p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318588" y="4773444"/>
            <a:ext cx="326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5408F"/>
                </a:solidFill>
              </a:rPr>
              <a:t>K. </a:t>
            </a:r>
            <a:r>
              <a:rPr lang="fr-FR" b="1" dirty="0" err="1" smtClean="0">
                <a:solidFill>
                  <a:srgbClr val="25408F"/>
                </a:solidFill>
              </a:rPr>
              <a:t>von</a:t>
            </a:r>
            <a:r>
              <a:rPr lang="fr-FR" b="1" dirty="0" smtClean="0">
                <a:solidFill>
                  <a:srgbClr val="25408F"/>
                </a:solidFill>
              </a:rPr>
              <a:t> </a:t>
            </a:r>
            <a:r>
              <a:rPr lang="fr-FR" b="1" dirty="0" err="1" smtClean="0">
                <a:solidFill>
                  <a:srgbClr val="25408F"/>
                </a:solidFill>
              </a:rPr>
              <a:t>Schuckmann</a:t>
            </a:r>
            <a:r>
              <a:rPr lang="fr-FR" b="1" dirty="0" smtClean="0">
                <a:solidFill>
                  <a:srgbClr val="25408F"/>
                </a:solidFill>
              </a:rPr>
              <a:t> et al. </a:t>
            </a:r>
            <a:endParaRPr lang="fr-FR" b="1" dirty="0">
              <a:solidFill>
                <a:srgbClr val="25408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23720" y="2372790"/>
            <a:ext cx="2124744" cy="177145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fr-FR" b="1" dirty="0">
                <a:solidFill>
                  <a:srgbClr val="FF0000"/>
                </a:solidFill>
                <a:latin typeface="Arial" charset="0"/>
              </a:rPr>
              <a:t>ISSUE #2 </a:t>
            </a:r>
            <a:r>
              <a:rPr lang="fr-FR" b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fr-FR" b="1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fr-FR" b="1" dirty="0" err="1">
                <a:solidFill>
                  <a:srgbClr val="FF0000"/>
                </a:solidFill>
                <a:latin typeface="Arial" charset="0"/>
              </a:rPr>
              <a:t>press</a:t>
            </a:r>
            <a:r>
              <a:rPr lang="fr-FR" b="1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fr-FR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Arial" charset="0"/>
              </a:rPr>
              <a:t>ISSUE </a:t>
            </a:r>
            <a:r>
              <a:rPr lang="fr-FR" b="1" dirty="0" smtClean="0">
                <a:solidFill>
                  <a:srgbClr val="FF0000"/>
                </a:solidFill>
                <a:latin typeface="Arial" charset="0"/>
              </a:rPr>
              <a:t>#3 (</a:t>
            </a:r>
            <a:r>
              <a:rPr lang="fr-FR" b="1" dirty="0" err="1" smtClean="0">
                <a:solidFill>
                  <a:srgbClr val="FF0000"/>
                </a:solidFill>
                <a:latin typeface="Arial" charset="0"/>
              </a:rPr>
              <a:t>starting</a:t>
            </a:r>
            <a:r>
              <a:rPr lang="fr-FR" b="1" dirty="0">
                <a:solidFill>
                  <a:srgbClr val="FF0000"/>
                </a:solidFill>
                <a:latin typeface="Arial" charset="0"/>
              </a:rPr>
              <a:t>)</a:t>
            </a:r>
            <a:endParaRPr lang="fr-FR" b="1" dirty="0">
              <a:solidFill>
                <a:srgbClr val="FF0000"/>
              </a:solidFill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31659" y="771552"/>
            <a:ext cx="7299753" cy="38230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Users are explicitly and transparently involved: </a:t>
            </a:r>
          </a:p>
          <a:p>
            <a:pPr lvl="1" algn="just"/>
            <a:r>
              <a:rPr lang="en-US" dirty="0"/>
              <a:t>Users needs drive service evolution, </a:t>
            </a:r>
            <a:endParaRPr lang="en-US" dirty="0" smtClean="0"/>
          </a:p>
          <a:p>
            <a:pPr lvl="1" algn="just"/>
            <a:r>
              <a:rPr lang="en-US" dirty="0" smtClean="0"/>
              <a:t>User feedbacks and needs are regularly monitored</a:t>
            </a:r>
            <a:r>
              <a:rPr lang="en-US" dirty="0"/>
              <a:t> </a:t>
            </a:r>
            <a:r>
              <a:rPr lang="en-US" dirty="0" smtClean="0"/>
              <a:t>and collected, </a:t>
            </a:r>
            <a:endParaRPr lang="en-US" dirty="0"/>
          </a:p>
          <a:p>
            <a:pPr lvl="1" algn="just"/>
            <a:r>
              <a:rPr lang="en-US" dirty="0"/>
              <a:t>Work to translate user requirements into achievable service evolution objectives.</a:t>
            </a:r>
          </a:p>
          <a:p>
            <a:pPr algn="just"/>
            <a:r>
              <a:rPr lang="en-US" b="1" dirty="0">
                <a:solidFill>
                  <a:srgbClr val="25408F"/>
                </a:solidFill>
              </a:rPr>
              <a:t>Scientific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(satellite and in-situ observations, modelling, data assimilation) </a:t>
            </a:r>
            <a:r>
              <a:rPr lang="en-US" b="1" dirty="0">
                <a:solidFill>
                  <a:schemeClr val="tx2"/>
                </a:solidFill>
              </a:rPr>
              <a:t>and technological </a:t>
            </a:r>
            <a:r>
              <a:rPr lang="en-US" dirty="0"/>
              <a:t>(e.g. computing capabilities, information </a:t>
            </a:r>
            <a:r>
              <a:rPr lang="en-US" dirty="0" smtClean="0"/>
              <a:t>systems &amp; big data) </a:t>
            </a:r>
            <a:r>
              <a:rPr lang="en-US" b="1" dirty="0">
                <a:solidFill>
                  <a:schemeClr val="tx2"/>
                </a:solidFill>
              </a:rPr>
              <a:t>advances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relevant for the CMEMS are to be fully taken into account.  </a:t>
            </a:r>
          </a:p>
          <a:p>
            <a:pPr algn="just"/>
            <a:r>
              <a:rPr lang="en-US" dirty="0" smtClean="0"/>
              <a:t>Need to </a:t>
            </a:r>
            <a:r>
              <a:rPr lang="en-US" smtClean="0"/>
              <a:t>maintain a </a:t>
            </a:r>
            <a:r>
              <a:rPr lang="en-US" b="1" smtClean="0">
                <a:solidFill>
                  <a:srgbClr val="25408F"/>
                </a:solidFill>
              </a:rPr>
              <a:t>competitive </a:t>
            </a:r>
            <a:r>
              <a:rPr lang="en-US" b="1" dirty="0" smtClean="0">
                <a:solidFill>
                  <a:srgbClr val="25408F"/>
                </a:solidFill>
              </a:rPr>
              <a:t>and state of the art service</a:t>
            </a:r>
            <a:r>
              <a:rPr lang="en-US" dirty="0" smtClean="0"/>
              <a:t>. 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</a:rPr>
              <a:t>Innovation </a:t>
            </a:r>
            <a:r>
              <a:rPr lang="en-US" b="1" dirty="0">
                <a:solidFill>
                  <a:schemeClr val="tx2"/>
                </a:solidFill>
              </a:rPr>
              <a:t>capacity </a:t>
            </a:r>
            <a:r>
              <a:rPr lang="en-US" dirty="0"/>
              <a:t>required to attract new users. </a:t>
            </a:r>
          </a:p>
          <a:p>
            <a:pPr algn="just"/>
            <a:r>
              <a:rPr lang="en-US" b="1" dirty="0">
                <a:solidFill>
                  <a:schemeClr val="tx2"/>
                </a:solidFill>
              </a:rPr>
              <a:t>Delineation with downstream activities</a:t>
            </a:r>
            <a:r>
              <a:rPr lang="en-US" dirty="0"/>
              <a:t>:  </a:t>
            </a:r>
          </a:p>
          <a:p>
            <a:pPr lvl="1" algn="just"/>
            <a:r>
              <a:rPr lang="en-US" dirty="0"/>
              <a:t>The core service focuses on activities best performed at pan-European scale.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CMEMS Service Evolution – </a:t>
            </a:r>
            <a:r>
              <a:rPr lang="fr-FR" b="1" dirty="0" err="1" smtClean="0"/>
              <a:t>Principles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46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Service Evolution: Roadmap</a:t>
            </a:r>
            <a:endParaRPr lang="fr-BE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29" y="829866"/>
            <a:ext cx="7559919" cy="37171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93127" y="1885950"/>
            <a:ext cx="63011" cy="3869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16" name="ZoneTexte 2"/>
          <p:cNvSpPr txBox="1">
            <a:spLocks noChangeArrowheads="1"/>
          </p:cNvSpPr>
          <p:nvPr/>
        </p:nvSpPr>
        <p:spPr bwMode="auto">
          <a:xfrm>
            <a:off x="197101" y="1625204"/>
            <a:ext cx="1285868" cy="35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16" tIns="38958" rIns="77916" bIns="38958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Arial" charset="0"/>
              </a:rPr>
              <a:t>Operations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78475" y="2615804"/>
            <a:ext cx="77665" cy="43219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78475" y="3217069"/>
            <a:ext cx="77665" cy="542925"/>
          </a:xfrm>
          <a:prstGeom prst="rect">
            <a:avLst/>
          </a:prstGeom>
          <a:solidFill>
            <a:srgbClr val="FAA7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78475" y="3874295"/>
            <a:ext cx="77665" cy="542925"/>
          </a:xfrm>
          <a:prstGeom prst="rect">
            <a:avLst/>
          </a:prstGeom>
          <a:solidFill>
            <a:srgbClr val="0B61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20" name="ZoneTexte 9"/>
          <p:cNvSpPr txBox="1">
            <a:spLocks noChangeArrowheads="1"/>
          </p:cNvSpPr>
          <p:nvPr/>
        </p:nvSpPr>
        <p:spPr bwMode="auto">
          <a:xfrm>
            <a:off x="860068" y="2684860"/>
            <a:ext cx="738667" cy="35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16" tIns="38958" rIns="77916" bIns="38958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rgbClr val="C00000"/>
                </a:solidFill>
                <a:latin typeface="Arial" charset="0"/>
              </a:rPr>
              <a:t>Tier 1</a:t>
            </a:r>
          </a:p>
        </p:txBody>
      </p:sp>
      <p:sp>
        <p:nvSpPr>
          <p:cNvPr id="21" name="ZoneTexte 10"/>
          <p:cNvSpPr txBox="1">
            <a:spLocks noChangeArrowheads="1"/>
          </p:cNvSpPr>
          <p:nvPr/>
        </p:nvSpPr>
        <p:spPr bwMode="auto">
          <a:xfrm>
            <a:off x="860068" y="3332560"/>
            <a:ext cx="738667" cy="35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16" tIns="38958" rIns="77916" bIns="38958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rgbClr val="E07D06"/>
                </a:solidFill>
                <a:latin typeface="Arial" charset="0"/>
              </a:rPr>
              <a:t>Tier 2</a:t>
            </a:r>
          </a:p>
        </p:txBody>
      </p:sp>
      <p:sp>
        <p:nvSpPr>
          <p:cNvPr id="22" name="ZoneTexte 11"/>
          <p:cNvSpPr txBox="1">
            <a:spLocks noChangeArrowheads="1"/>
          </p:cNvSpPr>
          <p:nvPr/>
        </p:nvSpPr>
        <p:spPr bwMode="auto">
          <a:xfrm>
            <a:off x="860068" y="3989785"/>
            <a:ext cx="738667" cy="35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16" tIns="38958" rIns="77916" bIns="38958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latin typeface="Arial" charset="0"/>
              </a:rPr>
              <a:t>Tier 3</a:t>
            </a:r>
          </a:p>
        </p:txBody>
      </p:sp>
      <p:sp>
        <p:nvSpPr>
          <p:cNvPr id="23" name="ZoneTexte 12"/>
          <p:cNvSpPr txBox="1">
            <a:spLocks noChangeArrowheads="1"/>
          </p:cNvSpPr>
          <p:nvPr/>
        </p:nvSpPr>
        <p:spPr bwMode="auto">
          <a:xfrm>
            <a:off x="79235" y="2376488"/>
            <a:ext cx="644667" cy="35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16" tIns="38958" rIns="77916" bIns="38958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Arial" charset="0"/>
              </a:rPr>
              <a:t>R&amp;D</a:t>
            </a: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3309092" y="850555"/>
            <a:ext cx="594946" cy="425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25" name="Ellipse 1"/>
          <p:cNvSpPr>
            <a:spLocks noChangeArrowheads="1"/>
          </p:cNvSpPr>
          <p:nvPr/>
        </p:nvSpPr>
        <p:spPr bwMode="auto">
          <a:xfrm>
            <a:off x="3012831" y="3048000"/>
            <a:ext cx="2181958" cy="8262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16" tIns="38958" rIns="77916" bIns="38958"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35" name="Ellipse 2"/>
          <p:cNvSpPr>
            <a:spLocks noChangeArrowheads="1"/>
          </p:cNvSpPr>
          <p:nvPr/>
        </p:nvSpPr>
        <p:spPr bwMode="auto">
          <a:xfrm>
            <a:off x="4970815" y="1864911"/>
            <a:ext cx="2429608" cy="826294"/>
          </a:xfrm>
          <a:prstGeom prst="ellipse">
            <a:avLst/>
          </a:prstGeom>
          <a:noFill/>
          <a:ln w="2857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16" tIns="38958" rIns="77916" bIns="38958"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 flipV="1">
            <a:off x="4771408" y="2841781"/>
            <a:ext cx="334797" cy="65722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8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1 R&amp;D </a:t>
            </a:r>
            <a:r>
              <a:rPr lang="fr-FR" dirty="0" err="1" smtClean="0"/>
              <a:t>Achievements-Highlights</a:t>
            </a:r>
            <a:endParaRPr lang="fr-FR" dirty="0"/>
          </a:p>
        </p:txBody>
      </p:sp>
      <p:sp>
        <p:nvSpPr>
          <p:cNvPr id="3" name="Espace réservé du contenu 1"/>
          <p:cNvSpPr txBox="1">
            <a:spLocks/>
          </p:cNvSpPr>
          <p:nvPr/>
        </p:nvSpPr>
        <p:spPr>
          <a:xfrm>
            <a:off x="1331640" y="864096"/>
            <a:ext cx="7272808" cy="4443958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300"/>
              </a:spcBef>
              <a:buNone/>
            </a:pPr>
            <a:r>
              <a:rPr lang="en-US" sz="1800" b="1" dirty="0"/>
              <a:t>Important R&amp;D advances have been achieved during CMEMS Phase 1 (April 2015 – April 2018) and significantly improved service is or will be soon proposed to the users: </a:t>
            </a:r>
          </a:p>
          <a:p>
            <a:pPr lvl="1" algn="just">
              <a:spcBef>
                <a:spcPts val="300"/>
              </a:spcBef>
            </a:pPr>
            <a:r>
              <a:rPr lang="en-US" b="1" dirty="0" smtClean="0">
                <a:solidFill>
                  <a:schemeClr val="bg2"/>
                </a:solidFill>
              </a:rPr>
              <a:t>wave </a:t>
            </a:r>
            <a:r>
              <a:rPr lang="en-US" b="1" dirty="0">
                <a:solidFill>
                  <a:schemeClr val="bg2"/>
                </a:solidFill>
              </a:rPr>
              <a:t>observations and models, 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en-US" b="1" dirty="0" smtClean="0">
                <a:solidFill>
                  <a:schemeClr val="bg2"/>
                </a:solidFill>
              </a:rPr>
              <a:t>improved </a:t>
            </a:r>
            <a:r>
              <a:rPr lang="en-US" b="1" dirty="0">
                <a:solidFill>
                  <a:schemeClr val="bg2"/>
                </a:solidFill>
              </a:rPr>
              <a:t>resolution, 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en-US" b="1" dirty="0" smtClean="0">
                <a:solidFill>
                  <a:schemeClr val="bg2"/>
                </a:solidFill>
              </a:rPr>
              <a:t>wave/circulation </a:t>
            </a:r>
            <a:r>
              <a:rPr lang="en-US" b="1" dirty="0">
                <a:solidFill>
                  <a:schemeClr val="bg2"/>
                </a:solidFill>
              </a:rPr>
              <a:t>coupling, 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en-US" b="1" dirty="0" smtClean="0">
                <a:solidFill>
                  <a:schemeClr val="bg2"/>
                </a:solidFill>
              </a:rPr>
              <a:t>better </a:t>
            </a:r>
            <a:r>
              <a:rPr lang="en-US" b="1" dirty="0">
                <a:solidFill>
                  <a:schemeClr val="bg2"/>
                </a:solidFill>
              </a:rPr>
              <a:t>use of existing satellite and in-situ observations, 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en-US" b="1" dirty="0" smtClean="0">
                <a:solidFill>
                  <a:schemeClr val="bg2"/>
                </a:solidFill>
              </a:rPr>
              <a:t>uptake </a:t>
            </a:r>
            <a:r>
              <a:rPr lang="en-US" b="1" dirty="0">
                <a:solidFill>
                  <a:schemeClr val="bg2"/>
                </a:solidFill>
              </a:rPr>
              <a:t>of Sentinel 1 data (sea ice, wave) and Sentinel 3 (altimetry, sea surface temperature, ocean </a:t>
            </a:r>
            <a:r>
              <a:rPr lang="en-US" b="1" dirty="0" err="1">
                <a:solidFill>
                  <a:schemeClr val="bg2"/>
                </a:solidFill>
              </a:rPr>
              <a:t>colour</a:t>
            </a:r>
            <a:r>
              <a:rPr lang="en-US" b="1" dirty="0">
                <a:solidFill>
                  <a:schemeClr val="bg2"/>
                </a:solidFill>
              </a:rPr>
              <a:t>) data, 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en-US" b="1" dirty="0" smtClean="0">
                <a:solidFill>
                  <a:schemeClr val="bg2"/>
                </a:solidFill>
              </a:rPr>
              <a:t>longer </a:t>
            </a:r>
            <a:r>
              <a:rPr lang="en-US" b="1" dirty="0">
                <a:solidFill>
                  <a:schemeClr val="bg2"/>
                </a:solidFill>
              </a:rPr>
              <a:t>time series of reprocessed in-situ and satellite data and ocean </a:t>
            </a:r>
            <a:r>
              <a:rPr lang="en-US" b="1" dirty="0" err="1">
                <a:solidFill>
                  <a:schemeClr val="bg2"/>
                </a:solidFill>
              </a:rPr>
              <a:t>reanalyses</a:t>
            </a:r>
            <a:r>
              <a:rPr lang="en-US" b="1" dirty="0">
                <a:solidFill>
                  <a:schemeClr val="bg2"/>
                </a:solidFill>
              </a:rPr>
              <a:t>, 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en-US" b="1" dirty="0" smtClean="0">
                <a:solidFill>
                  <a:schemeClr val="bg2"/>
                </a:solidFill>
              </a:rPr>
              <a:t>improved </a:t>
            </a:r>
            <a:r>
              <a:rPr lang="en-US" b="1" dirty="0">
                <a:solidFill>
                  <a:schemeClr val="bg2"/>
                </a:solidFill>
              </a:rPr>
              <a:t>and more homogenized product quality assessments, 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en-US" b="1" dirty="0" smtClean="0">
                <a:solidFill>
                  <a:schemeClr val="bg2"/>
                </a:solidFill>
              </a:rPr>
              <a:t>ocean </a:t>
            </a:r>
            <a:r>
              <a:rPr lang="en-US" b="1" dirty="0">
                <a:solidFill>
                  <a:schemeClr val="bg2"/>
                </a:solidFill>
              </a:rPr>
              <a:t>monitoring indicators and ocean state report.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2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R&amp;D </a:t>
            </a:r>
            <a:r>
              <a:rPr lang="fr-FR" b="1" dirty="0" err="1" smtClean="0"/>
              <a:t>achievements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TACs</a:t>
            </a:r>
            <a:r>
              <a:rPr lang="fr-FR" b="1" dirty="0" smtClean="0"/>
              <a:t> and </a:t>
            </a:r>
            <a:r>
              <a:rPr lang="fr-FR" b="1" dirty="0" err="1" smtClean="0"/>
              <a:t>MFCs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5566"/>
            <a:ext cx="3029054" cy="380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27" y="915566"/>
            <a:ext cx="3029446" cy="38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47663" y="4579263"/>
            <a:ext cx="74888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https://www.mercator-ocean.fr/en/science-publications/mercator-ocean-journal/mercator-ocean-journal-56-special-issue-cmems/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08304" y="4083918"/>
            <a:ext cx="1317479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Tier-1 R&amp;D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67705" y="231582"/>
            <a:ext cx="8093238" cy="539968"/>
          </a:xfrm>
        </p:spPr>
        <p:txBody>
          <a:bodyPr/>
          <a:lstStyle/>
          <a:p>
            <a:r>
              <a:rPr lang="fr-FR" spc="341" dirty="0"/>
              <a:t>Evolution of </a:t>
            </a:r>
            <a:r>
              <a:rPr lang="fr-FR" spc="341" dirty="0" err="1"/>
              <a:t>sea</a:t>
            </a:r>
            <a:r>
              <a:rPr lang="fr-FR" spc="341" dirty="0"/>
              <a:t> </a:t>
            </a:r>
            <a:r>
              <a:rPr lang="fr-FR" spc="341" dirty="0" err="1"/>
              <a:t>level</a:t>
            </a:r>
            <a:r>
              <a:rPr lang="fr-FR" spc="341" dirty="0"/>
              <a:t> </a:t>
            </a:r>
            <a:r>
              <a:rPr lang="fr-FR" spc="341" dirty="0" err="1"/>
              <a:t>analysis</a:t>
            </a:r>
            <a:r>
              <a:rPr lang="fr-FR" spc="341" dirty="0"/>
              <a:t> </a:t>
            </a:r>
            <a:r>
              <a:rPr lang="fr-FR" spc="341" dirty="0" err="1"/>
              <a:t>errors</a:t>
            </a:r>
            <a:r>
              <a:rPr lang="fr-FR" spc="341" dirty="0"/>
              <a:t> - global </a:t>
            </a:r>
            <a:r>
              <a:rPr lang="fr-FR" spc="341" dirty="0" smtClean="0"/>
              <a:t>system </a:t>
            </a:r>
            <a:endParaRPr lang="fr-FR" spc="341" dirty="0"/>
          </a:p>
        </p:txBody>
      </p:sp>
      <p:grpSp>
        <p:nvGrpSpPr>
          <p:cNvPr id="2" name="Groupe 1"/>
          <p:cNvGrpSpPr/>
          <p:nvPr/>
        </p:nvGrpSpPr>
        <p:grpSpPr>
          <a:xfrm>
            <a:off x="-73" y="1042771"/>
            <a:ext cx="9015035" cy="3581207"/>
            <a:chOff x="107504" y="1343000"/>
            <a:chExt cx="9015035" cy="3028950"/>
          </a:xfrm>
        </p:grpSpPr>
        <p:pic>
          <p:nvPicPr>
            <p:cNvPr id="2050" name="Picture 2" descr="C:\Users\ydrillet\Documents\DOCUMENTS\CMEMS\Meetings\Copernicus Marine Week\FIGURES\Historique_withS3&amp;j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343000"/>
              <a:ext cx="8925446" cy="302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133306" y="1635646"/>
              <a:ext cx="1886157" cy="31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GLOBAL ¼° V2 </a:t>
              </a:r>
              <a:r>
                <a:rPr lang="fr-FR" dirty="0" err="1" smtClean="0"/>
                <a:t>opr</a:t>
              </a:r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707904" y="2283718"/>
              <a:ext cx="2179507" cy="31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66FF"/>
                  </a:solidFill>
                </a:rPr>
                <a:t>GLOBAL 1/12° V1 </a:t>
              </a:r>
              <a:r>
                <a:rPr lang="fr-FR" dirty="0" err="1" smtClean="0">
                  <a:solidFill>
                    <a:srgbClr val="FF66FF"/>
                  </a:solidFill>
                </a:rPr>
                <a:t>opr</a:t>
              </a:r>
              <a:endParaRPr lang="fr-FR" dirty="0">
                <a:solidFill>
                  <a:srgbClr val="FF66FF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078233" y="2562458"/>
              <a:ext cx="2179507" cy="31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GLOBAL 1/12° V2 </a:t>
              </a:r>
              <a:r>
                <a:rPr lang="fr-FR" dirty="0" err="1" smtClean="0">
                  <a:solidFill>
                    <a:srgbClr val="FF0000"/>
                  </a:solidFill>
                </a:rPr>
                <a:t>opr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27953" y="2778482"/>
              <a:ext cx="1961499" cy="31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9933"/>
                  </a:solidFill>
                </a:rPr>
                <a:t>GLOBAL 1/12° </a:t>
              </a:r>
              <a:r>
                <a:rPr lang="fr-FR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RAN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465516" y="2994506"/>
              <a:ext cx="2179507" cy="31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66FF66"/>
                  </a:solidFill>
                </a:rPr>
                <a:t>GLOBAL</a:t>
              </a:r>
              <a:r>
                <a:rPr lang="fr-FR" dirty="0" smtClean="0">
                  <a:solidFill>
                    <a:srgbClr val="FF9933"/>
                  </a:solidFill>
                </a:rPr>
                <a:t> </a:t>
              </a:r>
              <a:r>
                <a:rPr lang="fr-FR" dirty="0" smtClean="0">
                  <a:solidFill>
                    <a:srgbClr val="0070C0"/>
                  </a:solidFill>
                </a:rPr>
                <a:t>1/12°</a:t>
              </a:r>
              <a:r>
                <a:rPr lang="fr-FR" dirty="0" smtClean="0">
                  <a:solidFill>
                    <a:srgbClr val="FF9933"/>
                  </a:solidFill>
                </a:rPr>
                <a:t> </a:t>
              </a:r>
              <a:r>
                <a:rPr lang="fr-FR" dirty="0" smtClean="0">
                  <a:solidFill>
                    <a:schemeClr val="accent6"/>
                  </a:solidFill>
                </a:rPr>
                <a:t>V3</a:t>
              </a:r>
              <a:r>
                <a:rPr lang="fr-FR" dirty="0" smtClean="0">
                  <a:solidFill>
                    <a:srgbClr val="FF9933"/>
                  </a:solidFill>
                </a:rPr>
                <a:t>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opr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971600" y="3291830"/>
              <a:ext cx="375424" cy="31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66FF66"/>
                  </a:solidFill>
                </a:rPr>
                <a:t>J1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411760" y="3444230"/>
              <a:ext cx="375424" cy="31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J2</a:t>
              </a:r>
              <a:endParaRPr lang="fr-FR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564728" y="3476496"/>
              <a:ext cx="375424" cy="31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J2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172400" y="3447240"/>
              <a:ext cx="375424" cy="31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6"/>
                  </a:solidFill>
                </a:rPr>
                <a:t>J3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604448" y="3507854"/>
              <a:ext cx="518091" cy="31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50000"/>
                    </a:schemeClr>
                  </a:solidFill>
                </a:rPr>
                <a:t>S3a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220072" y="987574"/>
            <a:ext cx="2840544" cy="923320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fr-FR" dirty="0" err="1" smtClean="0"/>
              <a:t>Improved</a:t>
            </a:r>
            <a:r>
              <a:rPr lang="fr-FR" dirty="0" smtClean="0"/>
              <a:t> model </a:t>
            </a:r>
            <a:r>
              <a:rPr lang="fr-FR" dirty="0" err="1" smtClean="0"/>
              <a:t>resolution</a:t>
            </a:r>
            <a:endParaRPr lang="fr-FR" dirty="0" smtClean="0"/>
          </a:p>
          <a:p>
            <a:pPr algn="ctr"/>
            <a:r>
              <a:rPr lang="fr-FR" dirty="0" err="1" smtClean="0"/>
              <a:t>Improved</a:t>
            </a:r>
            <a:r>
              <a:rPr lang="fr-FR" dirty="0" smtClean="0"/>
              <a:t> data assimilation</a:t>
            </a:r>
          </a:p>
          <a:p>
            <a:pPr algn="ctr"/>
            <a:r>
              <a:rPr lang="fr-FR" dirty="0" smtClean="0"/>
              <a:t>New observation (S3)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341643" y="4623978"/>
            <a:ext cx="179207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GLO MFC team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42" y="810851"/>
            <a:ext cx="1069257" cy="106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7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04A69-21B8-4024-A5C9-998C97D3E9D3}" type="slidenum">
              <a:rPr lang="en-GB" altLang="fr-FR" smtClean="0"/>
              <a:pPr/>
              <a:t>19</a:t>
            </a:fld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1259632" y="1275606"/>
            <a:ext cx="75538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endParaRPr lang="fr-FR" sz="32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fr-FR" sz="3200" dirty="0" smtClean="0">
                <a:latin typeface="Arial" panose="020B0604020202020204" pitchFamily="34" charset="0"/>
              </a:rPr>
              <a:t>The essential </a:t>
            </a:r>
            <a:r>
              <a:rPr lang="fr-FR" sz="3200" dirty="0" err="1" smtClean="0">
                <a:latin typeface="Arial" panose="020B0604020202020204" pitchFamily="34" charset="0"/>
              </a:rPr>
              <a:t>role</a:t>
            </a:r>
            <a:r>
              <a:rPr lang="fr-FR" sz="3200" dirty="0" smtClean="0">
                <a:latin typeface="Arial" panose="020B0604020202020204" pitchFamily="34" charset="0"/>
              </a:rPr>
              <a:t> of in-situ and satellite </a:t>
            </a:r>
            <a:r>
              <a:rPr lang="fr-FR" sz="3200" dirty="0" err="1" smtClean="0">
                <a:latin typeface="Arial" panose="020B0604020202020204" pitchFamily="34" charset="0"/>
              </a:rPr>
              <a:t>upstream</a:t>
            </a:r>
            <a:r>
              <a:rPr lang="fr-FR" sz="3200" dirty="0" smtClean="0">
                <a:latin typeface="Arial" panose="020B0604020202020204" pitchFamily="34" charset="0"/>
              </a:rPr>
              <a:t> observations</a:t>
            </a:r>
          </a:p>
          <a:p>
            <a:pPr algn="ctr" eaLnBrk="0" hangingPunct="0"/>
            <a:endParaRPr lang="fr-FR" sz="32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fr-FR" sz="3200" b="1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fr-FR" sz="32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fr-FR" sz="32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endParaRPr lang="fr-FR" sz="2100" b="1" dirty="0">
              <a:solidFill>
                <a:srgbClr val="00468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 err="1" smtClean="0"/>
              <a:t>Outline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987574"/>
            <a:ext cx="662473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</a:pPr>
            <a:endParaRPr lang="en-AU" altLang="fr-FR" sz="2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</a:pPr>
            <a:r>
              <a:rPr lang="en-AU" altLang="fr-FR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Copernicus Marine Service: products </a:t>
            </a:r>
            <a:r>
              <a:rPr lang="en-AU" altLang="fr-FR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AU" altLang="fr-FR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services, users and applications, service evolution</a:t>
            </a:r>
            <a:endParaRPr lang="en-AU" altLang="fr-FR" sz="2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</a:pPr>
            <a:endParaRPr lang="fr-FR" altLang="fr-FR" sz="2400" dirty="0">
              <a:solidFill>
                <a:schemeClr val="tx1"/>
              </a:solidFill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</a:pPr>
            <a:endParaRPr lang="fr-FR" altLang="fr-FR" sz="2400" dirty="0">
              <a:solidFill>
                <a:schemeClr val="tx1"/>
              </a:solidFill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</a:pPr>
            <a:r>
              <a:rPr lang="fr-FR" alt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The essential </a:t>
            </a:r>
            <a:r>
              <a:rPr lang="fr-FR" alt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role</a:t>
            </a:r>
            <a:r>
              <a:rPr lang="fr-FR" alt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of </a:t>
            </a:r>
            <a:r>
              <a:rPr lang="fr-FR" alt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upstream</a:t>
            </a:r>
            <a:r>
              <a:rPr lang="fr-FR" alt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satellite and in-situ observations and </a:t>
            </a:r>
            <a:r>
              <a:rPr lang="fr-FR" alt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Copernicus</a:t>
            </a:r>
            <a:r>
              <a:rPr lang="fr-FR" alt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Marine Service </a:t>
            </a:r>
            <a:r>
              <a:rPr lang="fr-FR" alt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requirements</a:t>
            </a:r>
            <a:endParaRPr lang="fr-FR" altLang="fr-FR" sz="2400" dirty="0" smtClean="0">
              <a:solidFill>
                <a:schemeClr val="tx1"/>
              </a:solidFill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essential </a:t>
            </a:r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observing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79160" y="1075250"/>
            <a:ext cx="4974784" cy="313931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fr-FR" dirty="0" smtClean="0"/>
              <a:t>CMEMS </a:t>
            </a:r>
            <a:r>
              <a:rPr lang="fr-FR" dirty="0" err="1" smtClean="0"/>
              <a:t>offer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dependent</a:t>
            </a:r>
            <a:r>
              <a:rPr lang="fr-FR" dirty="0" smtClean="0"/>
              <a:t> on the satellite and in-situ </a:t>
            </a:r>
            <a:r>
              <a:rPr lang="fr-FR" dirty="0" err="1" smtClean="0"/>
              <a:t>observing</a:t>
            </a:r>
            <a:r>
              <a:rPr lang="fr-FR" dirty="0" smtClean="0"/>
              <a:t> </a:t>
            </a:r>
            <a:r>
              <a:rPr lang="fr-FR" dirty="0" err="1" smtClean="0"/>
              <a:t>capabilities</a:t>
            </a:r>
            <a:r>
              <a:rPr lang="fr-FR" dirty="0" smtClean="0"/>
              <a:t> (validation, assimilation).   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CMEMS has </a:t>
            </a:r>
            <a:r>
              <a:rPr lang="fr-FR" dirty="0" err="1" smtClean="0"/>
              <a:t>defined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/future </a:t>
            </a:r>
            <a:r>
              <a:rPr lang="fr-FR" dirty="0" err="1" smtClean="0"/>
              <a:t>requirements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for in-situ and satellite observations. 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>
                <a:solidFill>
                  <a:srgbClr val="0070C0"/>
                </a:solidFill>
              </a:rPr>
              <a:t>Service and Service </a:t>
            </a:r>
            <a:r>
              <a:rPr lang="fr-FR" dirty="0" err="1" smtClean="0">
                <a:solidFill>
                  <a:srgbClr val="0070C0"/>
                </a:solidFill>
              </a:rPr>
              <a:t>evolution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require</a:t>
            </a:r>
            <a:r>
              <a:rPr lang="fr-FR" dirty="0" smtClean="0">
                <a:solidFill>
                  <a:srgbClr val="0070C0"/>
                </a:solidFill>
              </a:rPr>
              <a:t> 1/ </a:t>
            </a:r>
            <a:r>
              <a:rPr lang="fr-FR" dirty="0" err="1" smtClean="0">
                <a:solidFill>
                  <a:srgbClr val="0070C0"/>
                </a:solidFill>
              </a:rPr>
              <a:t>continuity</a:t>
            </a:r>
            <a:r>
              <a:rPr lang="fr-FR" dirty="0" smtClean="0">
                <a:solidFill>
                  <a:srgbClr val="0070C0"/>
                </a:solidFill>
              </a:rPr>
              <a:t> and 2/ </a:t>
            </a:r>
            <a:r>
              <a:rPr lang="fr-FR" dirty="0" err="1" smtClean="0">
                <a:solidFill>
                  <a:srgbClr val="0070C0"/>
                </a:solidFill>
              </a:rPr>
              <a:t>significant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improvements</a:t>
            </a:r>
            <a:r>
              <a:rPr lang="fr-FR" dirty="0" smtClean="0">
                <a:solidFill>
                  <a:srgbClr val="0070C0"/>
                </a:solidFill>
              </a:rPr>
              <a:t> of </a:t>
            </a:r>
            <a:r>
              <a:rPr lang="fr-FR" dirty="0" err="1" smtClean="0">
                <a:solidFill>
                  <a:srgbClr val="0070C0"/>
                </a:solidFill>
              </a:rPr>
              <a:t>ocean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observing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capabilities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5" name="Groupe 1">
            <a:extLst>
              <a:ext uri="{FF2B5EF4-FFF2-40B4-BE49-F238E27FC236}">
                <a16:creationId xmlns="" xmlns:a16="http://schemas.microsoft.com/office/drawing/2014/main" id="{90350B2A-C755-4151-90C3-B32149C9466E}"/>
              </a:ext>
            </a:extLst>
          </p:cNvPr>
          <p:cNvGrpSpPr>
            <a:grpSpLocks/>
          </p:cNvGrpSpPr>
          <p:nvPr/>
        </p:nvGrpSpPr>
        <p:grpSpPr bwMode="auto">
          <a:xfrm>
            <a:off x="6948265" y="2787776"/>
            <a:ext cx="2149374" cy="1775985"/>
            <a:chOff x="4534419" y="995363"/>
            <a:chExt cx="3091177" cy="2266950"/>
          </a:xfrm>
        </p:grpSpPr>
        <p:pic>
          <p:nvPicPr>
            <p:cNvPr id="6" name="Image 10">
              <a:extLst>
                <a:ext uri="{FF2B5EF4-FFF2-40B4-BE49-F238E27FC236}">
                  <a16:creationId xmlns="" xmlns:a16="http://schemas.microsoft.com/office/drawing/2014/main" id="{09C56E0C-61B8-4127-AE82-C3DE300C3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4" r="24809"/>
            <a:stretch>
              <a:fillRect/>
            </a:stretch>
          </p:blipFill>
          <p:spPr bwMode="auto">
            <a:xfrm>
              <a:off x="6071381" y="995363"/>
              <a:ext cx="1554215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1">
              <a:extLst>
                <a:ext uri="{FF2B5EF4-FFF2-40B4-BE49-F238E27FC236}">
                  <a16:creationId xmlns="" xmlns:a16="http://schemas.microsoft.com/office/drawing/2014/main" id="{6CE7BC8E-A4BB-440D-B9B7-FB8F1369D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9"/>
            <a:stretch>
              <a:fillRect/>
            </a:stretch>
          </p:blipFill>
          <p:spPr bwMode="auto">
            <a:xfrm>
              <a:off x="4534419" y="995363"/>
              <a:ext cx="1579030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24" y="555526"/>
            <a:ext cx="1450671" cy="20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CMEMS Satellite Observations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59632" y="989217"/>
            <a:ext cx="22360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Sea</a:t>
            </a:r>
            <a:r>
              <a:rPr lang="fr-FR" b="1" dirty="0" smtClean="0"/>
              <a:t> </a:t>
            </a:r>
            <a:r>
              <a:rPr lang="fr-FR" b="1" dirty="0" err="1" smtClean="0"/>
              <a:t>Level</a:t>
            </a:r>
            <a:r>
              <a:rPr lang="fr-FR" b="1" dirty="0" smtClean="0"/>
              <a:t>, SST,  </a:t>
            </a:r>
            <a:r>
              <a:rPr lang="fr-FR" b="1" dirty="0" err="1" smtClean="0"/>
              <a:t>Sea</a:t>
            </a:r>
            <a:r>
              <a:rPr lang="fr-FR" b="1" dirty="0" smtClean="0"/>
              <a:t> </a:t>
            </a:r>
            <a:r>
              <a:rPr lang="fr-FR" b="1" dirty="0" err="1" smtClean="0"/>
              <a:t>Ice</a:t>
            </a:r>
            <a:r>
              <a:rPr lang="fr-FR" b="1" dirty="0" smtClean="0"/>
              <a:t>, </a:t>
            </a:r>
            <a:r>
              <a:rPr lang="fr-FR" b="1" dirty="0" err="1" smtClean="0"/>
              <a:t>Ocean</a:t>
            </a:r>
            <a:r>
              <a:rPr lang="fr-FR" b="1" dirty="0" smtClean="0"/>
              <a:t> </a:t>
            </a:r>
            <a:r>
              <a:rPr lang="fr-FR" b="1" dirty="0" err="1" smtClean="0"/>
              <a:t>Colour</a:t>
            </a:r>
            <a:r>
              <a:rPr lang="fr-FR" b="1" dirty="0" smtClean="0"/>
              <a:t>, </a:t>
            </a:r>
            <a:r>
              <a:rPr lang="fr-FR" b="1" dirty="0" err="1" smtClean="0"/>
              <a:t>Wave</a:t>
            </a:r>
            <a:r>
              <a:rPr lang="fr-FR" b="1" dirty="0" smtClean="0"/>
              <a:t>, Wind </a:t>
            </a:r>
            <a:r>
              <a:rPr lang="fr-FR" b="1" dirty="0" err="1" smtClean="0"/>
              <a:t>Thematic</a:t>
            </a:r>
            <a:r>
              <a:rPr lang="fr-FR" b="1" dirty="0" smtClean="0"/>
              <a:t> </a:t>
            </a:r>
            <a:r>
              <a:rPr lang="fr-FR" b="1" dirty="0" err="1" smtClean="0"/>
              <a:t>Assembly</a:t>
            </a:r>
            <a:r>
              <a:rPr lang="fr-FR" b="1" dirty="0" smtClean="0"/>
              <a:t> </a:t>
            </a:r>
            <a:r>
              <a:rPr lang="fr-FR" b="1" dirty="0" err="1" smtClean="0"/>
              <a:t>Centers</a:t>
            </a:r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>
                <a:solidFill>
                  <a:schemeClr val="bg2"/>
                </a:solidFill>
              </a:rPr>
              <a:t>Major contribution of </a:t>
            </a:r>
            <a:r>
              <a:rPr lang="fr-FR" b="1" dirty="0" err="1" smtClean="0">
                <a:solidFill>
                  <a:schemeClr val="bg2"/>
                </a:solidFill>
              </a:rPr>
              <a:t>Sentinel</a:t>
            </a:r>
            <a:r>
              <a:rPr lang="fr-FR" b="1" dirty="0" smtClean="0">
                <a:solidFill>
                  <a:schemeClr val="bg2"/>
                </a:solidFill>
              </a:rPr>
              <a:t> missions (S1, S3, Jason-3/S6 and S2) + </a:t>
            </a:r>
            <a:r>
              <a:rPr lang="fr-FR" b="1" dirty="0" err="1" smtClean="0">
                <a:solidFill>
                  <a:schemeClr val="bg2"/>
                </a:solidFill>
              </a:rPr>
              <a:t>contributing</a:t>
            </a:r>
            <a:r>
              <a:rPr lang="fr-FR" b="1" dirty="0" smtClean="0">
                <a:solidFill>
                  <a:schemeClr val="bg2"/>
                </a:solidFill>
              </a:rPr>
              <a:t> missions (</a:t>
            </a:r>
            <a:r>
              <a:rPr lang="fr-FR" b="1" dirty="0" err="1" smtClean="0">
                <a:solidFill>
                  <a:schemeClr val="bg2"/>
                </a:solidFill>
              </a:rPr>
              <a:t>e.g</a:t>
            </a:r>
            <a:r>
              <a:rPr lang="fr-FR" b="1" dirty="0" smtClean="0">
                <a:solidFill>
                  <a:schemeClr val="bg2"/>
                </a:solidFill>
              </a:rPr>
              <a:t>. </a:t>
            </a:r>
            <a:r>
              <a:rPr lang="fr-FR" b="1" dirty="0" err="1" smtClean="0">
                <a:solidFill>
                  <a:schemeClr val="bg2"/>
                </a:solidFill>
              </a:rPr>
              <a:t>Metop</a:t>
            </a:r>
            <a:r>
              <a:rPr lang="fr-FR" b="1" dirty="0" smtClean="0">
                <a:solidFill>
                  <a:schemeClr val="bg2"/>
                </a:solidFill>
              </a:rPr>
              <a:t>, MSG, </a:t>
            </a:r>
            <a:r>
              <a:rPr lang="fr-FR" b="1" dirty="0" err="1" smtClean="0">
                <a:solidFill>
                  <a:schemeClr val="bg2"/>
                </a:solidFill>
              </a:rPr>
              <a:t>Alti</a:t>
            </a:r>
            <a:r>
              <a:rPr lang="fr-FR" b="1" dirty="0" smtClean="0">
                <a:solidFill>
                  <a:schemeClr val="bg2"/>
                </a:solidFill>
              </a:rPr>
              <a:t>-Ka, SMOS, Cryosat-2, VIIRS, AMSR-2, </a:t>
            </a:r>
            <a:r>
              <a:rPr lang="fr-FR" b="1" dirty="0" err="1" smtClean="0">
                <a:solidFill>
                  <a:schemeClr val="bg2"/>
                </a:solidFill>
              </a:rPr>
              <a:t>etc</a:t>
            </a:r>
            <a:r>
              <a:rPr lang="fr-FR" b="1" dirty="0" smtClean="0">
                <a:solidFill>
                  <a:schemeClr val="bg2"/>
                </a:solidFill>
              </a:rPr>
              <a:t>)</a:t>
            </a:r>
            <a:endParaRPr lang="fr-FR" b="1" dirty="0">
              <a:solidFill>
                <a:schemeClr val="bg2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9217"/>
            <a:ext cx="5346245" cy="336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1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CMEMS In-Situ Observations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566"/>
            <a:ext cx="7899276" cy="30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2626"/>
            <a:ext cx="908430" cy="9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4359897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CMEMS In-Situ </a:t>
            </a:r>
            <a:r>
              <a:rPr lang="fr-FR" b="1" dirty="0" err="1" smtClean="0"/>
              <a:t>Thematic</a:t>
            </a:r>
            <a:r>
              <a:rPr lang="fr-FR" b="1" dirty="0" smtClean="0"/>
              <a:t> </a:t>
            </a:r>
            <a:r>
              <a:rPr lang="fr-FR" b="1" dirty="0" err="1" smtClean="0"/>
              <a:t>Assembly</a:t>
            </a:r>
            <a:r>
              <a:rPr lang="fr-FR" b="1" dirty="0" smtClean="0"/>
              <a:t> Center  (last </a:t>
            </a:r>
            <a:r>
              <a:rPr lang="fr-FR" b="1" dirty="0"/>
              <a:t>30 </a:t>
            </a:r>
            <a:r>
              <a:rPr lang="fr-FR" b="1" dirty="0" err="1"/>
              <a:t>days</a:t>
            </a:r>
            <a:r>
              <a:rPr lang="fr-FR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06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CMEMS in-situ TAC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8" y="483518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Biogeochemical</a:t>
            </a:r>
            <a:r>
              <a:rPr lang="fr-FR" sz="2400" b="1" dirty="0" smtClean="0"/>
              <a:t> data/</a:t>
            </a:r>
            <a:r>
              <a:rPr lang="fr-FR" sz="2400" b="1" dirty="0" err="1" smtClean="0"/>
              <a:t>Chl</a:t>
            </a:r>
            <a:r>
              <a:rPr lang="fr-FR" sz="2400" b="1" dirty="0" smtClean="0"/>
              <a:t>-a </a:t>
            </a:r>
            <a:r>
              <a:rPr lang="fr-FR" sz="2400" b="1" dirty="0" err="1" smtClean="0"/>
              <a:t>available</a:t>
            </a:r>
            <a:r>
              <a:rPr lang="fr-FR" sz="2400" b="1" dirty="0" smtClean="0"/>
              <a:t> over one </a:t>
            </a:r>
            <a:r>
              <a:rPr lang="fr-FR" sz="2400" b="1" dirty="0" err="1" smtClean="0"/>
              <a:t>month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31590"/>
            <a:ext cx="5904656" cy="32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400" dirty="0" smtClean="0"/>
              <a:t>The </a:t>
            </a:r>
            <a:r>
              <a:rPr lang="fr-FR" spc="400" dirty="0" err="1" smtClean="0"/>
              <a:t>added</a:t>
            </a:r>
            <a:r>
              <a:rPr lang="fr-FR" spc="400" dirty="0" smtClean="0"/>
              <a:t> value </a:t>
            </a:r>
            <a:r>
              <a:rPr lang="fr-FR" spc="400" dirty="0" err="1" smtClean="0"/>
              <a:t>chain</a:t>
            </a:r>
            <a:r>
              <a:rPr lang="fr-FR" spc="400" dirty="0"/>
              <a:t>:</a:t>
            </a:r>
            <a:r>
              <a:rPr lang="fr-FR" spc="400" dirty="0" smtClean="0"/>
              <a:t> </a:t>
            </a:r>
            <a:r>
              <a:rPr lang="fr-FR" spc="400" dirty="0" err="1" smtClean="0"/>
              <a:t>from</a:t>
            </a:r>
            <a:r>
              <a:rPr lang="fr-FR" spc="400" dirty="0" smtClean="0"/>
              <a:t> observations to </a:t>
            </a:r>
            <a:r>
              <a:rPr lang="fr-FR" spc="400" dirty="0" err="1" smtClean="0"/>
              <a:t>users</a:t>
            </a:r>
            <a:r>
              <a:rPr lang="fr-FR" spc="400" dirty="0" smtClean="0"/>
              <a:t> </a:t>
            </a:r>
            <a:endParaRPr lang="fr-FR" spc="400" dirty="0"/>
          </a:p>
        </p:txBody>
      </p:sp>
      <p:pic>
        <p:nvPicPr>
          <p:cNvPr id="5" name="Picture 4" descr="https://www.researchgate.net/profile/Lauren_Biermann/publication/309428687/figure/fig1/AS:421383826886657@1477477141609/Figure-1-2-CMEMS-data-flow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86" y="1632545"/>
            <a:ext cx="7200800" cy="25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courbée vers la gauche 7"/>
          <p:cNvSpPr/>
          <p:nvPr/>
        </p:nvSpPr>
        <p:spPr>
          <a:xfrm rot="5400000">
            <a:off x="6817779" y="3449377"/>
            <a:ext cx="522710" cy="18985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gauche 8"/>
          <p:cNvSpPr/>
          <p:nvPr/>
        </p:nvSpPr>
        <p:spPr>
          <a:xfrm rot="5400000">
            <a:off x="2389026" y="3530836"/>
            <a:ext cx="503808" cy="18985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courbée vers la gauche 9"/>
          <p:cNvSpPr/>
          <p:nvPr/>
        </p:nvSpPr>
        <p:spPr>
          <a:xfrm rot="5400000">
            <a:off x="4690833" y="3498817"/>
            <a:ext cx="508706" cy="18985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44786" y="640308"/>
            <a:ext cx="732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User </a:t>
            </a:r>
            <a:r>
              <a:rPr lang="fr-FR" b="1" dirty="0" err="1" smtClean="0">
                <a:solidFill>
                  <a:schemeClr val="bg2"/>
                </a:solidFill>
              </a:rPr>
              <a:t>requirements</a:t>
            </a:r>
            <a:r>
              <a:rPr lang="fr-FR" b="1" dirty="0" smtClean="0">
                <a:solidFill>
                  <a:schemeClr val="bg2"/>
                </a:solidFill>
              </a:rPr>
              <a:t> do not </a:t>
            </a:r>
            <a:r>
              <a:rPr lang="fr-FR" b="1" dirty="0" err="1" smtClean="0">
                <a:solidFill>
                  <a:schemeClr val="bg2"/>
                </a:solidFill>
              </a:rPr>
              <a:t>directly</a:t>
            </a:r>
            <a:r>
              <a:rPr lang="fr-FR" b="1" dirty="0" smtClean="0">
                <a:solidFill>
                  <a:schemeClr val="bg2"/>
                </a:solidFill>
              </a:rPr>
              <a:t> translate </a:t>
            </a:r>
            <a:r>
              <a:rPr lang="fr-FR" b="1" dirty="0" err="1" smtClean="0">
                <a:solidFill>
                  <a:schemeClr val="bg2"/>
                </a:solidFill>
              </a:rPr>
              <a:t>into</a:t>
            </a:r>
            <a:r>
              <a:rPr lang="fr-FR" b="1" dirty="0" smtClean="0">
                <a:solidFill>
                  <a:schemeClr val="bg2"/>
                </a:solidFill>
              </a:rPr>
              <a:t> observation </a:t>
            </a:r>
            <a:r>
              <a:rPr lang="fr-FR" b="1" dirty="0" err="1" smtClean="0">
                <a:solidFill>
                  <a:schemeClr val="bg2"/>
                </a:solidFill>
              </a:rPr>
              <a:t>requirements</a:t>
            </a:r>
            <a:r>
              <a:rPr lang="fr-FR" b="1" dirty="0" smtClean="0">
                <a:solidFill>
                  <a:schemeClr val="bg2"/>
                </a:solidFill>
              </a:rPr>
              <a:t>.   </a:t>
            </a:r>
            <a:r>
              <a:rPr lang="fr-FR" dirty="0" err="1" smtClean="0">
                <a:solidFill>
                  <a:schemeClr val="bg2"/>
                </a:solidFill>
              </a:rPr>
              <a:t>Need</a:t>
            </a:r>
            <a:r>
              <a:rPr lang="fr-FR" dirty="0" smtClean="0">
                <a:solidFill>
                  <a:schemeClr val="bg2"/>
                </a:solidFill>
              </a:rPr>
              <a:t> to </a:t>
            </a:r>
            <a:r>
              <a:rPr lang="fr-FR" dirty="0" err="1" smtClean="0">
                <a:solidFill>
                  <a:schemeClr val="bg2"/>
                </a:solidFill>
              </a:rPr>
              <a:t>take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into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account</a:t>
            </a:r>
            <a:r>
              <a:rPr lang="fr-FR" dirty="0" smtClean="0">
                <a:solidFill>
                  <a:schemeClr val="bg2"/>
                </a:solidFill>
              </a:rPr>
              <a:t>  the </a:t>
            </a:r>
            <a:r>
              <a:rPr lang="fr-FR" dirty="0" err="1" smtClean="0">
                <a:solidFill>
                  <a:schemeClr val="bg2"/>
                </a:solidFill>
              </a:rPr>
              <a:t>added</a:t>
            </a:r>
            <a:r>
              <a:rPr lang="fr-FR" dirty="0" smtClean="0">
                <a:solidFill>
                  <a:schemeClr val="bg2"/>
                </a:solidFill>
              </a:rPr>
              <a:t> value </a:t>
            </a:r>
            <a:r>
              <a:rPr lang="fr-FR" dirty="0" err="1" smtClean="0">
                <a:solidFill>
                  <a:schemeClr val="bg2"/>
                </a:solidFill>
              </a:rPr>
              <a:t>chain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that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goes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from</a:t>
            </a:r>
            <a:r>
              <a:rPr lang="fr-FR" dirty="0" smtClean="0">
                <a:solidFill>
                  <a:schemeClr val="bg2"/>
                </a:solidFill>
              </a:rPr>
              <a:t> observations to information and </a:t>
            </a:r>
            <a:r>
              <a:rPr lang="fr-FR" dirty="0" err="1" smtClean="0">
                <a:solidFill>
                  <a:schemeClr val="bg2"/>
                </a:solidFill>
              </a:rPr>
              <a:t>assessment</a:t>
            </a:r>
            <a:r>
              <a:rPr lang="fr-FR" dirty="0" smtClean="0">
                <a:solidFill>
                  <a:schemeClr val="bg2"/>
                </a:solidFill>
              </a:rPr>
              <a:t>. 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Observation impact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47664" y="627534"/>
            <a:ext cx="72008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b="1" dirty="0" smtClean="0"/>
              <a:t>Observation </a:t>
            </a:r>
            <a:r>
              <a:rPr lang="en-US" altLang="en-US" b="1" dirty="0"/>
              <a:t>impact studies are performed </a:t>
            </a:r>
            <a:r>
              <a:rPr lang="en-US" altLang="en-US" b="1" dirty="0" smtClean="0"/>
              <a:t>to</a:t>
            </a:r>
            <a:r>
              <a:rPr lang="en-US" altLang="en-US" b="1" dirty="0"/>
              <a:t>: </a:t>
            </a:r>
          </a:p>
          <a:p>
            <a:pPr marL="742950" lvl="1" indent="-285750" algn="just">
              <a:spcBef>
                <a:spcPct val="0"/>
              </a:spcBef>
              <a:buClr>
                <a:srgbClr val="334C93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70C0"/>
                </a:solidFill>
                <a:cs typeface="Arial" charset="0"/>
              </a:rPr>
              <a:t>verify that observation information is « optimally » used </a:t>
            </a:r>
            <a:r>
              <a:rPr lang="en-US" altLang="en-US" dirty="0">
                <a:cs typeface="Arial" charset="0"/>
              </a:rPr>
              <a:t>in the analysis step and improve the assimilation components </a:t>
            </a:r>
          </a:p>
          <a:p>
            <a:pPr marL="742950" lvl="1" indent="-285750" algn="just">
              <a:spcBef>
                <a:spcPct val="0"/>
              </a:spcBef>
              <a:buClr>
                <a:srgbClr val="334C93"/>
              </a:buClr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rgbClr val="0070C0"/>
                </a:solidFill>
                <a:cs typeface="Arial" charset="0"/>
              </a:rPr>
              <a:t>quantify </a:t>
            </a:r>
            <a:r>
              <a:rPr lang="en-US" altLang="en-US" dirty="0">
                <a:solidFill>
                  <a:srgbClr val="0070C0"/>
                </a:solidFill>
                <a:cs typeface="Arial" charset="0"/>
              </a:rPr>
              <a:t>the impact </a:t>
            </a:r>
            <a:r>
              <a:rPr lang="en-US" altLang="en-US" dirty="0">
                <a:cs typeface="Arial" charset="0"/>
              </a:rPr>
              <a:t>of the present observation network in </a:t>
            </a:r>
            <a:r>
              <a:rPr lang="en-US" altLang="en-US" dirty="0" smtClean="0">
                <a:cs typeface="Arial" charset="0"/>
              </a:rPr>
              <a:t>ocean </a:t>
            </a:r>
            <a:r>
              <a:rPr lang="en-US" altLang="en-US" dirty="0">
                <a:cs typeface="Arial" charset="0"/>
              </a:rPr>
              <a:t>analysis and forecasts, </a:t>
            </a:r>
          </a:p>
          <a:p>
            <a:pPr marL="742950" lvl="1" indent="-285750" algn="just">
              <a:spcBef>
                <a:spcPct val="0"/>
              </a:spcBef>
              <a:buClr>
                <a:srgbClr val="334C93"/>
              </a:buClr>
              <a:buFont typeface="Wingdings" panose="05000000000000000000" pitchFamily="2" charset="2"/>
              <a:buChar char="ü"/>
            </a:pPr>
            <a:r>
              <a:rPr lang="fr-FR" altLang="en-US" dirty="0" err="1" smtClean="0">
                <a:solidFill>
                  <a:srgbClr val="0070C0"/>
                </a:solidFill>
                <a:cs typeface="Arial" charset="0"/>
              </a:rPr>
              <a:t>demonstrate</a:t>
            </a:r>
            <a:r>
              <a:rPr lang="fr-FR" altLang="en-US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fr-FR" altLang="en-US" dirty="0">
                <a:solidFill>
                  <a:srgbClr val="0070C0"/>
                </a:solidFill>
                <a:cs typeface="Arial" charset="0"/>
              </a:rPr>
              <a:t>the value of an observation network </a:t>
            </a:r>
            <a:r>
              <a:rPr lang="fr-FR" altLang="en-US" dirty="0">
                <a:cs typeface="Arial" charset="0"/>
              </a:rPr>
              <a:t>for </a:t>
            </a:r>
            <a:r>
              <a:rPr lang="fr-FR" altLang="en-US" dirty="0" err="1">
                <a:cs typeface="Arial" charset="0"/>
              </a:rPr>
              <a:t>operational</a:t>
            </a:r>
            <a:r>
              <a:rPr lang="fr-FR" altLang="en-US" dirty="0">
                <a:cs typeface="Arial" charset="0"/>
              </a:rPr>
              <a:t> </a:t>
            </a:r>
            <a:r>
              <a:rPr lang="fr-FR" altLang="en-US" dirty="0" err="1">
                <a:cs typeface="Arial" charset="0"/>
              </a:rPr>
              <a:t>ocean</a:t>
            </a:r>
            <a:r>
              <a:rPr lang="fr-FR" altLang="en-US" dirty="0">
                <a:cs typeface="Arial" charset="0"/>
              </a:rPr>
              <a:t> </a:t>
            </a:r>
            <a:r>
              <a:rPr lang="fr-FR" altLang="en-US" dirty="0" err="1">
                <a:cs typeface="Arial" charset="0"/>
              </a:rPr>
              <a:t>analysis</a:t>
            </a:r>
            <a:r>
              <a:rPr lang="fr-FR" altLang="en-US" dirty="0">
                <a:cs typeface="Arial" charset="0"/>
              </a:rPr>
              <a:t> and </a:t>
            </a:r>
            <a:r>
              <a:rPr lang="fr-FR" altLang="en-US" dirty="0" err="1">
                <a:cs typeface="Arial" charset="0"/>
              </a:rPr>
              <a:t>forecasts</a:t>
            </a:r>
            <a:r>
              <a:rPr lang="fr-FR" altLang="en-US" dirty="0">
                <a:cs typeface="Arial" charset="0"/>
              </a:rPr>
              <a:t>,</a:t>
            </a:r>
            <a:endParaRPr lang="en-US" altLang="en-US" dirty="0">
              <a:cs typeface="Arial" charset="0"/>
            </a:endParaRPr>
          </a:p>
          <a:p>
            <a:pPr marL="742950" lvl="1" indent="-285750" algn="just">
              <a:spcBef>
                <a:spcPct val="0"/>
              </a:spcBef>
              <a:buClr>
                <a:srgbClr val="334C93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70C0"/>
                </a:solidFill>
                <a:cs typeface="Arial" charset="0"/>
              </a:rPr>
              <a:t>help </a:t>
            </a:r>
            <a:r>
              <a:rPr lang="en-US" altLang="en-US" dirty="0">
                <a:solidFill>
                  <a:srgbClr val="0070C0"/>
                </a:solidFill>
              </a:rPr>
              <a:t>defining and testing </a:t>
            </a:r>
            <a:r>
              <a:rPr lang="en-US" altLang="en-US" dirty="0" smtClean="0">
                <a:solidFill>
                  <a:srgbClr val="0070C0"/>
                </a:solidFill>
              </a:rPr>
              <a:t>future observing systems </a:t>
            </a:r>
            <a:r>
              <a:rPr lang="en-US" altLang="en-US" dirty="0" smtClean="0"/>
              <a:t>from </a:t>
            </a:r>
            <a:r>
              <a:rPr lang="en-US" altLang="en-US" dirty="0"/>
              <a:t>an integrated system </a:t>
            </a:r>
            <a:r>
              <a:rPr lang="en-US" altLang="en-US" dirty="0" smtClean="0"/>
              <a:t>perspective involving satellite and </a:t>
            </a:r>
            <a:r>
              <a:rPr lang="en-US" altLang="en-US" dirty="0"/>
              <a:t>in-situ </a:t>
            </a:r>
            <a:r>
              <a:rPr lang="en-US" altLang="en-US" dirty="0" smtClean="0"/>
              <a:t>observations and numerical models</a:t>
            </a:r>
            <a:r>
              <a:rPr lang="en-US" altLang="en-US" dirty="0" smtClean="0">
                <a:cs typeface="Arial" charset="0"/>
              </a:rPr>
              <a:t>. </a:t>
            </a:r>
          </a:p>
          <a:p>
            <a:pPr marL="742950" lvl="1" indent="-285750" algn="just">
              <a:spcBef>
                <a:spcPct val="0"/>
              </a:spcBef>
              <a:buClr>
                <a:srgbClr val="334C93"/>
              </a:buClr>
              <a:buFont typeface="Wingdings" panose="05000000000000000000" pitchFamily="2" charset="2"/>
              <a:buChar char="ü"/>
            </a:pPr>
            <a:endParaRPr lang="en-US" altLang="en-US" dirty="0">
              <a:cs typeface="Arial" charset="0"/>
            </a:endParaRPr>
          </a:p>
          <a:p>
            <a:pPr algn="just"/>
            <a:r>
              <a:rPr lang="en-US" b="1" dirty="0">
                <a:solidFill>
                  <a:srgbClr val="AC6004"/>
                </a:solidFill>
              </a:rPr>
              <a:t>OSEs (Observing System Evaluations) </a:t>
            </a:r>
            <a:r>
              <a:rPr lang="en-US" dirty="0">
                <a:solidFill>
                  <a:srgbClr val="AC6004"/>
                </a:solidFill>
              </a:rPr>
              <a:t>=&gt; assessing the impact of </a:t>
            </a:r>
            <a:r>
              <a:rPr lang="en-US" dirty="0" smtClean="0">
                <a:solidFill>
                  <a:srgbClr val="AC6004"/>
                </a:solidFill>
              </a:rPr>
              <a:t>existing </a:t>
            </a:r>
            <a:r>
              <a:rPr lang="en-US" dirty="0">
                <a:solidFill>
                  <a:srgbClr val="AC6004"/>
                </a:solidFill>
              </a:rPr>
              <a:t>data </a:t>
            </a:r>
            <a:r>
              <a:rPr lang="en-US" dirty="0" smtClean="0">
                <a:solidFill>
                  <a:srgbClr val="AC6004"/>
                </a:solidFill>
              </a:rPr>
              <a:t>sets on a data assimilation system (by </a:t>
            </a:r>
            <a:r>
              <a:rPr lang="en-US" dirty="0">
                <a:solidFill>
                  <a:srgbClr val="AC6004"/>
                </a:solidFill>
              </a:rPr>
              <a:t>withholding observations). </a:t>
            </a:r>
            <a:r>
              <a:rPr lang="en-GB" dirty="0" smtClean="0">
                <a:solidFill>
                  <a:srgbClr val="AC6004"/>
                </a:solidFill>
              </a:rPr>
              <a:t> </a:t>
            </a:r>
            <a:endParaRPr lang="en-GB" dirty="0">
              <a:solidFill>
                <a:srgbClr val="AC6004"/>
              </a:solidFill>
            </a:endParaRPr>
          </a:p>
          <a:p>
            <a:pPr algn="just"/>
            <a:r>
              <a:rPr lang="en-GB" b="1" dirty="0">
                <a:solidFill>
                  <a:srgbClr val="AC6004"/>
                </a:solidFill>
              </a:rPr>
              <a:t>OSSEs (Observing System Simulation Experiments) </a:t>
            </a:r>
            <a:r>
              <a:rPr lang="en-GB" dirty="0">
                <a:solidFill>
                  <a:srgbClr val="AC6004"/>
                </a:solidFill>
              </a:rPr>
              <a:t>=&gt; help designing new observing systems and to perform preparatory data assimilation work. </a:t>
            </a:r>
          </a:p>
          <a:p>
            <a:pPr marL="457200" lvl="1" algn="just">
              <a:spcBef>
                <a:spcPct val="0"/>
              </a:spcBef>
              <a:buClr>
                <a:srgbClr val="334C93"/>
              </a:buClr>
            </a:pPr>
            <a:r>
              <a:rPr lang="en-US" altLang="en-US" dirty="0" smtClean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3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5589" y="123481"/>
            <a:ext cx="7699524" cy="432046"/>
          </a:xfrm>
        </p:spPr>
        <p:txBody>
          <a:bodyPr>
            <a:noAutofit/>
          </a:bodyPr>
          <a:lstStyle/>
          <a:p>
            <a:r>
              <a:rPr lang="en-GB" spc="400" dirty="0" smtClean="0">
                <a:solidFill>
                  <a:schemeClr val="bg1"/>
                </a:solidFill>
              </a:rPr>
              <a:t>Impact of the altimeter constellation (OSE)</a:t>
            </a:r>
            <a:endParaRPr lang="en-GB" spc="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6578" y="1137241"/>
            <a:ext cx="31934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altLang="en-US" dirty="0" smtClean="0">
                <a:solidFill>
                  <a:prstClr val="black"/>
                </a:solidFill>
              </a:rPr>
              <a:t>Studies performed to assess the impact of the number of altimeter on the quality of ocean analyses and forecasts.  </a:t>
            </a:r>
          </a:p>
          <a:p>
            <a:pPr lvl="0" algn="just">
              <a:spcBef>
                <a:spcPct val="0"/>
              </a:spcBef>
            </a:pPr>
            <a:endParaRPr lang="en-US" altLang="en-US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0"/>
              </a:spcBef>
            </a:pPr>
            <a:endParaRPr lang="en-US" altLang="en-US" dirty="0" smtClean="0">
              <a:solidFill>
                <a:srgbClr val="0070C0"/>
              </a:solidFill>
            </a:endParaRPr>
          </a:p>
          <a:p>
            <a:pPr lvl="0" algn="just">
              <a:spcBef>
                <a:spcPct val="0"/>
              </a:spcBef>
            </a:pPr>
            <a:r>
              <a:rPr lang="en-US" altLang="en-US" dirty="0" smtClean="0">
                <a:solidFill>
                  <a:srgbClr val="0070C0"/>
                </a:solidFill>
              </a:rPr>
              <a:t>Forecast </a:t>
            </a:r>
            <a:r>
              <a:rPr lang="en-US" altLang="en-US" dirty="0">
                <a:solidFill>
                  <a:srgbClr val="0070C0"/>
                </a:solidFill>
              </a:rPr>
              <a:t>error is divided by 2 when moving from 1 to 4 </a:t>
            </a:r>
            <a:r>
              <a:rPr lang="en-US" altLang="en-US" dirty="0" smtClean="0">
                <a:solidFill>
                  <a:srgbClr val="0070C0"/>
                </a:solidFill>
              </a:rPr>
              <a:t>altimeters. </a:t>
            </a:r>
          </a:p>
          <a:p>
            <a:pPr lvl="0" algn="just">
              <a:spcBef>
                <a:spcPct val="0"/>
              </a:spcBef>
            </a:pPr>
            <a:endParaRPr lang="en-US" altLang="en-US" dirty="0">
              <a:solidFill>
                <a:srgbClr val="0070C0"/>
              </a:solidFill>
            </a:endParaRPr>
          </a:p>
          <a:p>
            <a:pPr lvl="0" algn="just">
              <a:spcBef>
                <a:spcPct val="0"/>
              </a:spcBef>
            </a:pPr>
            <a:endParaRPr lang="en-US" altLang="en-US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0"/>
              </a:spcBef>
            </a:pPr>
            <a:r>
              <a:rPr lang="en-US" altLang="en-US" dirty="0" err="1" smtClean="0">
                <a:solidFill>
                  <a:srgbClr val="EA9422"/>
                </a:solidFill>
              </a:rPr>
              <a:t>Hamon</a:t>
            </a:r>
            <a:r>
              <a:rPr lang="en-US" altLang="en-US" dirty="0" smtClean="0">
                <a:solidFill>
                  <a:srgbClr val="EA9422"/>
                </a:solidFill>
              </a:rPr>
              <a:t> et al., 2017</a:t>
            </a:r>
            <a:r>
              <a:rPr lang="en-US" altLang="en-US" dirty="0">
                <a:solidFill>
                  <a:srgbClr val="EA9422"/>
                </a:solidFill>
              </a:rPr>
              <a:t> </a:t>
            </a:r>
            <a:r>
              <a:rPr lang="en-US" altLang="en-US" dirty="0" smtClean="0">
                <a:solidFill>
                  <a:srgbClr val="EA9422"/>
                </a:solidFill>
              </a:rPr>
              <a:t>(CNES study)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112820" y="2466179"/>
            <a:ext cx="4031180" cy="311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1400" i="1" dirty="0" smtClean="0"/>
              <a:t>7-day </a:t>
            </a:r>
            <a:r>
              <a:rPr lang="fr-FR" sz="1400" i="1" dirty="0" err="1" smtClean="0"/>
              <a:t>sea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level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forecast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errors</a:t>
            </a:r>
            <a:r>
              <a:rPr lang="fr-FR" sz="1400" i="1" dirty="0" smtClean="0"/>
              <a:t> :  PSY3OSE1 - PSY3OSE4 </a:t>
            </a:r>
            <a:endParaRPr lang="fr-FR" sz="1400" i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46" y="752605"/>
            <a:ext cx="4040254" cy="16664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29" y="2925593"/>
            <a:ext cx="2551181" cy="151836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 bwMode="auto">
          <a:xfrm>
            <a:off x="5508104" y="4443958"/>
            <a:ext cx="30460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fr-FR" sz="1100" b="1" i="1" dirty="0" smtClean="0">
                <a:latin typeface="Arial" charset="0"/>
              </a:rPr>
              <a:t>Variance of 7-day </a:t>
            </a:r>
            <a:r>
              <a:rPr lang="fr-FR" sz="1100" b="1" i="1" dirty="0" err="1" smtClean="0">
                <a:latin typeface="Arial" charset="0"/>
              </a:rPr>
              <a:t>sea</a:t>
            </a:r>
            <a:r>
              <a:rPr lang="fr-FR" sz="1100" b="1" i="1" dirty="0" smtClean="0">
                <a:latin typeface="Arial" charset="0"/>
              </a:rPr>
              <a:t> </a:t>
            </a:r>
            <a:r>
              <a:rPr lang="fr-FR" sz="1100" b="1" i="1" dirty="0" err="1" smtClean="0">
                <a:latin typeface="Arial" charset="0"/>
              </a:rPr>
              <a:t>level</a:t>
            </a:r>
            <a:r>
              <a:rPr lang="fr-FR" sz="1100" b="1" i="1" dirty="0" smtClean="0">
                <a:latin typeface="Arial" charset="0"/>
              </a:rPr>
              <a:t> </a:t>
            </a:r>
            <a:r>
              <a:rPr lang="fr-FR" sz="1100" b="1" i="1" dirty="0" err="1" smtClean="0">
                <a:latin typeface="Arial" charset="0"/>
              </a:rPr>
              <a:t>forecast</a:t>
            </a:r>
            <a:r>
              <a:rPr lang="fr-FR" sz="1100" b="1" i="1" dirty="0" smtClean="0">
                <a:latin typeface="Arial" charset="0"/>
              </a:rPr>
              <a:t> </a:t>
            </a:r>
            <a:r>
              <a:rPr lang="fr-FR" sz="1100" b="1" i="1" dirty="0" err="1" smtClean="0">
                <a:latin typeface="Arial" charset="0"/>
              </a:rPr>
              <a:t>error</a:t>
            </a:r>
            <a:r>
              <a:rPr lang="fr-FR" sz="1100" b="1" i="1" dirty="0" smtClean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39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600" dirty="0" smtClean="0"/>
              <a:t>Impact of the </a:t>
            </a:r>
            <a:r>
              <a:rPr lang="fr-FR" spc="600" dirty="0" err="1" smtClean="0"/>
              <a:t>altimeter</a:t>
            </a:r>
            <a:r>
              <a:rPr lang="fr-FR" spc="600" dirty="0" smtClean="0"/>
              <a:t> constellation (OSE)</a:t>
            </a:r>
            <a:endParaRPr lang="fr-FR" spc="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18857"/>
            <a:ext cx="4895014" cy="1484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91630"/>
            <a:ext cx="4895014" cy="1484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18857"/>
            <a:ext cx="2598730" cy="15183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25240"/>
            <a:ext cx="2598730" cy="151836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 bwMode="auto">
          <a:xfrm>
            <a:off x="3799240" y="1725149"/>
            <a:ext cx="5774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" charset="0"/>
              </a:rPr>
              <a:t>PSY3</a:t>
            </a:r>
          </a:p>
        </p:txBody>
      </p:sp>
      <p:sp>
        <p:nvSpPr>
          <p:cNvPr id="10" name="ZoneTexte 9"/>
          <p:cNvSpPr txBox="1"/>
          <p:nvPr/>
        </p:nvSpPr>
        <p:spPr bwMode="auto">
          <a:xfrm>
            <a:off x="3799240" y="3347361"/>
            <a:ext cx="5774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" charset="0"/>
              </a:rPr>
              <a:t>PSY4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902129" y="699542"/>
            <a:ext cx="8062359" cy="2937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i="1" dirty="0" smtClean="0"/>
              <a:t>Contribution of a 4th </a:t>
            </a:r>
            <a:r>
              <a:rPr lang="fr-FR" sz="1800" i="1" dirty="0" err="1" smtClean="0"/>
              <a:t>altimeter</a:t>
            </a:r>
            <a:r>
              <a:rPr lang="fr-FR" sz="1800" i="1" dirty="0" smtClean="0"/>
              <a:t> in a 1/4° model and a 1/12° model (Hamon et al., 2017):  </a:t>
            </a:r>
            <a:r>
              <a:rPr lang="fr-FR" sz="1800" i="1" dirty="0" err="1" smtClean="0"/>
              <a:t>Reduction</a:t>
            </a:r>
            <a:r>
              <a:rPr lang="fr-FR" sz="1800" i="1" dirty="0" smtClean="0"/>
              <a:t> of 7-day </a:t>
            </a:r>
            <a:r>
              <a:rPr lang="fr-FR" sz="1800" i="1" dirty="0" err="1" smtClean="0"/>
              <a:t>forecast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errors</a:t>
            </a:r>
            <a:r>
              <a:rPr lang="fr-FR" sz="1800" i="1" dirty="0" smtClean="0"/>
              <a:t> in % </a:t>
            </a:r>
            <a:r>
              <a:rPr lang="fr-FR" sz="1800" i="1" dirty="0" err="1" smtClean="0"/>
              <a:t>wrt</a:t>
            </a:r>
            <a:r>
              <a:rPr lang="fr-FR" sz="1800" i="1" dirty="0" smtClean="0"/>
              <a:t> to a 3 satellite configuration. </a:t>
            </a: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11595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536942"/>
            <a:ext cx="7579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u="sng" dirty="0">
                <a:solidFill>
                  <a:srgbClr val="00468C"/>
                </a:solidFill>
              </a:rPr>
              <a:t>1-year OSEs with the Mercator Ocean global ocean ¼° analysis and forecasting system (</a:t>
            </a:r>
            <a:r>
              <a:rPr lang="en-US" sz="1600" b="1" dirty="0" smtClean="0">
                <a:solidFill>
                  <a:srgbClr val="00468C"/>
                </a:solidFill>
              </a:rPr>
              <a:t>Turpin</a:t>
            </a:r>
            <a:r>
              <a:rPr lang="en-US" sz="1600" b="1" dirty="0">
                <a:solidFill>
                  <a:srgbClr val="00468C"/>
                </a:solidFill>
              </a:rPr>
              <a:t> </a:t>
            </a:r>
            <a:r>
              <a:rPr lang="en-US" sz="1600" b="1" dirty="0" smtClean="0">
                <a:solidFill>
                  <a:srgbClr val="00468C"/>
                </a:solidFill>
              </a:rPr>
              <a:t>et al., 2016).  Impact </a:t>
            </a:r>
            <a:r>
              <a:rPr lang="en-US" sz="1600" b="1" dirty="0">
                <a:solidFill>
                  <a:srgbClr val="00468C"/>
                </a:solidFill>
              </a:rPr>
              <a:t>of the assimilation of Argo floats and their </a:t>
            </a:r>
            <a:r>
              <a:rPr lang="en-US" sz="1600" b="1" dirty="0" smtClean="0">
                <a:solidFill>
                  <a:srgbClr val="00468C"/>
                </a:solidFill>
              </a:rPr>
              <a:t>density.  </a:t>
            </a:r>
            <a:endParaRPr lang="en-US" sz="1600" b="1" dirty="0">
              <a:solidFill>
                <a:srgbClr val="00468C"/>
              </a:solidFill>
            </a:endParaRPr>
          </a:p>
        </p:txBody>
      </p:sp>
      <p:pic>
        <p:nvPicPr>
          <p:cNvPr id="7" name="Imag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4" b="10416"/>
          <a:stretch>
            <a:fillRect/>
          </a:stretch>
        </p:blipFill>
        <p:spPr bwMode="auto">
          <a:xfrm>
            <a:off x="5301981" y="1151433"/>
            <a:ext cx="1628476" cy="1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25" b="10330"/>
          <a:stretch>
            <a:fillRect/>
          </a:stretch>
        </p:blipFill>
        <p:spPr bwMode="auto">
          <a:xfrm>
            <a:off x="7105524" y="1151433"/>
            <a:ext cx="1620625" cy="1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10384" y="3075806"/>
            <a:ext cx="403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00468C"/>
                </a:solidFill>
                <a:latin typeface="Verdana"/>
              </a:rPr>
              <a:t>Absolute (left) and normalized (right) RMS of temperature innovations  for Run-Ref(blue), Run-Argo/2(yellow), Run-</a:t>
            </a:r>
            <a:r>
              <a:rPr lang="en-US" sz="1200" b="1" i="1" dirty="0" err="1">
                <a:solidFill>
                  <a:srgbClr val="00468C"/>
                </a:solidFill>
                <a:latin typeface="Verdana"/>
              </a:rPr>
              <a:t>NoArgo</a:t>
            </a:r>
            <a:r>
              <a:rPr lang="en-US" sz="1200" b="1" i="1" dirty="0">
                <a:solidFill>
                  <a:srgbClr val="00468C"/>
                </a:solidFill>
                <a:latin typeface="Verdana"/>
              </a:rPr>
              <a:t> (green) and Free Run (red)</a:t>
            </a:r>
          </a:p>
        </p:txBody>
      </p:sp>
      <p:pic>
        <p:nvPicPr>
          <p:cNvPr id="10" name="Imag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65" b="8304"/>
          <a:stretch>
            <a:fillRect/>
          </a:stretch>
        </p:blipFill>
        <p:spPr bwMode="auto">
          <a:xfrm>
            <a:off x="1605115" y="1125909"/>
            <a:ext cx="3049468" cy="182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8954" y="2982096"/>
            <a:ext cx="3337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00468C"/>
                </a:solidFill>
                <a:latin typeface="Verdana"/>
              </a:rPr>
              <a:t>RMS of  0-300 m temperature differences between Run-Ref and Run-</a:t>
            </a:r>
            <a:r>
              <a:rPr lang="en-US" sz="1200" b="1" i="1" dirty="0" err="1">
                <a:solidFill>
                  <a:srgbClr val="00468C"/>
                </a:solidFill>
                <a:latin typeface="Verdana"/>
              </a:rPr>
              <a:t>NoArgo</a:t>
            </a:r>
            <a:r>
              <a:rPr lang="en-US" sz="1200" b="1" i="1" dirty="0">
                <a:solidFill>
                  <a:srgbClr val="00468C"/>
                </a:solidFill>
                <a:latin typeface="Verdan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9951" y="3990689"/>
            <a:ext cx="4843265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468C"/>
                </a:solidFill>
                <a:latin typeface="Arial" panose="020B0604020202020204" pitchFamily="34" charset="0"/>
              </a:rPr>
              <a:t>Temperature and Salinity forecast errors </a:t>
            </a:r>
            <a:r>
              <a:rPr lang="en-US" sz="1600" b="1" dirty="0" smtClean="0">
                <a:solidFill>
                  <a:srgbClr val="00468C"/>
                </a:solidFill>
                <a:latin typeface="Arial" panose="020B0604020202020204" pitchFamily="34" charset="0"/>
              </a:rPr>
              <a:t>are </a:t>
            </a:r>
            <a:r>
              <a:rPr lang="en-US" sz="1600" b="1" dirty="0">
                <a:solidFill>
                  <a:srgbClr val="00468C"/>
                </a:solidFill>
                <a:latin typeface="Arial" panose="020B0604020202020204" pitchFamily="34" charset="0"/>
              </a:rPr>
              <a:t>reduced by 20% to 60% when Argo float are assimilated.  Keeping only half of the Argo floats degrades significantly the analysis</a:t>
            </a:r>
            <a:r>
              <a:rPr lang="en-US" sz="1600" b="1" dirty="0" smtClean="0">
                <a:solidFill>
                  <a:srgbClr val="00468C"/>
                </a:solidFill>
                <a:latin typeface="Arial" panose="020B0604020202020204" pitchFamily="34" charset="0"/>
              </a:rPr>
              <a:t>. </a:t>
            </a: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  </a:t>
            </a:r>
            <a:endParaRPr lang="en-US" sz="1600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1331640" y="123506"/>
            <a:ext cx="7812360" cy="337303"/>
          </a:xfrm>
        </p:spPr>
        <p:txBody>
          <a:bodyPr>
            <a:noAutofit/>
          </a:bodyPr>
          <a:lstStyle/>
          <a:p>
            <a:pPr algn="ctr"/>
            <a:r>
              <a:rPr lang="en-GB" b="1" spc="400" dirty="0" smtClean="0">
                <a:solidFill>
                  <a:schemeClr val="bg1"/>
                </a:solidFill>
              </a:rPr>
              <a:t>Impact of Argo for the Copernicus Marine Service</a:t>
            </a:r>
            <a:endParaRPr lang="en-GB" b="1" spc="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Résultat de recherche d'images pour &quot;E-AIMS FP7 Ar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14" y="3696960"/>
            <a:ext cx="2073898" cy="13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extension of </a:t>
            </a:r>
            <a:r>
              <a:rPr lang="fr-FR" dirty="0" err="1" smtClean="0"/>
              <a:t>Argo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endParaRPr lang="fr-FR" dirty="0"/>
          </a:p>
        </p:txBody>
      </p:sp>
      <p:pic>
        <p:nvPicPr>
          <p:cNvPr id="3" name="Image 2" descr="bias_deep_oh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2850" r="9997"/>
          <a:stretch/>
        </p:blipFill>
        <p:spPr>
          <a:xfrm>
            <a:off x="1228413" y="725087"/>
            <a:ext cx="6295915" cy="40602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79146" y="1131590"/>
            <a:ext cx="1482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2010 OHC </a:t>
            </a:r>
            <a:r>
              <a:rPr lang="fr-FR" sz="1600" dirty="0" err="1" smtClean="0"/>
              <a:t>error</a:t>
            </a:r>
            <a:r>
              <a:rPr lang="fr-FR" sz="1600" dirty="0" smtClean="0"/>
              <a:t> in the </a:t>
            </a:r>
            <a:r>
              <a:rPr lang="fr-FR" sz="1600" dirty="0" err="1" smtClean="0"/>
              <a:t>deep</a:t>
            </a:r>
            <a:r>
              <a:rPr lang="fr-FR" sz="1600" dirty="0" smtClean="0"/>
              <a:t> and abyssal </a:t>
            </a:r>
            <a:r>
              <a:rPr lang="fr-FR" sz="1600" dirty="0" err="1" smtClean="0"/>
              <a:t>oceans</a:t>
            </a:r>
            <a:r>
              <a:rPr lang="fr-FR" sz="1600" dirty="0" smtClean="0"/>
              <a:t> for the </a:t>
            </a:r>
            <a:r>
              <a:rPr lang="fr-FR" sz="1600" dirty="0" err="1" smtClean="0"/>
              <a:t>Backbone</a:t>
            </a:r>
            <a:r>
              <a:rPr lang="fr-FR" sz="1600" dirty="0" smtClean="0"/>
              <a:t>, DEEP4000 and DEEP6000 </a:t>
            </a:r>
            <a:r>
              <a:rPr lang="fr-FR" sz="1600" dirty="0" err="1" smtClean="0"/>
              <a:t>experiments</a:t>
            </a:r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Gasparin et al., 2018</a:t>
            </a: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348" y="4283052"/>
            <a:ext cx="1122868" cy="2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Copernicus</a:t>
            </a:r>
            <a:r>
              <a:rPr lang="fr-FR" dirty="0" smtClean="0"/>
              <a:t> Programme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5656"/>
            <a:ext cx="7560840" cy="441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4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</a:t>
            </a:r>
            <a:r>
              <a:rPr lang="fr-FR" dirty="0" err="1" smtClean="0"/>
              <a:t>altimeter</a:t>
            </a:r>
            <a:r>
              <a:rPr lang="fr-FR" dirty="0" smtClean="0"/>
              <a:t> observations </a:t>
            </a:r>
            <a:endParaRPr lang="fr-FR" dirty="0"/>
          </a:p>
        </p:txBody>
      </p:sp>
      <p:pic>
        <p:nvPicPr>
          <p:cNvPr id="3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91" y="1443409"/>
            <a:ext cx="315057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65" y="1484982"/>
            <a:ext cx="3149111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1128472" y="569461"/>
            <a:ext cx="7908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fr-FR" altLang="fr-FR" sz="1600" b="0" dirty="0" err="1" smtClean="0">
                <a:ea typeface="Verdana" panose="020B0604030504040204" pitchFamily="34" charset="0"/>
                <a:cs typeface="Arial" panose="020B0604020202020204" pitchFamily="34" charset="0"/>
              </a:rPr>
              <a:t>Today</a:t>
            </a:r>
            <a:r>
              <a:rPr lang="fr-FR" altLang="fr-FR" sz="1600" b="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altLang="fr-FR" sz="1600" b="0" dirty="0" err="1" smtClean="0">
                <a:ea typeface="Verdana" panose="020B0604030504040204" pitchFamily="34" charset="0"/>
                <a:cs typeface="Arial" panose="020B0604020202020204" pitchFamily="34" charset="0"/>
              </a:rPr>
              <a:t>requirements</a:t>
            </a:r>
            <a:r>
              <a:rPr lang="fr-FR" altLang="fr-FR" sz="1600" b="0" dirty="0" smtClean="0">
                <a:ea typeface="Verdana" panose="020B0604030504040204" pitchFamily="34" charset="0"/>
                <a:cs typeface="Arial" panose="020B0604020202020204" pitchFamily="34" charset="0"/>
              </a:rPr>
              <a:t>: at least 4 </a:t>
            </a:r>
            <a:r>
              <a:rPr lang="fr-FR" altLang="fr-FR" sz="1600" b="0" dirty="0" err="1" smtClean="0">
                <a:ea typeface="Verdana" panose="020B0604030504040204" pitchFamily="34" charset="0"/>
                <a:cs typeface="Arial" panose="020B0604020202020204" pitchFamily="34" charset="0"/>
              </a:rPr>
              <a:t>altimeters</a:t>
            </a:r>
            <a:r>
              <a:rPr lang="fr-FR" altLang="fr-FR" sz="1600" b="0" dirty="0" smtClean="0">
                <a:ea typeface="Verdana" panose="020B0604030504040204" pitchFamily="34" charset="0"/>
                <a:cs typeface="Arial" panose="020B0604020202020204" pitchFamily="34" charset="0"/>
              </a:rPr>
              <a:t>.  </a:t>
            </a:r>
            <a:r>
              <a:rPr lang="fr-FR" altLang="fr-FR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Longer </a:t>
            </a:r>
            <a:r>
              <a:rPr lang="fr-FR" altLang="fr-FR" sz="1600" dirty="0" err="1" smtClean="0">
                <a:ea typeface="Verdana" panose="020B0604030504040204" pitchFamily="34" charset="0"/>
                <a:cs typeface="Arial" panose="020B0604020202020204" pitchFamily="34" charset="0"/>
              </a:rPr>
              <a:t>term</a:t>
            </a:r>
            <a:r>
              <a:rPr lang="fr-FR" altLang="fr-FR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ea typeface="Verdana" panose="020B0604030504040204" pitchFamily="34" charset="0"/>
                <a:cs typeface="Arial" panose="020B0604020202020204" pitchFamily="34" charset="0"/>
              </a:rPr>
              <a:t>requirements</a:t>
            </a:r>
            <a:r>
              <a:rPr lang="fr-FR" altLang="fr-FR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 : (</a:t>
            </a:r>
            <a:r>
              <a:rPr lang="fr-FR" altLang="fr-FR" sz="1600" dirty="0" err="1" smtClean="0">
                <a:ea typeface="Verdana" panose="020B0604030504040204" pitchFamily="34" charset="0"/>
                <a:cs typeface="Arial" panose="020B0604020202020204" pitchFamily="34" charset="0"/>
              </a:rPr>
              <a:t>much</a:t>
            </a:r>
            <a:r>
              <a:rPr lang="fr-FR" altLang="fr-FR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fr-FR" altLang="fr-FR" sz="1600" dirty="0" err="1" smtClean="0">
                <a:ea typeface="Verdana" panose="020B0604030504040204" pitchFamily="34" charset="0"/>
                <a:cs typeface="Arial" panose="020B0604020202020204" pitchFamily="34" charset="0"/>
              </a:rPr>
              <a:t>higher</a:t>
            </a:r>
            <a:r>
              <a:rPr lang="fr-FR" altLang="fr-FR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ea typeface="Verdana" panose="020B0604030504040204" pitchFamily="34" charset="0"/>
                <a:cs typeface="Arial" panose="020B0604020202020204" pitchFamily="34" charset="0"/>
              </a:rPr>
              <a:t>resolution</a:t>
            </a:r>
            <a:r>
              <a:rPr lang="fr-FR" altLang="fr-FR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fr-FR" altLang="fr-FR" sz="1600" b="0" dirty="0" smtClean="0">
                <a:ea typeface="Verdana" panose="020B0604030504040204" pitchFamily="34" charset="0"/>
                <a:cs typeface="Arial" panose="020B0604020202020204" pitchFamily="34" charset="0"/>
              </a:rPr>
              <a:t> Model </a:t>
            </a:r>
            <a:r>
              <a:rPr lang="fr-FR" altLang="fr-FR" sz="1600" b="0" dirty="0" err="1" smtClean="0">
                <a:ea typeface="Verdana" panose="020B0604030504040204" pitchFamily="34" charset="0"/>
                <a:cs typeface="Arial" panose="020B0604020202020204" pitchFamily="34" charset="0"/>
              </a:rPr>
              <a:t>resolution</a:t>
            </a:r>
            <a:r>
              <a:rPr lang="fr-FR" altLang="fr-FR" sz="1600" b="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fr-FR" sz="1600" b="0" dirty="0" smtClean="0">
                <a:ea typeface="Verdana" panose="020B0604030504040204" pitchFamily="34" charset="0"/>
                <a:cs typeface="Arial" panose="020B0604020202020204" pitchFamily="34" charset="0"/>
              </a:rPr>
              <a:t>likely to increase by a factor 3 for the post 2021 time period to better represent upper ocean dynamics. </a:t>
            </a:r>
          </a:p>
          <a:p>
            <a:pPr algn="ctr" eaLnBrk="0" hangingPunct="0"/>
            <a:r>
              <a:rPr lang="fr-FR" altLang="fr-FR" sz="800" b="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ZoneTexte 10"/>
          <p:cNvSpPr txBox="1">
            <a:spLocks noChangeArrowheads="1"/>
          </p:cNvSpPr>
          <p:nvPr/>
        </p:nvSpPr>
        <p:spPr bwMode="auto">
          <a:xfrm>
            <a:off x="971600" y="1443053"/>
            <a:ext cx="3336170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fr-FR" sz="1000">
                <a:latin typeface="Comic Sans MS" panose="030F0702030302020204" pitchFamily="66" charset="0"/>
              </a:rPr>
              <a:t>3 Conventional altimeters (colors), Truth (contour)</a:t>
            </a:r>
          </a:p>
        </p:txBody>
      </p:sp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4865679" y="1443053"/>
            <a:ext cx="2233304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fr-FR" sz="1000">
                <a:latin typeface="Comic Sans MS" panose="030F0702030302020204" pitchFamily="66" charset="0"/>
              </a:rPr>
              <a:t>SWOT (colors), Truth (contour)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28472" y="4594622"/>
            <a:ext cx="801552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fr-FR" altLang="fr-FR" sz="1600" dirty="0" err="1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OSSEs</a:t>
            </a:r>
            <a:r>
              <a:rPr lang="fr-FR" altLang="fr-FR" sz="1600" dirty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in the IBI </a:t>
            </a:r>
            <a:r>
              <a:rPr lang="fr-FR" altLang="fr-FR" sz="1600" dirty="0" err="1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regional</a:t>
            </a:r>
            <a:r>
              <a:rPr lang="fr-FR" altLang="fr-FR" sz="1600" dirty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model (</a:t>
            </a:r>
            <a:r>
              <a:rPr lang="fr-FR" altLang="fr-FR" sz="1600" dirty="0" err="1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North</a:t>
            </a:r>
            <a:r>
              <a:rPr lang="fr-FR" altLang="fr-FR" sz="1600" dirty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East Atlantic) </a:t>
            </a:r>
            <a:r>
              <a:rPr lang="fr-FR" altLang="fr-FR" sz="1600" dirty="0" smtClean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(SWOT/CNES </a:t>
            </a:r>
            <a:r>
              <a:rPr lang="fr-FR" altLang="fr-FR" sz="1600" dirty="0" err="1" smtClean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study</a:t>
            </a:r>
            <a:r>
              <a:rPr lang="fr-FR" altLang="fr-FR" sz="1600" dirty="0" smtClean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fr-FR" altLang="fr-FR" sz="1600" dirty="0">
              <a:solidFill>
                <a:srgbClr val="00B0F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fr-FR" altLang="fr-FR" sz="1600" dirty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Nature </a:t>
            </a:r>
            <a:r>
              <a:rPr lang="fr-FR" altLang="fr-FR" sz="1600" dirty="0" err="1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Run</a:t>
            </a:r>
            <a:r>
              <a:rPr lang="fr-FR" altLang="fr-FR" sz="1600" dirty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fr-FR" altLang="fr-FR" sz="1600" dirty="0" err="1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truth</a:t>
            </a:r>
            <a:r>
              <a:rPr lang="fr-FR" altLang="fr-FR" sz="1600" dirty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) 1/36°assimilated in a 1/12° model (</a:t>
            </a:r>
            <a:r>
              <a:rPr lang="fr-FR" altLang="fr-FR" sz="1600" dirty="0" err="1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Benkiran</a:t>
            </a:r>
            <a:r>
              <a:rPr lang="fr-FR" altLang="fr-FR" sz="1600" dirty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et al., </a:t>
            </a:r>
            <a:r>
              <a:rPr lang="fr-FR" altLang="fr-FR" sz="1600" dirty="0" smtClean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2017) </a:t>
            </a:r>
            <a:endParaRPr lang="fr-FR" altLang="fr-FR" sz="1600" dirty="0">
              <a:solidFill>
                <a:srgbClr val="00B0F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8304" y="1910938"/>
            <a:ext cx="1992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altLang="fr-FR" dirty="0"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fr-FR" altLang="fr-FR" dirty="0" err="1">
                <a:ea typeface="Verdana" panose="020B0604030504040204" pitchFamily="34" charset="0"/>
                <a:cs typeface="Arial" panose="020B0604020202020204" pitchFamily="34" charset="0"/>
              </a:rPr>
              <a:t>series</a:t>
            </a:r>
            <a:r>
              <a:rPr lang="fr-FR" altLang="fr-FR" dirty="0">
                <a:ea typeface="Verdana" panose="020B0604030504040204" pitchFamily="34" charset="0"/>
                <a:cs typeface="Arial" panose="020B0604020202020204" pitchFamily="34" charset="0"/>
              </a:rPr>
              <a:t> of </a:t>
            </a:r>
            <a:r>
              <a:rPr lang="fr-FR" altLang="fr-FR" dirty="0" err="1">
                <a:ea typeface="Verdana" panose="020B0604030504040204" pitchFamily="34" charset="0"/>
                <a:cs typeface="Arial" panose="020B0604020202020204" pitchFamily="34" charset="0"/>
              </a:rPr>
              <a:t>Swath</a:t>
            </a:r>
            <a:r>
              <a:rPr lang="fr-FR" altLang="fr-FR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ea typeface="Verdana" panose="020B0604030504040204" pitchFamily="34" charset="0"/>
                <a:cs typeface="Arial" panose="020B0604020202020204" pitchFamily="34" charset="0"/>
              </a:rPr>
              <a:t>altimeters</a:t>
            </a:r>
            <a:r>
              <a:rPr lang="fr-FR" altLang="fr-FR" dirty="0"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fr-FR" altLang="fr-FR" dirty="0" err="1">
                <a:ea typeface="Verdana" panose="020B0604030504040204" pitchFamily="34" charset="0"/>
                <a:cs typeface="Arial" panose="020B0604020202020204" pitchFamily="34" charset="0"/>
              </a:rPr>
              <a:t>conventional</a:t>
            </a:r>
            <a:r>
              <a:rPr lang="fr-FR" altLang="fr-FR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ea typeface="Verdana" panose="020B0604030504040204" pitchFamily="34" charset="0"/>
                <a:cs typeface="Arial" panose="020B0604020202020204" pitchFamily="34" charset="0"/>
              </a:rPr>
              <a:t>altimeters</a:t>
            </a:r>
            <a:r>
              <a:rPr lang="fr-FR" altLang="fr-FR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algn="ctr" eaLnBrk="0" hangingPunct="0"/>
            <a:endParaRPr lang="fr-FR" altLang="fr-FR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fr-FR" altLang="fr-FR" dirty="0" err="1" smtClean="0">
                <a:ea typeface="Verdana" panose="020B0604030504040204" pitchFamily="34" charset="0"/>
                <a:cs typeface="Arial" panose="020B0604020202020204" pitchFamily="34" charset="0"/>
              </a:rPr>
              <a:t>Copernicus</a:t>
            </a:r>
            <a:r>
              <a:rPr lang="fr-FR" altLang="fr-FR" dirty="0" smtClean="0">
                <a:ea typeface="Verdana" panose="020B0604030504040204" pitchFamily="34" charset="0"/>
                <a:cs typeface="Arial" panose="020B0604020202020204" pitchFamily="34" charset="0"/>
              </a:rPr>
              <a:t> satellite component LTS</a:t>
            </a:r>
            <a:endParaRPr lang="fr-FR" altLang="fr-FR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914400" y="94745"/>
            <a:ext cx="8229600" cy="460781"/>
          </a:xfrm>
          <a:prstGeom prst="rect">
            <a:avLst/>
          </a:prstGeom>
          <a:solidFill>
            <a:srgbClr val="0B6192"/>
          </a:solidFill>
        </p:spPr>
        <p:txBody>
          <a:bodyPr vert="horz" lIns="91430" tIns="45715" rIns="91430" bIns="45715" rtlCol="0" anchor="ctr">
            <a:normAutofit fontScale="82500" lnSpcReduction="2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1800" b="0" kern="1200" spc="7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/>
              <a:t>CMEMS </a:t>
            </a:r>
            <a:r>
              <a:rPr lang="fr-FR" b="1" dirty="0" err="1" smtClean="0"/>
              <a:t>requirements</a:t>
            </a:r>
            <a:r>
              <a:rPr lang="fr-FR" b="1" dirty="0" smtClean="0"/>
              <a:t> for the long </a:t>
            </a:r>
            <a:r>
              <a:rPr lang="fr-FR" b="1" dirty="0" err="1" smtClean="0"/>
              <a:t>term</a:t>
            </a:r>
            <a:r>
              <a:rPr lang="fr-FR" b="1" dirty="0" smtClean="0"/>
              <a:t> </a:t>
            </a:r>
            <a:r>
              <a:rPr lang="fr-FR" b="1" dirty="0" err="1" smtClean="0"/>
              <a:t>evolution</a:t>
            </a:r>
            <a:r>
              <a:rPr lang="fr-FR" b="1" dirty="0" smtClean="0"/>
              <a:t> of the </a:t>
            </a:r>
            <a:r>
              <a:rPr lang="fr-FR" b="1" dirty="0" err="1" smtClean="0"/>
              <a:t>Copernicus</a:t>
            </a:r>
            <a:r>
              <a:rPr lang="fr-FR" b="1" dirty="0" smtClean="0"/>
              <a:t> Satellite Component</a:t>
            </a:r>
            <a:endParaRPr lang="fr-FR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87624" y="849137"/>
            <a:ext cx="4867150" cy="4114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861" indent="-342861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5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400" dirty="0" smtClean="0"/>
              <a:t>Based on user requirements and the evolution of the CMEMS for the next decade, the main CMEMS recommendations for the evolution of the Copernicus Satellite Component are as follows: </a:t>
            </a:r>
            <a:endParaRPr lang="fr-FR" sz="6400" dirty="0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 smtClean="0"/>
              <a:t>Ensure a </a:t>
            </a:r>
            <a:r>
              <a:rPr lang="en-US" sz="6400" b="1" dirty="0" smtClean="0"/>
              <a:t>continuity of the present capability </a:t>
            </a:r>
            <a:r>
              <a:rPr lang="en-US" sz="6400" dirty="0" smtClean="0"/>
              <a:t>of the Sentinel missions (S1, S3, S6) (+ S2)  </a:t>
            </a:r>
            <a:endParaRPr lang="fr-FR" sz="6400" dirty="0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 smtClean="0"/>
              <a:t>Develop </a:t>
            </a:r>
            <a:r>
              <a:rPr lang="en-US" sz="6400" b="1" dirty="0" smtClean="0"/>
              <a:t>new capabilities for wide swath altimetry 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 smtClean="0"/>
              <a:t>Fly a </a:t>
            </a:r>
            <a:r>
              <a:rPr lang="en-US" sz="6400" b="1" dirty="0" smtClean="0"/>
              <a:t>geostationary ocean </a:t>
            </a:r>
            <a:r>
              <a:rPr lang="en-US" sz="6400" b="1" dirty="0" err="1" smtClean="0"/>
              <a:t>colour</a:t>
            </a:r>
            <a:r>
              <a:rPr lang="en-US" sz="6400" b="1" dirty="0" smtClean="0"/>
              <a:t> mission </a:t>
            </a:r>
            <a:r>
              <a:rPr lang="en-US" sz="6400" dirty="0" smtClean="0"/>
              <a:t>over Europe  to strongly improve the time resolution of ocean </a:t>
            </a:r>
            <a:r>
              <a:rPr lang="en-US" sz="6400" dirty="0" err="1" smtClean="0"/>
              <a:t>colour</a:t>
            </a:r>
            <a:r>
              <a:rPr lang="en-US" sz="6400" dirty="0" smtClean="0"/>
              <a:t> observations over European seas.  </a:t>
            </a:r>
            <a:endParaRPr lang="fr-FR" sz="6400" dirty="0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 smtClean="0"/>
              <a:t>Fly a E</a:t>
            </a:r>
            <a:r>
              <a:rPr lang="en-US" sz="6400" b="1" dirty="0" smtClean="0"/>
              <a:t>uropean microwave mission for high spatial resolution ocean surface temperature and sea ice </a:t>
            </a:r>
            <a:r>
              <a:rPr lang="en-US" sz="6400" dirty="0" smtClean="0"/>
              <a:t>concentration.</a:t>
            </a:r>
            <a:endParaRPr lang="fr-FR" sz="6400" dirty="0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 smtClean="0"/>
              <a:t>Ensure </a:t>
            </a:r>
            <a:r>
              <a:rPr lang="en-US" sz="6400" b="1" dirty="0" smtClean="0"/>
              <a:t>continuity (with improvements) of the Cryosat-2 mission </a:t>
            </a:r>
            <a:r>
              <a:rPr lang="en-US" sz="6400" dirty="0" smtClean="0"/>
              <a:t>for sea ice thickness monitoring and sea level monitoring in polar regions.  </a:t>
            </a:r>
            <a:endParaRPr lang="fr-FR" sz="6400" dirty="0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 smtClean="0"/>
              <a:t>R&amp;D actions should be developed, in parallel, to advance our capabilities to observe </a:t>
            </a:r>
            <a:r>
              <a:rPr lang="en-US" sz="6400" b="1" dirty="0" smtClean="0"/>
              <a:t>sea surface salinities and ocean currents</a:t>
            </a:r>
            <a:r>
              <a:rPr lang="en-US" sz="6400" dirty="0" smtClean="0"/>
              <a:t> (e.g. SKIM) from space. </a:t>
            </a:r>
          </a:p>
          <a:p>
            <a:endParaRPr lang="fr-FR" sz="3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849137"/>
            <a:ext cx="2924633" cy="359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8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914400" y="94745"/>
            <a:ext cx="8229600" cy="460781"/>
          </a:xfrm>
          <a:prstGeom prst="rect">
            <a:avLst/>
          </a:prstGeom>
          <a:solidFill>
            <a:srgbClr val="0B6192"/>
          </a:solidFill>
        </p:spPr>
        <p:txBody>
          <a:bodyPr vert="horz" lIns="91430" tIns="45715" rIns="91430" bIns="45715" rtlCol="0" anchor="ctr">
            <a:normAutofit fontScale="975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1800" b="0" kern="1200" spc="7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CMEMS </a:t>
            </a:r>
            <a:r>
              <a:rPr lang="fr-FR" dirty="0" err="1" smtClean="0"/>
              <a:t>requirements</a:t>
            </a:r>
            <a:r>
              <a:rPr lang="fr-FR" dirty="0" smtClean="0"/>
              <a:t> – in-situ observations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217018" y="849137"/>
            <a:ext cx="7819478" cy="41148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861" indent="-342861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5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5600" dirty="0"/>
              <a:t>C</a:t>
            </a:r>
            <a:r>
              <a:rPr lang="en-US" sz="5600" dirty="0" smtClean="0"/>
              <a:t>ritical </a:t>
            </a:r>
            <a:r>
              <a:rPr lang="en-US" sz="5600" dirty="0"/>
              <a:t>sustainability </a:t>
            </a:r>
            <a:r>
              <a:rPr lang="en-US" sz="5600" dirty="0" smtClean="0"/>
              <a:t>gaps, sampling gaps </a:t>
            </a:r>
            <a:r>
              <a:rPr lang="en-US" sz="5600" dirty="0"/>
              <a:t>and major gaps for biogeochemical observations (e.g. carbon, oxygen, nutrients, </a:t>
            </a:r>
            <a:r>
              <a:rPr lang="en-US" sz="5600" dirty="0" err="1"/>
              <a:t>Chl</a:t>
            </a:r>
            <a:r>
              <a:rPr lang="en-US" sz="5600" dirty="0"/>
              <a:t>-a). </a:t>
            </a:r>
            <a:r>
              <a:rPr lang="en-US" sz="56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5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5600" dirty="0" smtClean="0"/>
              <a:t>Sustaining </a:t>
            </a:r>
            <a:r>
              <a:rPr lang="en-US" sz="5600" dirty="0"/>
              <a:t>the </a:t>
            </a:r>
            <a:r>
              <a:rPr lang="en-US" sz="5600" b="1" dirty="0"/>
              <a:t>Argo global array</a:t>
            </a:r>
            <a:r>
              <a:rPr lang="en-US" sz="5600" dirty="0"/>
              <a:t>, consolidating its regional components and </a:t>
            </a:r>
            <a:r>
              <a:rPr lang="en-US" sz="5600" b="1" dirty="0"/>
              <a:t>implementing its major extension (Biogeochemical Argo and Deep Argo)</a:t>
            </a:r>
            <a:r>
              <a:rPr lang="en-US" sz="5600" dirty="0"/>
              <a:t> are strong priorities to CMEMS. </a:t>
            </a:r>
            <a:endParaRPr lang="en-US" sz="5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5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5600" b="1" dirty="0" smtClean="0"/>
              <a:t>Improving </a:t>
            </a:r>
            <a:r>
              <a:rPr lang="en-US" sz="5600" b="1" dirty="0" err="1" smtClean="0"/>
              <a:t>EuroGOOS</a:t>
            </a:r>
            <a:r>
              <a:rPr lang="en-US" sz="5600" b="1" dirty="0" smtClean="0"/>
              <a:t> </a:t>
            </a:r>
            <a:r>
              <a:rPr lang="en-US" sz="5600" b="1" dirty="0" err="1" smtClean="0"/>
              <a:t>ROOSes</a:t>
            </a:r>
            <a:r>
              <a:rPr lang="en-US" sz="5600" b="1" dirty="0" smtClean="0"/>
              <a:t> </a:t>
            </a:r>
            <a:r>
              <a:rPr lang="en-US" sz="5600" dirty="0"/>
              <a:t>(Regional Ocean Observing Systems) and key observing systems such as </a:t>
            </a:r>
            <a:r>
              <a:rPr lang="en-US" sz="5600" b="1" dirty="0" err="1"/>
              <a:t>FerryBoxes</a:t>
            </a:r>
            <a:r>
              <a:rPr lang="en-US" sz="5600" b="1" dirty="0"/>
              <a:t>, gliders, tide gauges and HF Radars </a:t>
            </a:r>
            <a:r>
              <a:rPr lang="en-US" sz="5600" dirty="0"/>
              <a:t>are also strong priorities for regional CMEMS products.  </a:t>
            </a:r>
            <a:endParaRPr lang="en-US" sz="5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5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5600" dirty="0"/>
              <a:t>Mercator </a:t>
            </a:r>
            <a:r>
              <a:rPr lang="en-US" sz="5600" dirty="0" smtClean="0"/>
              <a:t>Ocean is </a:t>
            </a:r>
            <a:r>
              <a:rPr lang="en-US" sz="5600" dirty="0"/>
              <a:t>working with </a:t>
            </a:r>
            <a:r>
              <a:rPr lang="en-US" sz="5600" dirty="0" smtClean="0"/>
              <a:t>the European </a:t>
            </a:r>
            <a:r>
              <a:rPr lang="en-US" sz="5600" dirty="0"/>
              <a:t>Environment </a:t>
            </a:r>
            <a:r>
              <a:rPr lang="en-US" sz="5600" dirty="0" smtClean="0"/>
              <a:t>Agency and </a:t>
            </a:r>
            <a:r>
              <a:rPr lang="en-US" sz="5600" dirty="0" err="1"/>
              <a:t>EuroGOOS</a:t>
            </a:r>
            <a:r>
              <a:rPr lang="en-US" sz="5600" dirty="0"/>
              <a:t> in the </a:t>
            </a:r>
            <a:r>
              <a:rPr lang="en-US" sz="5600" b="1" dirty="0"/>
              <a:t>framework of a future European Ocean Observing System (EOOS)</a:t>
            </a:r>
            <a:r>
              <a:rPr lang="en-US" sz="5600" dirty="0"/>
              <a:t> to </a:t>
            </a:r>
            <a:r>
              <a:rPr lang="en-US" sz="5600" dirty="0" smtClean="0"/>
              <a:t>address these gaps and consolidate / improve </a:t>
            </a:r>
            <a:r>
              <a:rPr lang="en-US" sz="5600" dirty="0"/>
              <a:t>global and regional in-situ observing </a:t>
            </a:r>
            <a:r>
              <a:rPr lang="en-US" sz="5600" dirty="0" smtClean="0"/>
              <a:t>systems.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5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5600" dirty="0"/>
              <a:t>A more </a:t>
            </a:r>
            <a:r>
              <a:rPr lang="en-US" sz="5600" b="1" dirty="0"/>
              <a:t>detailed analysis of CMEMS requirements is </a:t>
            </a:r>
            <a:r>
              <a:rPr lang="en-US" sz="5600" b="1" dirty="0" smtClean="0"/>
              <a:t>now being </a:t>
            </a:r>
            <a:r>
              <a:rPr lang="en-US" sz="5600" b="1" dirty="0"/>
              <a:t>prepared in collaboration with </a:t>
            </a:r>
            <a:r>
              <a:rPr lang="en-US" sz="5600" b="1" dirty="0" err="1"/>
              <a:t>EuroGOOS</a:t>
            </a:r>
            <a:r>
              <a:rPr lang="en-US" sz="5600" b="1" dirty="0"/>
              <a:t>.   Inputs to EOOS and OceanObs19.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5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5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5052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47664" y="699542"/>
            <a:ext cx="5544616" cy="4443958"/>
          </a:xfrm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</a:pPr>
            <a:r>
              <a:rPr lang="fr-FR" sz="1800" b="1" dirty="0" err="1" smtClean="0">
                <a:solidFill>
                  <a:schemeClr val="bg2"/>
                </a:solidFill>
              </a:rPr>
              <a:t>Copernicus</a:t>
            </a:r>
            <a:r>
              <a:rPr lang="fr-FR" sz="1800" b="1" dirty="0" smtClean="0">
                <a:solidFill>
                  <a:schemeClr val="bg2"/>
                </a:solidFill>
              </a:rPr>
              <a:t> </a:t>
            </a:r>
            <a:r>
              <a:rPr lang="fr-FR" sz="1800" b="1" dirty="0">
                <a:solidFill>
                  <a:schemeClr val="bg2"/>
                </a:solidFill>
              </a:rPr>
              <a:t>Marine Service: a </a:t>
            </a:r>
            <a:r>
              <a:rPr lang="fr-FR" sz="1800" b="1" dirty="0" err="1">
                <a:solidFill>
                  <a:schemeClr val="bg2"/>
                </a:solidFill>
              </a:rPr>
              <a:t>successful</a:t>
            </a:r>
            <a:r>
              <a:rPr lang="fr-FR" sz="1800" b="1" dirty="0">
                <a:solidFill>
                  <a:schemeClr val="bg2"/>
                </a:solidFill>
              </a:rPr>
              <a:t> initial phase. </a:t>
            </a:r>
            <a:r>
              <a:rPr lang="fr-FR" sz="1800" dirty="0"/>
              <a:t> </a:t>
            </a:r>
            <a:r>
              <a:rPr lang="fr-FR" sz="1800" dirty="0" err="1"/>
              <a:t>o</a:t>
            </a:r>
            <a:r>
              <a:rPr lang="fr-FR" sz="1800" dirty="0" err="1" smtClean="0"/>
              <a:t>perational</a:t>
            </a:r>
            <a:r>
              <a:rPr lang="fr-FR" sz="1800" dirty="0" smtClean="0"/>
              <a:t>, </a:t>
            </a:r>
            <a:r>
              <a:rPr lang="fr-FR" sz="1800" dirty="0"/>
              <a:t>user </a:t>
            </a:r>
            <a:r>
              <a:rPr lang="fr-FR" sz="1800" dirty="0" err="1"/>
              <a:t>uptake</a:t>
            </a:r>
            <a:r>
              <a:rPr lang="fr-FR" sz="1800" dirty="0"/>
              <a:t>, </a:t>
            </a:r>
            <a:r>
              <a:rPr lang="fr-FR" sz="1800" dirty="0" smtClean="0"/>
              <a:t> R&amp;D </a:t>
            </a:r>
            <a:r>
              <a:rPr lang="fr-FR" sz="1800" dirty="0" err="1" smtClean="0"/>
              <a:t>achievements</a:t>
            </a:r>
            <a:r>
              <a:rPr lang="fr-FR" sz="1800" dirty="0" smtClean="0"/>
              <a:t>. </a:t>
            </a:r>
            <a:endParaRPr lang="fr-FR" sz="1800" dirty="0"/>
          </a:p>
          <a:p>
            <a:pPr algn="just">
              <a:spcBef>
                <a:spcPts val="300"/>
              </a:spcBef>
            </a:pPr>
            <a:r>
              <a:rPr lang="fr-FR" sz="1800" dirty="0"/>
              <a:t>A </a:t>
            </a:r>
            <a:r>
              <a:rPr lang="fr-FR" sz="1800" b="1" dirty="0">
                <a:solidFill>
                  <a:schemeClr val="bg2"/>
                </a:solidFill>
              </a:rPr>
              <a:t>service </a:t>
            </a:r>
            <a:r>
              <a:rPr lang="fr-FR" sz="1800" b="1" dirty="0" err="1">
                <a:solidFill>
                  <a:schemeClr val="bg2"/>
                </a:solidFill>
              </a:rPr>
              <a:t>evolution</a:t>
            </a:r>
            <a:r>
              <a:rPr lang="fr-FR" sz="1800" b="1" dirty="0">
                <a:solidFill>
                  <a:schemeClr val="bg2"/>
                </a:solidFill>
              </a:rPr>
              <a:t> </a:t>
            </a:r>
            <a:r>
              <a:rPr lang="fr-FR" sz="1800" b="1" dirty="0" err="1">
                <a:solidFill>
                  <a:schemeClr val="bg2"/>
                </a:solidFill>
              </a:rPr>
              <a:t>strategy</a:t>
            </a:r>
            <a:r>
              <a:rPr lang="fr-FR" sz="1800" b="1" dirty="0">
                <a:solidFill>
                  <a:schemeClr val="bg2"/>
                </a:solidFill>
              </a:rPr>
              <a:t> </a:t>
            </a:r>
            <a:r>
              <a:rPr lang="fr-FR" sz="1800" dirty="0" err="1"/>
              <a:t>based</a:t>
            </a:r>
            <a:r>
              <a:rPr lang="fr-FR" sz="1800" dirty="0"/>
              <a:t> on user </a:t>
            </a:r>
            <a:r>
              <a:rPr lang="fr-FR" sz="1800" dirty="0" err="1"/>
              <a:t>needs</a:t>
            </a:r>
            <a:r>
              <a:rPr lang="fr-FR" sz="1800" dirty="0"/>
              <a:t> and science/</a:t>
            </a:r>
            <a:r>
              <a:rPr lang="fr-FR" sz="1800" dirty="0" err="1"/>
              <a:t>technology</a:t>
            </a:r>
            <a:r>
              <a:rPr lang="fr-FR" sz="1800" dirty="0"/>
              <a:t> </a:t>
            </a:r>
            <a:r>
              <a:rPr lang="fr-FR" sz="1800" dirty="0" err="1" smtClean="0"/>
              <a:t>advances</a:t>
            </a:r>
            <a:r>
              <a:rPr lang="fr-FR" sz="1800" dirty="0" smtClean="0"/>
              <a:t>.   </a:t>
            </a:r>
          </a:p>
          <a:p>
            <a:pPr algn="just">
              <a:spcBef>
                <a:spcPts val="300"/>
              </a:spcBef>
            </a:pPr>
            <a:r>
              <a:rPr lang="fr-FR" sz="1800" dirty="0"/>
              <a:t>Service </a:t>
            </a:r>
            <a:r>
              <a:rPr lang="fr-FR" sz="1800" dirty="0" smtClean="0"/>
              <a:t>and service </a:t>
            </a:r>
            <a:r>
              <a:rPr lang="fr-FR" sz="1800" dirty="0" err="1" smtClean="0"/>
              <a:t>evolution</a:t>
            </a:r>
            <a:r>
              <a:rPr lang="fr-FR" sz="1800" dirty="0" smtClean="0"/>
              <a:t> are </a:t>
            </a:r>
            <a:r>
              <a:rPr lang="fr-FR" sz="1800" dirty="0" err="1" smtClean="0"/>
              <a:t>strongly</a:t>
            </a:r>
            <a:r>
              <a:rPr lang="fr-FR" sz="1800" dirty="0" smtClean="0"/>
              <a:t> </a:t>
            </a:r>
            <a:r>
              <a:rPr lang="fr-FR" sz="1800" dirty="0" err="1"/>
              <a:t>linked</a:t>
            </a:r>
            <a:r>
              <a:rPr lang="fr-FR" sz="1800" dirty="0"/>
              <a:t> to the </a:t>
            </a:r>
            <a:r>
              <a:rPr lang="fr-FR" sz="1800" b="1" dirty="0" err="1">
                <a:solidFill>
                  <a:schemeClr val="bg2"/>
                </a:solidFill>
              </a:rPr>
              <a:t>evolution</a:t>
            </a:r>
            <a:r>
              <a:rPr lang="fr-FR" sz="1800" b="1" dirty="0">
                <a:solidFill>
                  <a:schemeClr val="bg2"/>
                </a:solidFill>
              </a:rPr>
              <a:t> </a:t>
            </a:r>
            <a:r>
              <a:rPr lang="fr-FR" sz="1800" b="1" dirty="0" err="1">
                <a:solidFill>
                  <a:schemeClr val="bg2"/>
                </a:solidFill>
              </a:rPr>
              <a:t>observing</a:t>
            </a:r>
            <a:r>
              <a:rPr lang="fr-FR" sz="1800" b="1" dirty="0">
                <a:solidFill>
                  <a:schemeClr val="bg2"/>
                </a:solidFill>
              </a:rPr>
              <a:t> </a:t>
            </a:r>
            <a:r>
              <a:rPr lang="fr-FR" sz="1800" b="1" dirty="0" err="1" smtClean="0">
                <a:solidFill>
                  <a:schemeClr val="bg2"/>
                </a:solidFill>
              </a:rPr>
              <a:t>systems</a:t>
            </a:r>
            <a:r>
              <a:rPr lang="fr-FR" sz="1800" dirty="0" smtClean="0">
                <a:solidFill>
                  <a:schemeClr val="bg2"/>
                </a:solidFill>
              </a:rPr>
              <a:t>.</a:t>
            </a:r>
            <a:r>
              <a:rPr lang="fr-FR" sz="1800" dirty="0" smtClean="0"/>
              <a:t> CMEMS </a:t>
            </a:r>
            <a:r>
              <a:rPr lang="fr-FR" sz="1800" dirty="0" err="1" smtClean="0"/>
              <a:t>role</a:t>
            </a:r>
            <a:r>
              <a:rPr lang="fr-FR" sz="1800" dirty="0" smtClean="0"/>
              <a:t>: </a:t>
            </a:r>
            <a:r>
              <a:rPr lang="fr-FR" sz="1800" dirty="0" err="1" smtClean="0"/>
              <a:t>requirements</a:t>
            </a:r>
            <a:r>
              <a:rPr lang="fr-FR" sz="1800" dirty="0" smtClean="0"/>
              <a:t> (</a:t>
            </a:r>
            <a:r>
              <a:rPr lang="fr-FR" sz="1800" dirty="0" err="1" smtClean="0"/>
              <a:t>integrated</a:t>
            </a:r>
            <a:r>
              <a:rPr lang="fr-FR" sz="1800" dirty="0" smtClean="0"/>
              <a:t> </a:t>
            </a:r>
            <a:r>
              <a:rPr lang="fr-FR" sz="1800" dirty="0" err="1" smtClean="0"/>
              <a:t>systems</a:t>
            </a:r>
            <a:r>
              <a:rPr lang="fr-FR" sz="1800" dirty="0" smtClean="0"/>
              <a:t>), impact </a:t>
            </a:r>
            <a:r>
              <a:rPr lang="fr-FR" sz="1800" dirty="0" err="1" smtClean="0"/>
              <a:t>assessment</a:t>
            </a:r>
            <a:r>
              <a:rPr lang="fr-FR" sz="1800" dirty="0"/>
              <a:t> </a:t>
            </a:r>
            <a:r>
              <a:rPr lang="fr-FR" sz="1800" dirty="0" smtClean="0"/>
              <a:t>and </a:t>
            </a:r>
            <a:r>
              <a:rPr lang="fr-FR" sz="1800" dirty="0" err="1" smtClean="0"/>
              <a:t>advocacy</a:t>
            </a:r>
            <a:r>
              <a:rPr lang="fr-FR" sz="1800" dirty="0" smtClean="0"/>
              <a:t>. </a:t>
            </a:r>
            <a:endParaRPr lang="en-US" sz="1800" dirty="0" smtClean="0"/>
          </a:p>
          <a:p>
            <a:pPr algn="just">
              <a:spcBef>
                <a:spcPts val="300"/>
              </a:spcBef>
            </a:pPr>
            <a:r>
              <a:rPr lang="fr-FR" sz="1800" b="1" dirty="0" smtClean="0">
                <a:solidFill>
                  <a:schemeClr val="bg2"/>
                </a:solidFill>
              </a:rPr>
              <a:t>CMEMS </a:t>
            </a:r>
            <a:r>
              <a:rPr lang="fr-FR" sz="1800" b="1" dirty="0">
                <a:solidFill>
                  <a:schemeClr val="bg2"/>
                </a:solidFill>
              </a:rPr>
              <a:t>Phase II (2018-2020) </a:t>
            </a:r>
            <a:r>
              <a:rPr lang="fr-FR" sz="1800" dirty="0"/>
              <a:t>= </a:t>
            </a:r>
            <a:r>
              <a:rPr lang="fr-FR" sz="1800" dirty="0" smtClean="0"/>
              <a:t>service </a:t>
            </a:r>
            <a:r>
              <a:rPr lang="fr-FR" sz="1800" b="1" dirty="0" err="1" smtClean="0">
                <a:solidFill>
                  <a:schemeClr val="bg2"/>
                </a:solidFill>
              </a:rPr>
              <a:t>continuity</a:t>
            </a:r>
            <a:r>
              <a:rPr lang="fr-FR" sz="1800" b="1" dirty="0" smtClean="0">
                <a:solidFill>
                  <a:schemeClr val="bg2"/>
                </a:solidFill>
              </a:rPr>
              <a:t> and </a:t>
            </a:r>
            <a:r>
              <a:rPr lang="fr-FR" sz="1800" b="1" dirty="0" err="1" smtClean="0">
                <a:solidFill>
                  <a:schemeClr val="bg2"/>
                </a:solidFill>
              </a:rPr>
              <a:t>evolutions</a:t>
            </a:r>
            <a:r>
              <a:rPr lang="fr-FR" sz="1800" b="1" dirty="0" smtClean="0">
                <a:solidFill>
                  <a:schemeClr val="bg2"/>
                </a:solidFill>
              </a:rPr>
              <a:t> </a:t>
            </a:r>
            <a:r>
              <a:rPr lang="fr-FR" sz="1800" dirty="0" err="1" smtClean="0"/>
              <a:t>based</a:t>
            </a:r>
            <a:r>
              <a:rPr lang="fr-FR" sz="1800" dirty="0" smtClean="0"/>
              <a:t> on R&amp;D </a:t>
            </a:r>
            <a:r>
              <a:rPr lang="fr-FR" sz="1800" dirty="0" err="1" smtClean="0"/>
              <a:t>advances</a:t>
            </a:r>
            <a:r>
              <a:rPr lang="fr-FR" sz="1800" dirty="0"/>
              <a:t> </a:t>
            </a:r>
            <a:r>
              <a:rPr lang="fr-FR" sz="1800" dirty="0" smtClean="0"/>
              <a:t>and </a:t>
            </a:r>
            <a:r>
              <a:rPr lang="fr-FR" sz="1800" dirty="0" err="1" smtClean="0"/>
              <a:t>evolution</a:t>
            </a:r>
            <a:r>
              <a:rPr lang="fr-FR" sz="1800" dirty="0" smtClean="0"/>
              <a:t> of </a:t>
            </a:r>
            <a:r>
              <a:rPr lang="fr-FR" sz="1800" dirty="0" err="1" smtClean="0"/>
              <a:t>observing</a:t>
            </a:r>
            <a:r>
              <a:rPr lang="fr-FR" sz="1800" dirty="0" smtClean="0"/>
              <a:t> </a:t>
            </a:r>
            <a:r>
              <a:rPr lang="fr-FR" sz="1800" dirty="0" err="1" smtClean="0"/>
              <a:t>systems</a:t>
            </a:r>
            <a:r>
              <a:rPr lang="fr-FR" sz="1800" dirty="0" smtClean="0"/>
              <a:t> (</a:t>
            </a:r>
            <a:r>
              <a:rPr lang="fr-FR" sz="1800" dirty="0" err="1" smtClean="0"/>
              <a:t>Sentinels</a:t>
            </a:r>
            <a:r>
              <a:rPr lang="fr-FR" sz="1800" dirty="0" smtClean="0"/>
              <a:t>). </a:t>
            </a:r>
          </a:p>
          <a:p>
            <a:pPr algn="just">
              <a:spcBef>
                <a:spcPts val="300"/>
              </a:spcBef>
            </a:pPr>
            <a:r>
              <a:rPr lang="fr-FR" sz="1800" dirty="0" err="1" smtClean="0"/>
              <a:t>Strategy</a:t>
            </a:r>
            <a:r>
              <a:rPr lang="fr-FR" sz="1800" dirty="0" smtClean="0"/>
              <a:t> </a:t>
            </a:r>
            <a:r>
              <a:rPr lang="fr-FR" sz="1800" dirty="0"/>
              <a:t>for the </a:t>
            </a:r>
            <a:r>
              <a:rPr lang="fr-FR" sz="1800" b="1" dirty="0" smtClean="0">
                <a:solidFill>
                  <a:schemeClr val="bg2"/>
                </a:solidFill>
              </a:rPr>
              <a:t>post 2021 </a:t>
            </a:r>
            <a:r>
              <a:rPr lang="fr-FR" sz="1800" b="1" dirty="0" err="1" smtClean="0">
                <a:solidFill>
                  <a:schemeClr val="bg2"/>
                </a:solidFill>
              </a:rPr>
              <a:t>evolution</a:t>
            </a:r>
            <a:r>
              <a:rPr lang="fr-FR" sz="1800" dirty="0" smtClean="0"/>
              <a:t> </a:t>
            </a:r>
            <a:r>
              <a:rPr lang="fr-FR" sz="1800" dirty="0" err="1" smtClean="0"/>
              <a:t>under</a:t>
            </a:r>
            <a:r>
              <a:rPr lang="fr-FR" sz="1800" dirty="0" smtClean="0"/>
              <a:t> </a:t>
            </a:r>
            <a:r>
              <a:rPr lang="fr-FR" sz="1800" dirty="0" err="1" smtClean="0"/>
              <a:t>elaboration</a:t>
            </a:r>
            <a:r>
              <a:rPr lang="fr-FR" sz="1800" dirty="0" smtClean="0"/>
              <a:t> </a:t>
            </a: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61416" y="231583"/>
            <a:ext cx="7819096" cy="277539"/>
          </a:xfrm>
        </p:spPr>
        <p:txBody>
          <a:bodyPr/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848" y="1861804"/>
            <a:ext cx="1368152" cy="25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arine.copernicus.eu/wp-content/uploads/2016/06/r1837_9_montage_en_04_copie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7534"/>
            <a:ext cx="172819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4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28184" y="4650690"/>
            <a:ext cx="2915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9901" y="231583"/>
            <a:ext cx="7819096" cy="277539"/>
          </a:xfrm>
        </p:spPr>
        <p:txBody>
          <a:bodyPr/>
          <a:lstStyle/>
          <a:p>
            <a:r>
              <a:rPr lang="fr-BE" dirty="0" smtClean="0"/>
              <a:t>CMEMS organisation  </a:t>
            </a:r>
            <a:endParaRPr lang="fr-BE" dirty="0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7190685" y="991792"/>
            <a:ext cx="1197739" cy="618836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lIns="77891" tIns="38946" rIns="77891" bIns="38946" anchor="ctr"/>
          <a:lstStyle/>
          <a:p>
            <a:pPr algn="ctr" defTabSz="38942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fr-FR" sz="1000" dirty="0">
                <a:solidFill>
                  <a:schemeClr val="bg1"/>
                </a:solidFill>
              </a:rPr>
              <a:t>Scientific and </a:t>
            </a:r>
            <a:r>
              <a:rPr lang="fr-FR" sz="1000" dirty="0" err="1">
                <a:solidFill>
                  <a:schemeClr val="bg1"/>
                </a:solidFill>
              </a:rPr>
              <a:t>Technical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Advisory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Committee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amelet\Pictures\Capture_Copernicus_Serv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9" r="3259" b="51294"/>
          <a:stretch>
            <a:fillRect/>
          </a:stretch>
        </p:blipFill>
        <p:spPr bwMode="auto">
          <a:xfrm>
            <a:off x="2964298" y="822400"/>
            <a:ext cx="2967404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592091" y="755724"/>
            <a:ext cx="3946281" cy="1023938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7916" tIns="38958" rIns="77916" bIns="38958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0" name="Rectangle à coins arrondis 9"/>
          <p:cNvSpPr>
            <a:spLocks noChangeArrowheads="1"/>
          </p:cNvSpPr>
          <p:nvPr/>
        </p:nvSpPr>
        <p:spPr bwMode="auto">
          <a:xfrm>
            <a:off x="1257510" y="2952032"/>
            <a:ext cx="4898666" cy="2013123"/>
          </a:xfrm>
          <a:prstGeom prst="roundRect">
            <a:avLst>
              <a:gd name="adj" fmla="val 5870"/>
            </a:avLst>
          </a:prstGeom>
          <a:solidFill>
            <a:srgbClr val="9ED3D7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200" b="1" dirty="0">
                <a:latin typeface="Verdana" charset="0"/>
              </a:rPr>
              <a:t>CMEMS OPERATIONS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200" b="1" dirty="0">
                <a:latin typeface="Verdana" charset="0"/>
              </a:rPr>
              <a:t>PRODUCTION AND SERVICE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12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900" b="1" dirty="0">
                <a:latin typeface="Verdana" charset="0"/>
              </a:rPr>
              <a:t>Service </a:t>
            </a:r>
            <a:r>
              <a:rPr lang="fr-FR" sz="900" b="1" dirty="0" smtClean="0">
                <a:latin typeface="Verdana" charset="0"/>
              </a:rPr>
              <a:t>desk and service </a:t>
            </a:r>
            <a:r>
              <a:rPr lang="fr-FR" sz="900" b="1" dirty="0" err="1" smtClean="0">
                <a:latin typeface="Verdana" charset="0"/>
              </a:rPr>
              <a:t>operations</a:t>
            </a:r>
            <a:endParaRPr lang="fr-FR" sz="900" b="1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fr-FR" sz="900" b="1" dirty="0">
                <a:latin typeface="Verdana" charset="0"/>
              </a:rPr>
              <a:t>Central Information System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10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fr-FR" sz="900" b="1" dirty="0">
                <a:latin typeface="Verdana" charset="0"/>
              </a:rPr>
              <a:t>Monitoring and </a:t>
            </a:r>
            <a:r>
              <a:rPr lang="fr-FR" sz="900" b="1" dirty="0" err="1">
                <a:latin typeface="Verdana" charset="0"/>
              </a:rPr>
              <a:t>Forecasting</a:t>
            </a:r>
            <a:r>
              <a:rPr lang="fr-FR" sz="900" b="1" dirty="0">
                <a:latin typeface="Verdana" charset="0"/>
              </a:rPr>
              <a:t> Centres (</a:t>
            </a:r>
            <a:r>
              <a:rPr lang="fr-FR" sz="900" b="1" dirty="0" err="1">
                <a:latin typeface="Verdana" charset="0"/>
              </a:rPr>
              <a:t>Models</a:t>
            </a:r>
            <a:r>
              <a:rPr lang="fr-FR" sz="900" b="1" dirty="0">
                <a:latin typeface="Verdana" charset="0"/>
              </a:rPr>
              <a:t>)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9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9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900" dirty="0">
              <a:latin typeface="Verdana" charset="0"/>
            </a:endParaRPr>
          </a:p>
          <a:p>
            <a:pPr algn="ctr"/>
            <a:r>
              <a:rPr lang="fr-FR" sz="900" b="1" dirty="0" err="1">
                <a:latin typeface="Verdana" charset="0"/>
              </a:rPr>
              <a:t>Thematic</a:t>
            </a:r>
            <a:r>
              <a:rPr lang="fr-FR" sz="900" b="1" dirty="0">
                <a:latin typeface="Verdana" charset="0"/>
              </a:rPr>
              <a:t> </a:t>
            </a:r>
            <a:r>
              <a:rPr lang="fr-FR" sz="900" b="1" dirty="0" err="1">
                <a:latin typeface="Verdana" charset="0"/>
              </a:rPr>
              <a:t>Assembly</a:t>
            </a:r>
            <a:r>
              <a:rPr lang="fr-FR" sz="900" b="1" dirty="0">
                <a:latin typeface="Verdana" charset="0"/>
              </a:rPr>
              <a:t> Centres (</a:t>
            </a:r>
            <a:r>
              <a:rPr lang="fr-FR" sz="900" b="1" dirty="0" err="1">
                <a:latin typeface="Verdana" charset="0"/>
              </a:rPr>
              <a:t>Obs</a:t>
            </a:r>
            <a:r>
              <a:rPr lang="fr-FR" sz="900" b="1" dirty="0">
                <a:latin typeface="Verdana" charset="0"/>
              </a:rPr>
              <a:t>)</a:t>
            </a:r>
          </a:p>
          <a:p>
            <a:endParaRPr lang="fr-FR" sz="9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9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200" dirty="0">
                <a:latin typeface="Verdana" charset="0"/>
              </a:rPr>
              <a:t> </a:t>
            </a:r>
          </a:p>
        </p:txBody>
      </p:sp>
      <p:sp>
        <p:nvSpPr>
          <p:cNvPr id="11" name="Rectangle à coins arrondis 10"/>
          <p:cNvSpPr>
            <a:spLocks noChangeArrowheads="1"/>
          </p:cNvSpPr>
          <p:nvPr/>
        </p:nvSpPr>
        <p:spPr bwMode="auto">
          <a:xfrm>
            <a:off x="6435268" y="2934892"/>
            <a:ext cx="2097172" cy="1306115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200" b="1" dirty="0">
                <a:latin typeface="Verdana" charset="0"/>
              </a:rPr>
              <a:t>CMEMS </a:t>
            </a:r>
            <a:r>
              <a:rPr lang="fr-FR" sz="1200" b="1" dirty="0" smtClean="0">
                <a:latin typeface="Verdana" charset="0"/>
              </a:rPr>
              <a:t>EVOLUTIONS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200" b="1" dirty="0" smtClean="0">
                <a:latin typeface="Verdana" charset="0"/>
              </a:rPr>
              <a:t>AND USER UPTAKE</a:t>
            </a:r>
            <a:endParaRPr lang="fr-FR" sz="1200" b="1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10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000" dirty="0" err="1">
                <a:latin typeface="Verdana" charset="0"/>
              </a:rPr>
              <a:t>Additional</a:t>
            </a:r>
            <a:r>
              <a:rPr lang="fr-FR" sz="1000" dirty="0">
                <a:latin typeface="Verdana" charset="0"/>
              </a:rPr>
              <a:t> </a:t>
            </a:r>
            <a:r>
              <a:rPr lang="fr-FR" sz="1000" dirty="0" err="1">
                <a:latin typeface="Verdana" charset="0"/>
              </a:rPr>
              <a:t>activities</a:t>
            </a:r>
            <a:r>
              <a:rPr lang="fr-FR" sz="1000" dirty="0">
                <a:latin typeface="Verdana" charset="0"/>
              </a:rPr>
              <a:t> </a:t>
            </a:r>
            <a:r>
              <a:rPr lang="fr-FR" sz="1000" dirty="0" err="1">
                <a:latin typeface="Verdana" charset="0"/>
              </a:rPr>
              <a:t>complementing</a:t>
            </a:r>
            <a:r>
              <a:rPr lang="fr-FR" sz="1000" dirty="0">
                <a:latin typeface="Verdana" charset="0"/>
              </a:rPr>
              <a:t> CMEMS </a:t>
            </a:r>
            <a:r>
              <a:rPr lang="fr-FR" sz="1000" dirty="0" err="1">
                <a:latin typeface="Verdana" charset="0"/>
              </a:rPr>
              <a:t>operations</a:t>
            </a:r>
            <a:endParaRPr lang="fr-FR" sz="1000" dirty="0">
              <a:latin typeface="Verdana" charset="0"/>
            </a:endParaRPr>
          </a:p>
        </p:txBody>
      </p:sp>
      <p:sp>
        <p:nvSpPr>
          <p:cNvPr id="12" name="Rectangle à coins arrondis 11"/>
          <p:cNvSpPr>
            <a:spLocks noChangeArrowheads="1"/>
          </p:cNvSpPr>
          <p:nvPr/>
        </p:nvSpPr>
        <p:spPr bwMode="auto">
          <a:xfrm>
            <a:off x="1336162" y="1923678"/>
            <a:ext cx="6834554" cy="3524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dirty="0">
                <a:solidFill>
                  <a:schemeClr val="bg1"/>
                </a:solidFill>
              </a:rPr>
              <a:t>CROSS-CUTTING COORDINATION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dirty="0">
                <a:solidFill>
                  <a:schemeClr val="bg1"/>
                </a:solidFill>
              </a:rPr>
              <a:t>CENTRAL USER SERVICE</a:t>
            </a:r>
          </a:p>
        </p:txBody>
      </p:sp>
      <p:sp>
        <p:nvSpPr>
          <p:cNvPr id="13" name="Flèche vers le bas 12"/>
          <p:cNvSpPr>
            <a:spLocks noChangeArrowheads="1"/>
          </p:cNvSpPr>
          <p:nvPr/>
        </p:nvSpPr>
        <p:spPr bwMode="auto">
          <a:xfrm rot="1873320">
            <a:off x="2596394" y="2537224"/>
            <a:ext cx="773723" cy="3976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fr-FR" sz="1400"/>
          </a:p>
        </p:txBody>
      </p:sp>
      <p:sp>
        <p:nvSpPr>
          <p:cNvPr id="14" name="Flèche vers le bas 13"/>
          <p:cNvSpPr>
            <a:spLocks noChangeArrowheads="1"/>
          </p:cNvSpPr>
          <p:nvPr/>
        </p:nvSpPr>
        <p:spPr bwMode="auto">
          <a:xfrm rot="-2008265">
            <a:off x="6132259" y="2526373"/>
            <a:ext cx="593481" cy="463153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891" tIns="38946" rIns="77891" bIns="38946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fr-FR" sz="1400"/>
          </a:p>
        </p:txBody>
      </p:sp>
      <p:sp>
        <p:nvSpPr>
          <p:cNvPr id="15" name="Rectangle à coins arrondis 14"/>
          <p:cNvSpPr>
            <a:spLocks noChangeArrowheads="1"/>
          </p:cNvSpPr>
          <p:nvPr/>
        </p:nvSpPr>
        <p:spPr bwMode="auto">
          <a:xfrm>
            <a:off x="1356677" y="2324919"/>
            <a:ext cx="1540119" cy="152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dirty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16" name="Rectangle à coins arrondis 15"/>
          <p:cNvSpPr>
            <a:spLocks noChangeArrowheads="1"/>
          </p:cNvSpPr>
          <p:nvPr/>
        </p:nvSpPr>
        <p:spPr bwMode="auto">
          <a:xfrm>
            <a:off x="3123931" y="2324919"/>
            <a:ext cx="1538654" cy="152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17" name="Rectangle à coins arrondis 16"/>
          <p:cNvSpPr>
            <a:spLocks noChangeArrowheads="1"/>
          </p:cNvSpPr>
          <p:nvPr/>
        </p:nvSpPr>
        <p:spPr bwMode="auto">
          <a:xfrm>
            <a:off x="4891185" y="2324919"/>
            <a:ext cx="1538654" cy="152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dirty="0" err="1">
                <a:solidFill>
                  <a:schemeClr val="bg1"/>
                </a:solidFill>
              </a:rPr>
              <a:t>Outreach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8" name="Rectangle à coins arrondis 17"/>
          <p:cNvSpPr>
            <a:spLocks noChangeArrowheads="1"/>
          </p:cNvSpPr>
          <p:nvPr/>
        </p:nvSpPr>
        <p:spPr bwMode="auto">
          <a:xfrm>
            <a:off x="6621805" y="2324919"/>
            <a:ext cx="1540120" cy="152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6765821" y="4310970"/>
            <a:ext cx="770060" cy="781059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77891" tIns="38946" rIns="77891" bIns="38946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dirty="0">
                <a:solidFill>
                  <a:schemeClr val="bg1"/>
                </a:solidFill>
              </a:rPr>
              <a:t>Service Evolution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7668344" y="4326412"/>
            <a:ext cx="720080" cy="76561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77891" tIns="38946" rIns="77891" bIns="38946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dirty="0">
                <a:solidFill>
                  <a:schemeClr val="bg1"/>
                </a:solidFill>
              </a:rPr>
              <a:t>User</a:t>
            </a:r>
            <a:r>
              <a:rPr lang="fr-FR" sz="1000" dirty="0">
                <a:solidFill>
                  <a:schemeClr val="tx1"/>
                </a:solidFill>
              </a:rPr>
              <a:t>    </a:t>
            </a:r>
            <a:r>
              <a:rPr lang="fr-FR" sz="1000" dirty="0" err="1">
                <a:solidFill>
                  <a:schemeClr val="bg1"/>
                </a:solidFill>
              </a:rPr>
              <a:t>Uptake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7" name="ZoneTexte 1"/>
          <p:cNvSpPr txBox="1">
            <a:spLocks noChangeArrowheads="1"/>
          </p:cNvSpPr>
          <p:nvPr/>
        </p:nvSpPr>
        <p:spPr bwMode="auto">
          <a:xfrm>
            <a:off x="3399518" y="883120"/>
            <a:ext cx="3050932" cy="2941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6" tIns="38958" rIns="77916" bIns="38958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>
                <a:solidFill>
                  <a:srgbClr val="00468C"/>
                </a:solidFill>
                <a:latin typeface="Arial" charset="0"/>
              </a:rPr>
              <a:t>Marine Environment Monitoring</a:t>
            </a:r>
          </a:p>
        </p:txBody>
      </p:sp>
      <p:sp>
        <p:nvSpPr>
          <p:cNvPr id="38" name="ZoneTexte 2"/>
          <p:cNvSpPr txBox="1">
            <a:spLocks noChangeArrowheads="1"/>
          </p:cNvSpPr>
          <p:nvPr/>
        </p:nvSpPr>
        <p:spPr bwMode="auto">
          <a:xfrm>
            <a:off x="2848417" y="1316508"/>
            <a:ext cx="1500670" cy="29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16" tIns="38958" rIns="77916" bIns="38958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>
                <a:solidFill>
                  <a:srgbClr val="00468C"/>
                </a:solidFill>
                <a:latin typeface="Arial" charset="0"/>
              </a:rPr>
              <a:t>Entrusted entity: </a:t>
            </a:r>
          </a:p>
        </p:txBody>
      </p:sp>
      <p:pic>
        <p:nvPicPr>
          <p:cNvPr id="39" name="Picture 2" descr="Y:\PUBLIC\TEMPLATE-LOGO\MERCATOR OCEAN\Logo_MercatorOcean_3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48" y="1166489"/>
            <a:ext cx="97448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5244"/>
              </p:ext>
            </p:extLst>
          </p:nvPr>
        </p:nvGraphicFramePr>
        <p:xfrm>
          <a:off x="1585904" y="4148063"/>
          <a:ext cx="4241874" cy="2410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5982"/>
                <a:gridCol w="605982"/>
                <a:gridCol w="605982"/>
                <a:gridCol w="605982"/>
                <a:gridCol w="605982"/>
                <a:gridCol w="605982"/>
                <a:gridCol w="605982"/>
              </a:tblGrid>
              <a:tr h="241027"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ARC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BAL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BLACK 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IBI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MED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NWS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GLO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06494"/>
              </p:ext>
            </p:extLst>
          </p:nvPr>
        </p:nvGraphicFramePr>
        <p:xfrm>
          <a:off x="1425443" y="4677122"/>
          <a:ext cx="4699256" cy="3429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7407"/>
                <a:gridCol w="587407"/>
                <a:gridCol w="587407"/>
                <a:gridCol w="587407"/>
                <a:gridCol w="587407"/>
                <a:gridCol w="587407"/>
                <a:gridCol w="587407"/>
                <a:gridCol w="587407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SEA LEVEL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IN</a:t>
                      </a:r>
                      <a:br>
                        <a:rPr lang="fr-FR" sz="900" b="0" dirty="0" smtClean="0"/>
                      </a:br>
                      <a:r>
                        <a:rPr lang="fr-FR" sz="900" b="0" dirty="0" smtClean="0"/>
                        <a:t>SITU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OCEAN COLOR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SST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SEA</a:t>
                      </a:r>
                      <a:r>
                        <a:rPr lang="fr-FR" sz="900" b="0" baseline="0" dirty="0" smtClean="0"/>
                        <a:t> ICE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WIND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Multi OBS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/>
                        <a:t>WAVE</a:t>
                      </a:r>
                      <a:endParaRPr lang="fr-FR" sz="900" b="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2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Copernicus</a:t>
            </a:r>
            <a:r>
              <a:rPr lang="fr-FR" b="1" dirty="0" smtClean="0"/>
              <a:t> Marine Service - </a:t>
            </a:r>
            <a:r>
              <a:rPr lang="fr-FR" b="1" dirty="0" err="1" smtClean="0"/>
              <a:t>Today</a:t>
            </a:r>
            <a:endParaRPr lang="fr-FR" b="1" dirty="0"/>
          </a:p>
        </p:txBody>
      </p:sp>
      <p:sp>
        <p:nvSpPr>
          <p:cNvPr id="5" name="Espace réservé du texte 6"/>
          <p:cNvSpPr txBox="1">
            <a:spLocks/>
          </p:cNvSpPr>
          <p:nvPr/>
        </p:nvSpPr>
        <p:spPr>
          <a:xfrm>
            <a:off x="1489862" y="692702"/>
            <a:ext cx="4018242" cy="4183305"/>
          </a:xfrm>
          <a:prstGeom prst="rect">
            <a:avLst/>
          </a:prstGeom>
        </p:spPr>
        <p:txBody>
          <a:bodyPr vert="horz" lIns="91430" tIns="45715" rIns="91430" bIns="45715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sz="4300" b="1" dirty="0" smtClean="0"/>
              <a:t> </a:t>
            </a:r>
            <a:endParaRPr lang="fr-FR" sz="4300" b="1" dirty="0"/>
          </a:p>
          <a:p>
            <a:pPr>
              <a:spcBef>
                <a:spcPts val="0"/>
              </a:spcBef>
              <a:buNone/>
              <a:defRPr/>
            </a:pPr>
            <a:endParaRPr lang="fr-FR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b="1" dirty="0"/>
              <a:t>Operational</a:t>
            </a:r>
            <a:r>
              <a:rPr lang="en-US" sz="4300" dirty="0"/>
              <a:t> and </a:t>
            </a:r>
            <a:r>
              <a:rPr lang="en-US" sz="4300" b="1" dirty="0"/>
              <a:t>scientifically assessed</a:t>
            </a:r>
          </a:p>
          <a:p>
            <a:pPr marL="257145" indent="-257145" algn="just">
              <a:spcBef>
                <a:spcPts val="0"/>
              </a:spcBef>
              <a:defRPr/>
            </a:pPr>
            <a:endParaRPr lang="en-US" sz="4300" b="1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b="1" dirty="0"/>
              <a:t>Observations</a:t>
            </a:r>
            <a:r>
              <a:rPr lang="en-US" sz="4300" dirty="0"/>
              <a:t> (satellite, in-situ) </a:t>
            </a:r>
            <a:r>
              <a:rPr lang="en-US" sz="4300" dirty="0">
                <a:solidFill>
                  <a:srgbClr val="FFC000"/>
                </a:solidFill>
              </a:rPr>
              <a:t> </a:t>
            </a:r>
            <a:r>
              <a:rPr lang="en-US" sz="4300" dirty="0"/>
              <a:t>and </a:t>
            </a:r>
            <a:r>
              <a:rPr lang="en-US" sz="4300" b="1" dirty="0"/>
              <a:t>models</a:t>
            </a:r>
            <a:r>
              <a:rPr lang="en-US" sz="4300" dirty="0"/>
              <a:t> (analyses/forecasts) </a:t>
            </a:r>
            <a:r>
              <a:rPr lang="en-US" sz="4300" dirty="0">
                <a:solidFill>
                  <a:srgbClr val="FFC000"/>
                </a:solidFill>
              </a:rPr>
              <a:t> </a:t>
            </a:r>
          </a:p>
          <a:p>
            <a:pPr marL="257145" indent="-257145"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b="1" dirty="0"/>
              <a:t>Physics</a:t>
            </a:r>
            <a:r>
              <a:rPr lang="en-US" sz="4300" dirty="0"/>
              <a:t> and </a:t>
            </a:r>
            <a:r>
              <a:rPr lang="en-US" sz="4300" b="1" dirty="0"/>
              <a:t>Biogeochemistry</a:t>
            </a:r>
            <a:r>
              <a:rPr lang="en-US" sz="4300" dirty="0"/>
              <a:t>  </a:t>
            </a:r>
          </a:p>
          <a:p>
            <a:pPr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dirty="0"/>
              <a:t>A </a:t>
            </a:r>
            <a:r>
              <a:rPr lang="en-US" sz="4300" b="1" dirty="0"/>
              <a:t>network</a:t>
            </a:r>
            <a:r>
              <a:rPr lang="en-US" sz="4300" dirty="0"/>
              <a:t> of European producers</a:t>
            </a:r>
          </a:p>
          <a:p>
            <a:pPr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dirty="0"/>
              <a:t>A </a:t>
            </a:r>
            <a:r>
              <a:rPr lang="en-US" sz="4300" b="1" dirty="0" smtClean="0"/>
              <a:t>single catalogue</a:t>
            </a:r>
            <a:r>
              <a:rPr lang="en-US" sz="4300" dirty="0"/>
              <a:t>: </a:t>
            </a:r>
            <a:r>
              <a:rPr lang="en-US" sz="4300" b="1" dirty="0"/>
              <a:t>Worldwide</a:t>
            </a:r>
            <a:r>
              <a:rPr lang="en-US" sz="4300" dirty="0"/>
              <a:t> and </a:t>
            </a:r>
            <a:r>
              <a:rPr lang="en-US" sz="4300" b="1" dirty="0"/>
              <a:t>European-wide</a:t>
            </a:r>
            <a:r>
              <a:rPr lang="en-US" sz="4300" dirty="0"/>
              <a:t> coverage</a:t>
            </a:r>
          </a:p>
          <a:p>
            <a:pPr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dirty="0"/>
              <a:t>A </a:t>
            </a:r>
            <a:r>
              <a:rPr lang="en-US" sz="4300" b="1" dirty="0"/>
              <a:t>central information system </a:t>
            </a:r>
            <a:r>
              <a:rPr lang="en-US" sz="4300" dirty="0"/>
              <a:t>to search, view, download products and monitor the system</a:t>
            </a:r>
          </a:p>
          <a:p>
            <a:pPr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dirty="0"/>
              <a:t>A </a:t>
            </a:r>
            <a:r>
              <a:rPr lang="en-US" sz="4300" b="1" dirty="0"/>
              <a:t>service desk</a:t>
            </a:r>
            <a:r>
              <a:rPr lang="en-US" sz="4300" dirty="0"/>
              <a:t> to support users who relies on a network of technical &amp; marine experts</a:t>
            </a:r>
          </a:p>
          <a:p>
            <a:pPr marL="257145" indent="-257145"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b="1" dirty="0"/>
              <a:t>Generic</a:t>
            </a:r>
            <a:r>
              <a:rPr lang="en-US" sz="4300" dirty="0"/>
              <a:t> to serve a </a:t>
            </a:r>
            <a:r>
              <a:rPr lang="en-US" sz="4300" b="1" dirty="0"/>
              <a:t>wide range of downstream applications</a:t>
            </a:r>
            <a:r>
              <a:rPr lang="en-US" sz="4300" dirty="0"/>
              <a:t>.  More than </a:t>
            </a:r>
            <a:r>
              <a:rPr lang="en-US" sz="4300" b="1" dirty="0"/>
              <a:t>12 000 subscribers. </a:t>
            </a:r>
          </a:p>
          <a:p>
            <a:pPr algn="just">
              <a:defRPr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40" y="924580"/>
            <a:ext cx="166724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13824" r="5275" b="9869"/>
          <a:stretch>
            <a:fillRect/>
          </a:stretch>
        </p:blipFill>
        <p:spPr bwMode="auto">
          <a:xfrm>
            <a:off x="7607244" y="836746"/>
            <a:ext cx="1312252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4" r="-8481"/>
          <a:stretch>
            <a:fillRect/>
          </a:stretch>
        </p:blipFill>
        <p:spPr bwMode="auto">
          <a:xfrm>
            <a:off x="5589861" y="2648364"/>
            <a:ext cx="3182558" cy="193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9245" y="510910"/>
            <a:ext cx="7083174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fr-BE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state of the </a:t>
            </a:r>
            <a:r>
              <a:rPr lang="fr-BE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art and user </a:t>
            </a:r>
            <a:r>
              <a:rPr lang="fr-BE" sz="2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driven</a:t>
            </a:r>
            <a:r>
              <a:rPr lang="fr-BE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BE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core</a:t>
            </a:r>
            <a:r>
              <a:rPr lang="fr-BE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BE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European</a:t>
            </a:r>
            <a:r>
              <a:rPr lang="fr-BE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service </a:t>
            </a:r>
            <a:endParaRPr lang="fr-FR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à coins arrondis 35"/>
          <p:cNvSpPr/>
          <p:nvPr/>
        </p:nvSpPr>
        <p:spPr>
          <a:xfrm>
            <a:off x="4026606" y="1698074"/>
            <a:ext cx="4347767" cy="123562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231583"/>
            <a:ext cx="7819096" cy="277539"/>
          </a:xfrm>
        </p:spPr>
        <p:txBody>
          <a:bodyPr/>
          <a:lstStyle/>
          <a:p>
            <a:r>
              <a:rPr lang="fr-BE" sz="2000" b="1" dirty="0" smtClean="0"/>
              <a:t>The </a:t>
            </a:r>
            <a:r>
              <a:rPr lang="fr-BE" sz="2000" b="1" dirty="0" err="1" smtClean="0"/>
              <a:t>Copernicus</a:t>
            </a:r>
            <a:r>
              <a:rPr lang="fr-BE" sz="2000" b="1" dirty="0" smtClean="0"/>
              <a:t> Marine Service</a:t>
            </a:r>
            <a:endParaRPr lang="fr-BE" sz="2000" b="1" dirty="0"/>
          </a:p>
        </p:txBody>
      </p:sp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3202854328"/>
              </p:ext>
            </p:extLst>
          </p:nvPr>
        </p:nvGraphicFramePr>
        <p:xfrm>
          <a:off x="2483769" y="594927"/>
          <a:ext cx="6110994" cy="123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ZoneTexte 36"/>
          <p:cNvSpPr txBox="1">
            <a:spLocks noChangeArrowheads="1"/>
          </p:cNvSpPr>
          <p:nvPr/>
        </p:nvSpPr>
        <p:spPr bwMode="auto">
          <a:xfrm>
            <a:off x="4572951" y="1698074"/>
            <a:ext cx="3718329" cy="35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16" tIns="38958" rIns="77916" bIns="38958">
            <a:spAutoFit/>
          </a:bodyPr>
          <a:lstStyle>
            <a:lvl1pPr algn="l" defTabSz="457200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defTabSz="457200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defTabSz="457200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defTabSz="457200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defTabSz="457200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i="1" dirty="0">
                <a:solidFill>
                  <a:schemeClr val="bg1"/>
                </a:solidFill>
                <a:latin typeface="Arial" charset="0"/>
              </a:rPr>
              <a:t>ESSENTIAL MARINE VARIABLES</a:t>
            </a:r>
          </a:p>
        </p:txBody>
      </p:sp>
      <p:pic>
        <p:nvPicPr>
          <p:cNvPr id="29" name="Image 2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67952"/>
            <a:ext cx="2747792" cy="2731499"/>
          </a:xfrm>
          <a:prstGeom prst="rect">
            <a:avLst/>
          </a:prstGeom>
        </p:spPr>
      </p:pic>
      <p:pic>
        <p:nvPicPr>
          <p:cNvPr id="30" name="Image 2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53" y="4311955"/>
            <a:ext cx="1861130" cy="74759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5423402" y="2010017"/>
            <a:ext cx="1727014" cy="940451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pPr marL="243488" indent="-243488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88" indent="-243488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Sea-ice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88" indent="-243488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88" indent="-243488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Biogeochemistry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èche droite 32"/>
          <p:cNvSpPr/>
          <p:nvPr/>
        </p:nvSpPr>
        <p:spPr>
          <a:xfrm rot="16200000">
            <a:off x="5143412" y="2906171"/>
            <a:ext cx="324036" cy="465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16200000">
            <a:off x="7306679" y="2906171"/>
            <a:ext cx="324036" cy="465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647384" y="3435848"/>
            <a:ext cx="2553105" cy="61781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r>
              <a:rPr lang="fr-FR" cap="all" dirty="0" smtClean="0"/>
              <a:t>Observations </a:t>
            </a:r>
          </a:p>
          <a:p>
            <a:pPr algn="ctr"/>
            <a:r>
              <a:rPr lang="fr-FR" sz="1400" dirty="0"/>
              <a:t>In-situ &amp; Satellites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6433760" y="3435847"/>
            <a:ext cx="2553105" cy="61781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r>
              <a:rPr lang="fr-FR" cap="all" dirty="0" smtClean="0"/>
              <a:t>Numerical </a:t>
            </a:r>
            <a:r>
              <a:rPr lang="fr-FR" cap="all" dirty="0" err="1" smtClean="0"/>
              <a:t>models</a:t>
            </a:r>
            <a:r>
              <a:rPr lang="fr-FR" cap="all" dirty="0"/>
              <a:t> </a:t>
            </a:r>
            <a:r>
              <a:rPr lang="fr-FR" sz="1400" dirty="0"/>
              <a:t>&amp; data assimilation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26606" y="4685751"/>
            <a:ext cx="240715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Open and Free </a:t>
            </a:r>
            <a:r>
              <a:rPr lang="fr-FR" b="1" dirty="0" err="1" smtClean="0">
                <a:solidFill>
                  <a:schemeClr val="bg1"/>
                </a:solidFill>
              </a:rPr>
              <a:t>access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238358">
            <a:off x="6163616" y="3519896"/>
            <a:ext cx="364180" cy="477846"/>
          </a:xfrm>
          <a:prstGeom prst="rightArrow">
            <a:avLst/>
          </a:prstGeom>
          <a:solidFill>
            <a:srgbClr val="5AC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4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Catalogue of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Rektangel 16"/>
          <p:cNvSpPr>
            <a:spLocks noChangeArrowheads="1"/>
          </p:cNvSpPr>
          <p:nvPr/>
        </p:nvSpPr>
        <p:spPr bwMode="auto">
          <a:xfrm>
            <a:off x="997352" y="576183"/>
            <a:ext cx="458276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900">
                <a:solidFill>
                  <a:srgbClr val="0B6192"/>
                </a:solidFill>
                <a:latin typeface="Verdan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>
                <a:solidFill>
                  <a:srgbClr val="0B619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700">
                <a:solidFill>
                  <a:srgbClr val="0B619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600">
                <a:solidFill>
                  <a:srgbClr val="0B619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ClrTx/>
              <a:buNone/>
            </a:pPr>
            <a:r>
              <a:rPr lang="en-GB" altLang="fr-FR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Global ocean and European Seas </a:t>
            </a:r>
            <a:endParaRPr lang="en-GB" altLang="fr-FR" sz="2400" b="1" dirty="0" smtClean="0">
              <a:solidFill>
                <a:srgbClr val="00468C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fr-FR" sz="1800" dirty="0" smtClean="0">
                <a:solidFill>
                  <a:srgbClr val="00468C"/>
                </a:solidFill>
                <a:latin typeface="Arial" panose="020B0604020202020204" pitchFamily="34" charset="0"/>
              </a:rPr>
              <a:t>In-Situ, Satellite Observations, Models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fr-FR" sz="1800" dirty="0" smtClean="0">
                <a:solidFill>
                  <a:srgbClr val="00468C"/>
                </a:solidFill>
                <a:latin typeface="Arial" panose="020B0604020202020204" pitchFamily="34" charset="0"/>
              </a:rPr>
              <a:t>Physical &amp; Biogeochemical variables</a:t>
            </a:r>
          </a:p>
          <a:p>
            <a:pPr lvl="1">
              <a:spcBef>
                <a:spcPct val="0"/>
              </a:spcBef>
              <a:buClrTx/>
            </a:pPr>
            <a:r>
              <a:rPr lang="en-GB" altLang="fr-FR" dirty="0" smtClean="0">
                <a:solidFill>
                  <a:srgbClr val="00468C"/>
                </a:solidFill>
                <a:latin typeface="Arial" panose="020B0604020202020204" pitchFamily="34" charset="0"/>
              </a:rPr>
              <a:t>Long time series (&gt; 30 years)</a:t>
            </a:r>
          </a:p>
          <a:p>
            <a:pPr lvl="1">
              <a:spcBef>
                <a:spcPct val="0"/>
              </a:spcBef>
              <a:buClrTx/>
            </a:pPr>
            <a:r>
              <a:rPr lang="en-GB" altLang="fr-FR" dirty="0" smtClean="0">
                <a:solidFill>
                  <a:srgbClr val="00468C"/>
                </a:solidFill>
                <a:latin typeface="Arial" panose="020B0604020202020204" pitchFamily="34" charset="0"/>
              </a:rPr>
              <a:t>Real time products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655176" y="2427734"/>
            <a:ext cx="2866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900">
                <a:solidFill>
                  <a:srgbClr val="0B619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>
                <a:solidFill>
                  <a:srgbClr val="0B619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700">
                <a:solidFill>
                  <a:srgbClr val="0B619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600">
                <a:solidFill>
                  <a:srgbClr val="0B619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anose="05000000000000000000" pitchFamily="2" charset="2"/>
              <a:buChar char="«"/>
              <a:defRPr sz="1500">
                <a:solidFill>
                  <a:srgbClr val="0B619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sz="1800" b="1" dirty="0" smtClean="0">
                <a:solidFill>
                  <a:srgbClr val="FAA73F"/>
                </a:solidFill>
                <a:latin typeface="Arial" panose="020B0604020202020204" pitchFamily="34" charset="0"/>
              </a:rPr>
              <a:t>157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sz="1800" b="1" dirty="0" smtClean="0">
                <a:solidFill>
                  <a:srgbClr val="FAA73F"/>
                </a:solidFill>
                <a:latin typeface="Arial" panose="020B0604020202020204" pitchFamily="34" charset="0"/>
              </a:rPr>
              <a:t>products</a:t>
            </a:r>
          </a:p>
        </p:txBody>
      </p:sp>
      <p:pic>
        <p:nvPicPr>
          <p:cNvPr id="10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76" y="1481922"/>
            <a:ext cx="1029403" cy="83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08" y="602708"/>
            <a:ext cx="947692" cy="7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grid_ORCA025_1on12poi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78" y="576183"/>
            <a:ext cx="102545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87" y="2427734"/>
            <a:ext cx="3400362" cy="2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87" y="2490293"/>
            <a:ext cx="2149642" cy="2310348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645467"/>
            <a:ext cx="1861130" cy="7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of </a:t>
            </a:r>
            <a:r>
              <a:rPr lang="fr-FR" dirty="0" err="1" smtClean="0"/>
              <a:t>product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355386" y="699542"/>
            <a:ext cx="4428412" cy="16383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895" tIns="43448" rIns="86895" bIns="43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b="1" dirty="0" smtClean="0">
                <a:solidFill>
                  <a:srgbClr val="2E84D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SCIENTIFIC VALIDATION METHODS / METRICS BASED ON INTERNATIONAL STANDARDS</a:t>
            </a:r>
            <a:endParaRPr lang="fr-FR" b="1" dirty="0">
              <a:solidFill>
                <a:srgbClr val="2E84D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fr-FR" b="1" dirty="0">
              <a:solidFill>
                <a:srgbClr val="2E84D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b="1" dirty="0" smtClean="0">
                <a:solidFill>
                  <a:srgbClr val="2E84D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 AND PRODUCT QUALITY DOCUMENTATION FOR ALL PRODUCTS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364" y="2499742"/>
            <a:ext cx="2056320" cy="1553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727"/>
          <a:stretch/>
        </p:blipFill>
        <p:spPr>
          <a:xfrm>
            <a:off x="3877186" y="2900476"/>
            <a:ext cx="2742638" cy="1894647"/>
          </a:xfrm>
          <a:prstGeom prst="rect">
            <a:avLst/>
          </a:prstGeom>
        </p:spPr>
      </p:pic>
      <p:pic>
        <p:nvPicPr>
          <p:cNvPr id="7" name="Espace réservé du contenu 10" descr="Capture d’écran 2016-01-19 à 15.00.3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" b="-630"/>
          <a:stretch/>
        </p:blipFill>
        <p:spPr>
          <a:xfrm>
            <a:off x="1308979" y="621209"/>
            <a:ext cx="2668265" cy="20945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t="19495" r="35443" b="4748"/>
          <a:stretch/>
        </p:blipFill>
        <p:spPr>
          <a:xfrm>
            <a:off x="553233" y="2872436"/>
            <a:ext cx="1498487" cy="2090567"/>
          </a:xfrm>
          <a:prstGeom prst="rect">
            <a:avLst/>
          </a:prstGeom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20708" r="32159" b="2929"/>
          <a:stretch/>
        </p:blipFill>
        <p:spPr>
          <a:xfrm>
            <a:off x="2195736" y="2825745"/>
            <a:ext cx="1539040" cy="2137258"/>
          </a:xfrm>
          <a:prstGeom prst="rect">
            <a:avLst/>
          </a:prstGeom>
          <a:effectLst>
            <a:outerShdw blurRad="889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6781364" y="4290650"/>
            <a:ext cx="200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5408F"/>
                </a:solidFill>
              </a:rPr>
              <a:t>F. Hernandez et al.</a:t>
            </a:r>
            <a:endParaRPr lang="fr-FR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central service desk / single interface</a:t>
            </a:r>
            <a:endParaRPr lang="fr-FR" dirty="0"/>
          </a:p>
        </p:txBody>
      </p:sp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2031687" y="4351108"/>
            <a:ext cx="2804412" cy="33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895" tIns="43448" rIns="86895" bIns="43448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425"/>
              </a:spcAft>
              <a:buClr>
                <a:srgbClr val="94BD5E"/>
              </a:buClr>
              <a:buSzPct val="4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94BD5E"/>
              </a:buClr>
              <a:buSzPct val="45000"/>
              <a:buFont typeface="Wingdings" panose="05000000000000000000" pitchFamily="2" charset="2"/>
              <a:buChar char="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94BD5E"/>
              </a:buClr>
              <a:buSzPct val="45000"/>
              <a:buFont typeface="Wingdings" panose="05000000000000000000" pitchFamily="2" charset="2"/>
              <a:buChar char="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Aft>
                <a:spcPts val="850"/>
              </a:spcAft>
              <a:buClr>
                <a:srgbClr val="94BD5E"/>
              </a:buClr>
              <a:buSzPct val="45000"/>
              <a:buFont typeface="Wingdings" panose="05000000000000000000" pitchFamily="2" charset="2"/>
              <a:buChar char="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Aft>
                <a:spcPts val="850"/>
              </a:spcAft>
              <a:buClr>
                <a:srgbClr val="94BD5E"/>
              </a:buClr>
              <a:buSzPct val="45000"/>
              <a:buFont typeface="Wingdings" panose="05000000000000000000" pitchFamily="2" charset="2"/>
              <a:buChar char="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94BD5E"/>
              </a:buClr>
              <a:buSzPct val="45000"/>
              <a:buFont typeface="Wingdings" panose="05000000000000000000" pitchFamily="2" charset="2"/>
              <a:buChar char="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94BD5E"/>
              </a:buClr>
              <a:buSzPct val="45000"/>
              <a:buFont typeface="Wingdings" panose="05000000000000000000" pitchFamily="2" charset="2"/>
              <a:buChar char="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94BD5E"/>
              </a:buClr>
              <a:buSzPct val="45000"/>
              <a:buFont typeface="Wingdings" panose="05000000000000000000" pitchFamily="2" charset="2"/>
              <a:buChar char="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94BD5E"/>
              </a:buClr>
              <a:buSzPct val="45000"/>
              <a:buFont typeface="Wingdings" panose="05000000000000000000" pitchFamily="2" charset="2"/>
              <a:buChar char="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altLang="fr-FR" sz="1700" b="1" dirty="0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marine.copernicus.eu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16607" y="771550"/>
            <a:ext cx="6717257" cy="60301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895" tIns="43448" rIns="86895" bIns="43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b="1" dirty="0" smtClean="0">
                <a:solidFill>
                  <a:srgbClr val="000000"/>
                </a:solidFill>
              </a:rPr>
              <a:t>A Central Service Desk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b="1" dirty="0" smtClean="0">
                <a:solidFill>
                  <a:srgbClr val="000000"/>
                </a:solidFill>
              </a:rPr>
              <a:t>(assistance, expert support, user monitoring)</a:t>
            </a:r>
            <a:endParaRPr lang="fr-FR" b="1" dirty="0">
              <a:solidFill>
                <a:srgbClr val="000000"/>
              </a:solidFill>
            </a:endParaRP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3" y="3132295"/>
            <a:ext cx="2210997" cy="13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63" y="1587565"/>
            <a:ext cx="4199039" cy="268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31" y="1635646"/>
            <a:ext cx="230568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1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A6E4F78D-8856-476E-BA1E-D6D78F0F973C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160926_Style Guide</Template>
  <TotalTime>3153</TotalTime>
  <Words>1882</Words>
  <Application>Microsoft Office PowerPoint</Application>
  <PresentationFormat>Affichage à l'écran (16:9)</PresentationFormat>
  <Paragraphs>276</Paragraphs>
  <Slides>33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Marine</vt:lpstr>
      <vt:lpstr>1_New Powerpoint Template</vt:lpstr>
      <vt:lpstr>2_New Powerpoint Template</vt:lpstr>
      <vt:lpstr>3_New Powerpoint Template</vt:lpstr>
      <vt:lpstr>4_New Powerpoint Template</vt:lpstr>
      <vt:lpstr>5_New Powerpoint Template</vt:lpstr>
      <vt:lpstr>6_New Powerpoint Template</vt:lpstr>
      <vt:lpstr>7_New Powerpoint Template</vt:lpstr>
      <vt:lpstr>The Copernicus Marine  Service and its use and priorities for ocean observations</vt:lpstr>
      <vt:lpstr>Outline </vt:lpstr>
      <vt:lpstr>The European Copernicus Programme</vt:lpstr>
      <vt:lpstr>CMEMS organisation  </vt:lpstr>
      <vt:lpstr>The Copernicus Marine Service - Today</vt:lpstr>
      <vt:lpstr>The Copernicus Marine Service</vt:lpstr>
      <vt:lpstr>Catalogue of products</vt:lpstr>
      <vt:lpstr>Evaluation of product quality </vt:lpstr>
      <vt:lpstr>A central service desk / single interface</vt:lpstr>
      <vt:lpstr>Areas of Benefits</vt:lpstr>
      <vt:lpstr>Présentation PowerPoint</vt:lpstr>
      <vt:lpstr>LEARNING FROM OUR USERS</vt:lpstr>
      <vt:lpstr>Copernicus Marine: Annual Ocean State Reports</vt:lpstr>
      <vt:lpstr>CMEMS Service Evolution – Principles</vt:lpstr>
      <vt:lpstr>Service Evolution: Roadmap</vt:lpstr>
      <vt:lpstr>Phase 1 R&amp;D Achievements-Highlights</vt:lpstr>
      <vt:lpstr>R&amp;D achievements from TACs and MFCs</vt:lpstr>
      <vt:lpstr>Evolution of sea level analysis errors - global system </vt:lpstr>
      <vt:lpstr>Présentation PowerPoint</vt:lpstr>
      <vt:lpstr>The essential role of observing systems</vt:lpstr>
      <vt:lpstr>CMEMS Satellite Observations</vt:lpstr>
      <vt:lpstr>CMEMS In-Situ Observations</vt:lpstr>
      <vt:lpstr>CMEMS in-situ TAC</vt:lpstr>
      <vt:lpstr>The added value chain: from observations to users </vt:lpstr>
      <vt:lpstr>Observation impact studies</vt:lpstr>
      <vt:lpstr>Impact of the altimeter constellation (OSE)</vt:lpstr>
      <vt:lpstr>Impact of the altimeter constellation (OSE)</vt:lpstr>
      <vt:lpstr>Impact of Argo for the Copernicus Marine Service</vt:lpstr>
      <vt:lpstr>The extension of Argo into the deep ocean</vt:lpstr>
      <vt:lpstr>Future altimeter observations </vt:lpstr>
      <vt:lpstr>Présentation PowerPoint</vt:lpstr>
      <vt:lpstr>Présentation PowerPoint</vt:lpstr>
      <vt:lpstr>Conclusions</vt:lpstr>
    </vt:vector>
  </TitlesOfParts>
  <Company>GCG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Guide</dc:title>
  <dc:creator>Administrateur</dc:creator>
  <cp:lastModifiedBy>pierre-yves letraon</cp:lastModifiedBy>
  <cp:revision>211</cp:revision>
  <dcterms:created xsi:type="dcterms:W3CDTF">2016-09-26T09:16:06Z</dcterms:created>
  <dcterms:modified xsi:type="dcterms:W3CDTF">2018-05-17T06:59:28Z</dcterms:modified>
</cp:coreProperties>
</file>