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59" r:id="rId4"/>
    <p:sldId id="262" r:id="rId5"/>
    <p:sldId id="267" r:id="rId6"/>
    <p:sldId id="268" r:id="rId7"/>
    <p:sldId id="269" r:id="rId8"/>
    <p:sldId id="270" r:id="rId9"/>
    <p:sldId id="271" r:id="rId10"/>
    <p:sldId id="272" r:id="rId11"/>
    <p:sldId id="273" r:id="rId12"/>
    <p:sldId id="274" r:id="rId13"/>
    <p:sldId id="263" r:id="rId14"/>
    <p:sldId id="265" r:id="rId15"/>
    <p:sldId id="261"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2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408C4-CC28-4DBF-8452-1B13C855643C}"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7D0F3-424A-47BF-A5E4-C5EB41F62E9F}" type="slidenum">
              <a:rPr lang="en-US" smtClean="0"/>
              <a:t>‹#›</a:t>
            </a:fld>
            <a:endParaRPr lang="en-US"/>
          </a:p>
        </p:txBody>
      </p:sp>
    </p:spTree>
    <p:extLst>
      <p:ext uri="{BB962C8B-B14F-4D97-AF65-F5344CB8AC3E}">
        <p14:creationId xmlns:p14="http://schemas.microsoft.com/office/powerpoint/2010/main" val="328737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0DF11D-73B5-4941-908D-22477D264B3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8264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0DF11D-73B5-4941-908D-22477D264B36}" type="slidenum">
              <a:rPr lang="en-US" smtClean="0"/>
              <a:t>12</a:t>
            </a:fld>
            <a:endParaRPr lang="en-US" dirty="0"/>
          </a:p>
        </p:txBody>
      </p:sp>
    </p:spTree>
    <p:extLst>
      <p:ext uri="{BB962C8B-B14F-4D97-AF65-F5344CB8AC3E}">
        <p14:creationId xmlns:p14="http://schemas.microsoft.com/office/powerpoint/2010/main" val="82230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30DF11D-73B5-4941-908D-22477D264B36}" type="slidenum">
              <a:rPr lang="en-US" smtClean="0"/>
              <a:t>13</a:t>
            </a:fld>
            <a:endParaRPr lang="en-US" dirty="0"/>
          </a:p>
        </p:txBody>
      </p:sp>
    </p:spTree>
    <p:extLst>
      <p:ext uri="{BB962C8B-B14F-4D97-AF65-F5344CB8AC3E}">
        <p14:creationId xmlns:p14="http://schemas.microsoft.com/office/powerpoint/2010/main" val="4258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Shape 16" descr="wmo-logoAcronym.jpg"/>
          <p:cNvPicPr preferRelativeResize="0"/>
          <p:nvPr/>
        </p:nvPicPr>
        <p:blipFill rotWithShape="1">
          <a:blip r:embed="rId3">
            <a:alphaModFix/>
          </a:blip>
          <a:srcRect/>
          <a:stretch/>
        </p:blipFill>
        <p:spPr>
          <a:xfrm>
            <a:off x="7620000" y="201613"/>
            <a:ext cx="1319213" cy="973136"/>
          </a:xfrm>
          <a:prstGeom prst="rect">
            <a:avLst/>
          </a:prstGeom>
          <a:noFill/>
          <a:ln>
            <a:noFill/>
          </a:ln>
        </p:spPr>
      </p:pic>
      <p:sp>
        <p:nvSpPr>
          <p:cNvPr id="17" name="Shape 17"/>
          <p:cNvSpPr txBox="1">
            <a:spLocks noGrp="1"/>
          </p:cNvSpPr>
          <p:nvPr>
            <p:ph type="ctrTitle"/>
          </p:nvPr>
        </p:nvSpPr>
        <p:spPr>
          <a:xfrm>
            <a:off x="685800" y="1786782"/>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0" y="3542557"/>
            <a:ext cx="6400799" cy="1752600"/>
          </a:xfrm>
          <a:prstGeom prst="rect">
            <a:avLst/>
          </a:prstGeom>
          <a:noFill/>
          <a:ln>
            <a:noFill/>
          </a:ln>
        </p:spPr>
        <p:txBody>
          <a:bodyPr lIns="91425" tIns="91425" rIns="91425" bIns="91425" anchor="t" anchorCtr="0"/>
          <a:lstStyle>
            <a:lvl1pPr marL="0" marR="0" lvl="0" indent="0" algn="ctr" rtl="0">
              <a:spcBef>
                <a:spcPts val="560"/>
              </a:spcBef>
              <a:spcAft>
                <a:spcPts val="0"/>
              </a:spcAft>
              <a:buClr>
                <a:srgbClr val="595959"/>
              </a:buClr>
              <a:buFont typeface="Arial"/>
              <a:buNone/>
              <a:defRPr sz="2800" b="0" i="0" u="none" strike="noStrike" cap="none">
                <a:solidFill>
                  <a:srgbClr val="595959"/>
                </a:solidFill>
                <a:latin typeface="Arial"/>
                <a:ea typeface="Arial"/>
                <a:cs typeface="Arial"/>
                <a:sym typeface="Arial"/>
              </a:defRPr>
            </a:lvl1pPr>
            <a:lvl2pPr marL="457200" marR="0" lvl="1" indent="0" algn="ctr" rtl="0">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3pPr>
            <a:lvl4pPr marL="1371600" marR="0" lvl="3" indent="0" algn="ctr"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4pPr>
            <a:lvl5pPr marL="1828800" marR="0" lvl="4" indent="0" algn="ctr"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02952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pic>
        <p:nvPicPr>
          <p:cNvPr id="82" name="Shape 82"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97913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pic>
        <p:nvPicPr>
          <p:cNvPr id="89" name="Shape 89"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90" name="Shape 9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56200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87200" y="228600"/>
            <a:ext cx="8763000" cy="601503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67" y="5893028"/>
            <a:ext cx="708659" cy="736372"/>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027F99"/>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05A2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34626" y="6380480"/>
            <a:ext cx="1556174" cy="340995"/>
          </a:xfrm>
        </p:spPr>
        <p:txBody>
          <a:bodyPr/>
          <a:lstStyle>
            <a:lvl1pPr algn="l">
              <a:defRPr>
                <a:solidFill>
                  <a:srgbClr val="027F99"/>
                </a:solidFill>
              </a:defRPr>
            </a:lvl1pPr>
          </a:lstStyle>
          <a:p>
            <a:r>
              <a:rPr lang="en-US"/>
              <a:t>25-Sep-17</a:t>
            </a:r>
            <a:endParaRPr lang="en-US" dirty="0"/>
          </a:p>
        </p:txBody>
      </p:sp>
      <p:sp>
        <p:nvSpPr>
          <p:cNvPr id="5" name="Footer Placeholder 4"/>
          <p:cNvSpPr>
            <a:spLocks noGrp="1"/>
          </p:cNvSpPr>
          <p:nvPr>
            <p:ph type="ftr" sz="quarter" idx="11"/>
          </p:nvPr>
        </p:nvSpPr>
        <p:spPr>
          <a:xfrm>
            <a:off x="3124200" y="6380480"/>
            <a:ext cx="2910840" cy="340995"/>
          </a:xfrm>
        </p:spPr>
        <p:txBody>
          <a:bodyPr/>
          <a:lstStyle>
            <a:lvl1pPr>
              <a:defRPr sz="1600">
                <a:solidFill>
                  <a:srgbClr val="027F99"/>
                </a:solidFill>
              </a:defRPr>
            </a:lvl1p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lvl1pPr>
              <a:defRPr>
                <a:solidFill>
                  <a:srgbClr val="027F99"/>
                </a:solidFill>
              </a:defRPr>
            </a:lvl1p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2502934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25-Sep-17</a:t>
            </a:r>
            <a:endParaRPr lang="en-US" dirty="0"/>
          </a:p>
        </p:txBody>
      </p:sp>
      <p:sp>
        <p:nvSpPr>
          <p:cNvPr id="5" name="Footer Placeholder 4"/>
          <p:cNvSpPr>
            <a:spLocks noGrp="1"/>
          </p:cNvSpPr>
          <p:nvPr>
            <p:ph type="ftr" sz="quarter" idx="11"/>
          </p:nvPr>
        </p:nvSpPr>
        <p:spPr/>
        <p:txBody>
          <a:body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pPr/>
              <a:t>‹#›</a:t>
            </a:fld>
            <a:endParaRPr lang="en-US" dirty="0"/>
          </a:p>
        </p:txBody>
      </p:sp>
      <p:sp>
        <p:nvSpPr>
          <p:cNvPr id="7" name="Rounded Rectangle 6"/>
          <p:cNvSpPr/>
          <p:nvPr userDrawn="1"/>
        </p:nvSpPr>
        <p:spPr>
          <a:xfrm>
            <a:off x="187200" y="228600"/>
            <a:ext cx="8763000" cy="601503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67" y="5893028"/>
            <a:ext cx="708659" cy="736372"/>
          </a:xfrm>
          <a:prstGeom prst="rect">
            <a:avLst/>
          </a:prstGeom>
        </p:spPr>
      </p:pic>
      <p:sp>
        <p:nvSpPr>
          <p:cNvPr id="11" name="Title 5"/>
          <p:cNvSpPr txBox="1">
            <a:spLocks/>
          </p:cNvSpPr>
          <p:nvPr userDrawn="1"/>
        </p:nvSpPr>
        <p:spPr>
          <a:xfrm>
            <a:off x="685800" y="533400"/>
            <a:ext cx="7772400" cy="480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altLang="en-US" sz="3600" b="1" dirty="0">
              <a:solidFill>
                <a:srgbClr val="08A1D9">
                  <a:lumMod val="75000"/>
                </a:srgbClr>
              </a:solidFill>
              <a:ea typeface="ＭＳ Ｐゴシック" pitchFamily="34" charset="-128"/>
            </a:endParaRPr>
          </a:p>
        </p:txBody>
      </p:sp>
      <p:sp>
        <p:nvSpPr>
          <p:cNvPr id="12" name="Content Placeholder 1"/>
          <p:cNvSpPr txBox="1">
            <a:spLocks/>
          </p:cNvSpPr>
          <p:nvPr userDrawn="1"/>
        </p:nvSpPr>
        <p:spPr>
          <a:xfrm>
            <a:off x="685800" y="1436914"/>
            <a:ext cx="8212438"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AU" altLang="en-US" dirty="0">
              <a:solidFill>
                <a:srgbClr val="08A1D9">
                  <a:lumMod val="75000"/>
                </a:srgbClr>
              </a:solidFill>
              <a:latin typeface="Arial" pitchFamily="34" charset="0"/>
              <a:ea typeface="ＭＳ Ｐゴシック" pitchFamily="34" charset="-128"/>
            </a:endParaRPr>
          </a:p>
        </p:txBody>
      </p:sp>
    </p:spTree>
    <p:extLst>
      <p:ext uri="{BB962C8B-B14F-4D97-AF65-F5344CB8AC3E}">
        <p14:creationId xmlns:p14="http://schemas.microsoft.com/office/powerpoint/2010/main" val="411720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27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25-Sep-17</a:t>
            </a:r>
            <a:endParaRPr lang="en-US" dirty="0"/>
          </a:p>
        </p:txBody>
      </p:sp>
      <p:sp>
        <p:nvSpPr>
          <p:cNvPr id="5" name="Footer Placeholder 4"/>
          <p:cNvSpPr>
            <a:spLocks noGrp="1"/>
          </p:cNvSpPr>
          <p:nvPr>
            <p:ph type="ftr" sz="quarter" idx="11"/>
          </p:nvPr>
        </p:nvSpPr>
        <p:spPr/>
        <p:txBody>
          <a:body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293972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25-Sep-17</a:t>
            </a:r>
            <a:endParaRPr lang="en-US" dirty="0"/>
          </a:p>
        </p:txBody>
      </p:sp>
      <p:sp>
        <p:nvSpPr>
          <p:cNvPr id="6" name="Footer Placeholder 5"/>
          <p:cNvSpPr>
            <a:spLocks noGrp="1"/>
          </p:cNvSpPr>
          <p:nvPr>
            <p:ph type="ftr" sz="quarter" idx="11"/>
          </p:nvPr>
        </p:nvSpPr>
        <p:spPr/>
        <p:txBody>
          <a:bodyPr/>
          <a:lstStyle/>
          <a:p>
            <a:r>
              <a:rPr lang="en-US"/>
              <a:t>TPOS 2020/JCOMM T&amp;I TT  www.tpos2020.org</a:t>
            </a:r>
            <a:endParaRPr lang="en-US" dirty="0"/>
          </a:p>
        </p:txBody>
      </p:sp>
      <p:sp>
        <p:nvSpPr>
          <p:cNvPr id="7" name="Slide Number Placeholder 6"/>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359307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25-Sep-17</a:t>
            </a:r>
            <a:endParaRPr lang="en-US" dirty="0"/>
          </a:p>
        </p:txBody>
      </p:sp>
      <p:sp>
        <p:nvSpPr>
          <p:cNvPr id="8" name="Footer Placeholder 7"/>
          <p:cNvSpPr>
            <a:spLocks noGrp="1"/>
          </p:cNvSpPr>
          <p:nvPr>
            <p:ph type="ftr" sz="quarter" idx="11"/>
          </p:nvPr>
        </p:nvSpPr>
        <p:spPr/>
        <p:txBody>
          <a:bodyPr/>
          <a:lstStyle/>
          <a:p>
            <a:r>
              <a:rPr lang="en-US"/>
              <a:t>TPOS 2020/JCOMM T&amp;I TT  www.tpos2020.org</a:t>
            </a:r>
            <a:endParaRPr lang="en-US" dirty="0"/>
          </a:p>
        </p:txBody>
      </p:sp>
      <p:sp>
        <p:nvSpPr>
          <p:cNvPr id="9" name="Slide Number Placeholder 8"/>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299173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25-Sep-17</a:t>
            </a:r>
            <a:endParaRPr lang="en-US" dirty="0"/>
          </a:p>
        </p:txBody>
      </p:sp>
      <p:sp>
        <p:nvSpPr>
          <p:cNvPr id="4" name="Footer Placeholder 3"/>
          <p:cNvSpPr>
            <a:spLocks noGrp="1"/>
          </p:cNvSpPr>
          <p:nvPr>
            <p:ph type="ftr" sz="quarter" idx="11"/>
          </p:nvPr>
        </p:nvSpPr>
        <p:spPr/>
        <p:txBody>
          <a:bodyPr/>
          <a:lstStyle/>
          <a:p>
            <a:r>
              <a:rPr lang="en-US"/>
              <a:t>TPOS 2020/JCOMM T&amp;I TT  www.tpos2020.org</a:t>
            </a:r>
            <a:endParaRPr lang="en-US" dirty="0"/>
          </a:p>
        </p:txBody>
      </p:sp>
      <p:sp>
        <p:nvSpPr>
          <p:cNvPr id="5" name="Slide Number Placeholder 4"/>
          <p:cNvSpPr>
            <a:spLocks noGrp="1"/>
          </p:cNvSpPr>
          <p:nvPr>
            <p:ph type="sldNum" sz="quarter" idx="12"/>
          </p:nvPr>
        </p:nvSpPr>
        <p:spPr/>
        <p:txBody>
          <a:bodyPr/>
          <a:lstStyle/>
          <a:p>
            <a:fld id="{466F616B-5626-4FA6-9F95-46BE344E4484}" type="slidenum">
              <a:rPr lang="en-US" smtClean="0"/>
              <a:pPr/>
              <a:t>‹#›</a:t>
            </a:fld>
            <a:endParaRPr lang="en-US" dirty="0"/>
          </a:p>
        </p:txBody>
      </p:sp>
      <p:sp>
        <p:nvSpPr>
          <p:cNvPr id="6" name="Rounded Rectangle 5"/>
          <p:cNvSpPr/>
          <p:nvPr userDrawn="1"/>
        </p:nvSpPr>
        <p:spPr>
          <a:xfrm>
            <a:off x="180000" y="228600"/>
            <a:ext cx="8763000" cy="601503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67" y="5893028"/>
            <a:ext cx="708659" cy="736372"/>
          </a:xfrm>
          <a:prstGeom prst="rect">
            <a:avLst/>
          </a:prstGeom>
        </p:spPr>
      </p:pic>
    </p:spTree>
    <p:extLst>
      <p:ext uri="{BB962C8B-B14F-4D97-AF65-F5344CB8AC3E}">
        <p14:creationId xmlns:p14="http://schemas.microsoft.com/office/powerpoint/2010/main" val="3831002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25-Sep-17</a:t>
            </a:r>
            <a:endParaRPr lang="en-US" dirty="0"/>
          </a:p>
        </p:txBody>
      </p:sp>
      <p:sp>
        <p:nvSpPr>
          <p:cNvPr id="3" name="Footer Placeholder 2"/>
          <p:cNvSpPr>
            <a:spLocks noGrp="1"/>
          </p:cNvSpPr>
          <p:nvPr>
            <p:ph type="ftr" sz="quarter" idx="11"/>
          </p:nvPr>
        </p:nvSpPr>
        <p:spPr/>
        <p:txBody>
          <a:bodyPr/>
          <a:lstStyle/>
          <a:p>
            <a:r>
              <a:rPr lang="en-US"/>
              <a:t>TPOS 2020/JCOMM T&amp;I TT  www.tpos2020.org</a:t>
            </a:r>
            <a:endParaRPr lang="en-US" dirty="0"/>
          </a:p>
        </p:txBody>
      </p:sp>
      <p:sp>
        <p:nvSpPr>
          <p:cNvPr id="4" name="Slide Number Placeholder 3"/>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294369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25-Sep-17</a:t>
            </a:r>
            <a:endParaRPr lang="en-US" dirty="0"/>
          </a:p>
        </p:txBody>
      </p:sp>
      <p:sp>
        <p:nvSpPr>
          <p:cNvPr id="6" name="Footer Placeholder 5"/>
          <p:cNvSpPr>
            <a:spLocks noGrp="1"/>
          </p:cNvSpPr>
          <p:nvPr>
            <p:ph type="ftr" sz="quarter" idx="11"/>
          </p:nvPr>
        </p:nvSpPr>
        <p:spPr/>
        <p:txBody>
          <a:bodyPr/>
          <a:lstStyle/>
          <a:p>
            <a:r>
              <a:rPr lang="en-US"/>
              <a:t>TPOS 2020/JCOMM T&amp;I TT  www.tpos2020.org</a:t>
            </a:r>
            <a:endParaRPr lang="en-US" dirty="0"/>
          </a:p>
        </p:txBody>
      </p:sp>
      <p:sp>
        <p:nvSpPr>
          <p:cNvPr id="7" name="Slide Number Placeholder 6"/>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422775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729044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25-Sep-17</a:t>
            </a:r>
            <a:endParaRPr lang="en-US" dirty="0"/>
          </a:p>
        </p:txBody>
      </p:sp>
      <p:sp>
        <p:nvSpPr>
          <p:cNvPr id="6" name="Footer Placeholder 5"/>
          <p:cNvSpPr>
            <a:spLocks noGrp="1"/>
          </p:cNvSpPr>
          <p:nvPr>
            <p:ph type="ftr" sz="quarter" idx="11"/>
          </p:nvPr>
        </p:nvSpPr>
        <p:spPr/>
        <p:txBody>
          <a:bodyPr/>
          <a:lstStyle/>
          <a:p>
            <a:r>
              <a:rPr lang="en-US"/>
              <a:t>TPOS 2020/JCOMM T&amp;I TT  www.tpos2020.org</a:t>
            </a:r>
            <a:endParaRPr lang="en-US" dirty="0"/>
          </a:p>
        </p:txBody>
      </p:sp>
      <p:sp>
        <p:nvSpPr>
          <p:cNvPr id="7" name="Slide Number Placeholder 6"/>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2142373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25-Sep-17</a:t>
            </a:r>
            <a:endParaRPr lang="en-US" dirty="0"/>
          </a:p>
        </p:txBody>
      </p:sp>
      <p:sp>
        <p:nvSpPr>
          <p:cNvPr id="5" name="Footer Placeholder 4"/>
          <p:cNvSpPr>
            <a:spLocks noGrp="1"/>
          </p:cNvSpPr>
          <p:nvPr>
            <p:ph type="ftr" sz="quarter" idx="11"/>
          </p:nvPr>
        </p:nvSpPr>
        <p:spPr/>
        <p:txBody>
          <a:body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7129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25-Sep-17</a:t>
            </a:r>
            <a:endParaRPr lang="en-US" dirty="0"/>
          </a:p>
        </p:txBody>
      </p:sp>
      <p:sp>
        <p:nvSpPr>
          <p:cNvPr id="5" name="Footer Placeholder 4"/>
          <p:cNvSpPr>
            <a:spLocks noGrp="1"/>
          </p:cNvSpPr>
          <p:nvPr>
            <p:ph type="ftr" sz="quarter" idx="11"/>
          </p:nvPr>
        </p:nvSpPr>
        <p:spPr/>
        <p:txBody>
          <a:body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pPr/>
              <a:t>‹#›</a:t>
            </a:fld>
            <a:endParaRPr lang="en-US" dirty="0"/>
          </a:p>
        </p:txBody>
      </p:sp>
    </p:spTree>
    <p:extLst>
      <p:ext uri="{BB962C8B-B14F-4D97-AF65-F5344CB8AC3E}">
        <p14:creationId xmlns:p14="http://schemas.microsoft.com/office/powerpoint/2010/main" val="28827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pic>
        <p:nvPicPr>
          <p:cNvPr id="30" name="Shape 30"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66983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pic>
        <p:nvPicPr>
          <p:cNvPr id="37" name="Shape 37"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19558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pic>
        <p:nvPicPr>
          <p:cNvPr id="45" name="Shape 45"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49962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pic>
        <p:nvPicPr>
          <p:cNvPr id="55" name="Shape 55"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16504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pic>
        <p:nvPicPr>
          <p:cNvPr id="61" name="Shape 61"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97278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pic>
        <p:nvPicPr>
          <p:cNvPr id="66" name="Shape 66"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67" name="Shape 6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090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pic>
        <p:nvPicPr>
          <p:cNvPr id="74" name="Shape 74" descr="wmo-logoAcronym.jpg"/>
          <p:cNvPicPr preferRelativeResize="0"/>
          <p:nvPr/>
        </p:nvPicPr>
        <p:blipFill rotWithShape="1">
          <a:blip r:embed="rId2">
            <a:alphaModFix/>
          </a:blip>
          <a:srcRect/>
          <a:stretch/>
        </p:blipFill>
        <p:spPr>
          <a:xfrm>
            <a:off x="6553200" y="6321425"/>
            <a:ext cx="676275" cy="498475"/>
          </a:xfrm>
          <a:prstGeom prst="rect">
            <a:avLst/>
          </a:prstGeom>
          <a:noFill/>
          <a:ln>
            <a:noFill/>
          </a:ln>
        </p:spPr>
      </p:pic>
      <p:sp>
        <p:nvSpPr>
          <p:cNvPr id="75" name="Shape 7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6" name="Shape 7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98989"/>
                </a:solidFill>
                <a:latin typeface="Calibri"/>
                <a:ea typeface="Calibri"/>
                <a:cs typeface="Calibri"/>
                <a:sym typeface="Calibri"/>
              </a:rPr>
              <a:pPr algn="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96471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kern="0"/>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98989"/>
                </a:solidFill>
                <a:latin typeface="Calibri"/>
                <a:ea typeface="Calibri"/>
                <a:cs typeface="Calibri"/>
                <a:sym typeface="Calibri"/>
              </a:rPr>
              <a:pPr algn="r">
                <a:buSzPct val="25000"/>
              </a:pPr>
              <a:t>‹#›</a:t>
            </a:fld>
            <a:endParaRPr lang="en-US" sz="1200" kern="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9658686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1200"/>
            <a:ext cx="8229600" cy="3911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4626" y="6356350"/>
            <a:ext cx="1556174" cy="365125"/>
          </a:xfrm>
          <a:prstGeom prst="rect">
            <a:avLst/>
          </a:prstGeom>
        </p:spPr>
        <p:txBody>
          <a:bodyPr vert="horz" lIns="91440" tIns="45720" rIns="91440" bIns="45720" rtlCol="0" anchor="ctr"/>
          <a:lstStyle>
            <a:lvl1pPr algn="l">
              <a:defRPr sz="1200">
                <a:solidFill>
                  <a:srgbClr val="027F99"/>
                </a:solidFill>
              </a:defRPr>
            </a:lvl1pPr>
          </a:lstStyle>
          <a:p>
            <a:r>
              <a:rPr lang="en-US"/>
              <a:t>25-Sep-17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rgbClr val="027F99"/>
                </a:solidFill>
              </a:defRPr>
            </a:lvl1pPr>
          </a:lstStyle>
          <a:p>
            <a:r>
              <a:rPr lang="en-US"/>
              <a:t>TPOS 2020/JCOMM T&amp;I TT  www.tpos2020.org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27F99"/>
                </a:solidFill>
              </a:defRPr>
            </a:lvl1pPr>
          </a:lstStyle>
          <a:p>
            <a:fld id="{466F616B-5626-4FA6-9F95-46BE344E4484}" type="slidenum">
              <a:rPr lang="en-US" smtClean="0"/>
              <a:pPr/>
              <a:t>‹#›</a:t>
            </a:fld>
            <a:endParaRPr lang="en-US" dirty="0"/>
          </a:p>
        </p:txBody>
      </p:sp>
      <p:sp>
        <p:nvSpPr>
          <p:cNvPr id="8" name="Rounded Rectangle 7"/>
          <p:cNvSpPr/>
          <p:nvPr/>
        </p:nvSpPr>
        <p:spPr>
          <a:xfrm>
            <a:off x="187200" y="228600"/>
            <a:ext cx="8763000" cy="601503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5967" y="5893028"/>
            <a:ext cx="708659" cy="736372"/>
          </a:xfrm>
          <a:prstGeom prst="rect">
            <a:avLst/>
          </a:prstGeom>
        </p:spPr>
      </p:pic>
    </p:spTree>
    <p:extLst>
      <p:ext uri="{BB962C8B-B14F-4D97-AF65-F5344CB8AC3E}">
        <p14:creationId xmlns:p14="http://schemas.microsoft.com/office/powerpoint/2010/main" val="2727530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b="1" kern="1200">
          <a:solidFill>
            <a:srgbClr val="027F9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F05A2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27F9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JCOMM, JCOMM OCG, and </a:t>
            </a:r>
            <a:r>
              <a:rPr lang="en-US" sz="2800" dirty="0"/>
              <a:t>regional projects TPOS/</a:t>
            </a:r>
            <a:r>
              <a:rPr lang="en-US" sz="2800" dirty="0" err="1"/>
              <a:t>AtlantOS</a:t>
            </a:r>
            <a:r>
              <a:rPr lang="en-US" sz="2800" dirty="0"/>
              <a:t>: </a:t>
            </a:r>
            <a:r>
              <a:rPr lang="en-US" sz="2800" dirty="0" smtClean="0"/>
              <a:t>managing/coordinating recommended observing system changes and other potential roles for JCOMM and the OCG</a:t>
            </a:r>
            <a:endParaRPr lang="en-US" sz="2800" dirty="0"/>
          </a:p>
        </p:txBody>
      </p:sp>
      <p:sp>
        <p:nvSpPr>
          <p:cNvPr id="3" name="Subtitle 2"/>
          <p:cNvSpPr>
            <a:spLocks noGrp="1"/>
          </p:cNvSpPr>
          <p:nvPr>
            <p:ph type="subTitle" idx="1"/>
          </p:nvPr>
        </p:nvSpPr>
        <p:spPr>
          <a:xfrm>
            <a:off x="1371600" y="4419600"/>
            <a:ext cx="6400799" cy="1752600"/>
          </a:xfrm>
        </p:spPr>
        <p:txBody>
          <a:bodyPr>
            <a:normAutofit/>
          </a:bodyPr>
          <a:lstStyle/>
          <a:p>
            <a:r>
              <a:rPr lang="en-US" dirty="0" smtClean="0"/>
              <a:t>David Legler, Susan </a:t>
            </a:r>
            <a:r>
              <a:rPr lang="en-US" dirty="0" err="1" smtClean="0"/>
              <a:t>Wijffels</a:t>
            </a:r>
            <a:r>
              <a:rPr lang="en-US" dirty="0" smtClean="0"/>
              <a:t>, Brad </a:t>
            </a:r>
            <a:r>
              <a:rPr lang="en-US" dirty="0" err="1" smtClean="0"/>
              <a:t>deYoung</a:t>
            </a:r>
            <a:endParaRPr lang="en-US" dirty="0"/>
          </a:p>
        </p:txBody>
      </p:sp>
    </p:spTree>
    <p:extLst>
      <p:ext uri="{BB962C8B-B14F-4D97-AF65-F5344CB8AC3E}">
        <p14:creationId xmlns:p14="http://schemas.microsoft.com/office/powerpoint/2010/main" val="233358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5B8C2-CAB8-4D79-8AAE-8F39C0A8200A}"/>
              </a:ext>
            </a:extLst>
          </p:cNvPr>
          <p:cNvSpPr>
            <a:spLocks noGrp="1"/>
          </p:cNvSpPr>
          <p:nvPr>
            <p:ph type="title"/>
          </p:nvPr>
        </p:nvSpPr>
        <p:spPr>
          <a:xfrm>
            <a:off x="481913" y="204359"/>
            <a:ext cx="8229600" cy="1143000"/>
          </a:xfrm>
        </p:spPr>
        <p:txBody>
          <a:bodyPr/>
          <a:lstStyle/>
          <a:p>
            <a:r>
              <a:rPr lang="en-AU" sz="2400" b="1" dirty="0" smtClean="0"/>
              <a:t>Status on TPOS2020 recommendations:</a:t>
            </a:r>
            <a:br>
              <a:rPr lang="en-AU" sz="2400" b="1" dirty="0" smtClean="0"/>
            </a:br>
            <a:r>
              <a:rPr lang="en-AU" sz="2400" b="1" dirty="0" smtClean="0">
                <a:solidFill>
                  <a:schemeClr val="accent1">
                    <a:lumMod val="75000"/>
                  </a:schemeClr>
                </a:solidFill>
              </a:rPr>
              <a:t>Argo</a:t>
            </a:r>
            <a:endParaRPr lang="en-AU" sz="2400" b="1" dirty="0">
              <a:solidFill>
                <a:schemeClr val="accent1">
                  <a:lumMod val="75000"/>
                </a:schemeClr>
              </a:solidFill>
            </a:endParaRPr>
          </a:p>
        </p:txBody>
      </p:sp>
      <p:sp>
        <p:nvSpPr>
          <p:cNvPr id="6" name="Slide Number Placeholder 5">
            <a:extLst>
              <a:ext uri="{FF2B5EF4-FFF2-40B4-BE49-F238E27FC236}">
                <a16:creationId xmlns="" xmlns:a16="http://schemas.microsoft.com/office/drawing/2014/main" id="{D52FBA3A-54D5-4244-A99F-D14EFCFB1B7A}"/>
              </a:ext>
            </a:extLst>
          </p:cNvPr>
          <p:cNvSpPr>
            <a:spLocks noGrp="1"/>
          </p:cNvSpPr>
          <p:nvPr>
            <p:ph type="sldNum" sz="quarter" idx="12"/>
          </p:nvPr>
        </p:nvSpPr>
        <p:spPr/>
        <p:txBody>
          <a:bodyPr/>
          <a:lstStyle/>
          <a:p>
            <a:fld id="{466F616B-5626-4FA6-9F95-46BE344E4484}" type="slidenum">
              <a:rPr lang="en-US" smtClean="0">
                <a:solidFill>
                  <a:srgbClr val="000000"/>
                </a:solidFill>
              </a:rPr>
              <a:pPr/>
              <a:t>10</a:t>
            </a:fld>
            <a:endParaRPr lang="en-US" dirty="0">
              <a:solidFill>
                <a:srgbClr val="000000"/>
              </a:solidFill>
            </a:endParaRPr>
          </a:p>
        </p:txBody>
      </p:sp>
      <p:sp>
        <p:nvSpPr>
          <p:cNvPr id="7" name="Text Placeholder 6"/>
          <p:cNvSpPr>
            <a:spLocks noGrp="1"/>
          </p:cNvSpPr>
          <p:nvPr>
            <p:ph type="body" idx="1"/>
          </p:nvPr>
        </p:nvSpPr>
        <p:spPr>
          <a:xfrm>
            <a:off x="426307" y="1143000"/>
            <a:ext cx="8229600" cy="4800600"/>
          </a:xfrm>
        </p:spPr>
        <p:txBody>
          <a:bodyPr/>
          <a:lstStyle/>
          <a:p>
            <a:r>
              <a:rPr lang="en-US" sz="1800" dirty="0" smtClean="0"/>
              <a:t> few national programs have yet secured funding to enhance the 10N-10S coverage. Only modest commitments are secured and these are essentially at the cost of deployments elsewhere (from core funding).</a:t>
            </a:r>
          </a:p>
          <a:p>
            <a:r>
              <a:rPr lang="en-US" sz="1800" dirty="0" smtClean="0"/>
              <a:t>currently the US operates 90% of floats in the TPOS </a:t>
            </a:r>
            <a:r>
              <a:rPr lang="mr-IN" sz="1800" dirty="0" smtClean="0"/>
              <a:t>–</a:t>
            </a:r>
            <a:r>
              <a:rPr lang="en-US" sz="1800" dirty="0" smtClean="0"/>
              <a:t> it would be healthier if other nations increased contributions</a:t>
            </a:r>
          </a:p>
          <a:p>
            <a:r>
              <a:rPr lang="en-US" sz="1800" dirty="0"/>
              <a:t>i</a:t>
            </a:r>
            <a:r>
              <a:rPr lang="en-US" sz="1800" dirty="0" smtClean="0"/>
              <a:t>mplementation could happen quickly: the </a:t>
            </a:r>
            <a:r>
              <a:rPr lang="en-US" sz="1800" dirty="0"/>
              <a:t>present 362 float array can be </a:t>
            </a:r>
            <a:r>
              <a:rPr lang="en-US" sz="1800" dirty="0" smtClean="0"/>
              <a:t>maintained </a:t>
            </a:r>
            <a:r>
              <a:rPr lang="en-US" sz="1800" dirty="0"/>
              <a:t>with an additional 80 floats per </a:t>
            </a:r>
            <a:r>
              <a:rPr lang="en-US" sz="1800" dirty="0" smtClean="0"/>
              <a:t>year   </a:t>
            </a:r>
          </a:p>
          <a:p>
            <a:r>
              <a:rPr lang="en-US" sz="1800" dirty="0"/>
              <a:t>doubling could happen quickly if </a:t>
            </a:r>
            <a:r>
              <a:rPr lang="en-US" sz="1800" dirty="0" smtClean="0"/>
              <a:t>funded - batches of </a:t>
            </a:r>
            <a:r>
              <a:rPr lang="en-US" sz="1800" dirty="0"/>
              <a:t>20 or more, can be deployed by commercial sailing vessel for $3000 per float anywhere in the TPOS </a:t>
            </a:r>
            <a:r>
              <a:rPr lang="en-US" sz="1800" dirty="0" smtClean="0"/>
              <a:t>domain</a:t>
            </a:r>
          </a:p>
          <a:p>
            <a:r>
              <a:rPr lang="en-US" sz="1800" dirty="0"/>
              <a:t>AST and perhaps TPOS 2020 will need to be </a:t>
            </a:r>
            <a:r>
              <a:rPr lang="en-US" sz="1800" dirty="0" err="1" smtClean="0"/>
              <a:t>mre</a:t>
            </a:r>
            <a:r>
              <a:rPr lang="en-US" sz="1800" dirty="0" smtClean="0"/>
              <a:t> </a:t>
            </a:r>
            <a:r>
              <a:rPr lang="en-US" sz="1800" dirty="0"/>
              <a:t>energetic in promoting </a:t>
            </a:r>
            <a:r>
              <a:rPr lang="en-US" sz="1800" dirty="0" smtClean="0">
                <a:solidFill>
                  <a:schemeClr val="bg2"/>
                </a:solidFill>
              </a:rPr>
              <a:t>funding</a:t>
            </a:r>
            <a:r>
              <a:rPr lang="en-US" sz="1800" dirty="0" smtClean="0"/>
              <a:t> for float </a:t>
            </a:r>
            <a:r>
              <a:rPr lang="en-US" sz="1800" dirty="0"/>
              <a:t>deployments in the TPOS </a:t>
            </a:r>
            <a:r>
              <a:rPr lang="en-US" sz="1800" dirty="0" smtClean="0"/>
              <a:t>domain. </a:t>
            </a:r>
            <a:r>
              <a:rPr lang="en-US" sz="1800" dirty="0"/>
              <a:t>Advice will go to the TPOS2020 Transition Team via the TPOS 2020 </a:t>
            </a:r>
            <a:r>
              <a:rPr lang="en-US" sz="1800" dirty="0" smtClean="0"/>
              <a:t>SC</a:t>
            </a:r>
          </a:p>
          <a:p>
            <a:r>
              <a:rPr lang="en-US" sz="1800" dirty="0" smtClean="0"/>
              <a:t> Argo is juggling calls for many different enhancements </a:t>
            </a:r>
            <a:r>
              <a:rPr lang="mr-IN" sz="1800" dirty="0" smtClean="0"/>
              <a:t>–</a:t>
            </a:r>
            <a:r>
              <a:rPr lang="en-US" sz="1800" dirty="0" smtClean="0"/>
              <a:t> only those that attract funding can be implemented without damaging the core coverage</a:t>
            </a:r>
          </a:p>
          <a:p>
            <a:endParaRPr lang="en-US" sz="1800" dirty="0"/>
          </a:p>
          <a:p>
            <a:endParaRPr lang="en-US" sz="1800" dirty="0"/>
          </a:p>
        </p:txBody>
      </p:sp>
    </p:spTree>
    <p:extLst>
      <p:ext uri="{BB962C8B-B14F-4D97-AF65-F5344CB8AC3E}">
        <p14:creationId xmlns:p14="http://schemas.microsoft.com/office/powerpoint/2010/main" val="418685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5B8C2-CAB8-4D79-8AAE-8F39C0A8200A}"/>
              </a:ext>
            </a:extLst>
          </p:cNvPr>
          <p:cNvSpPr>
            <a:spLocks noGrp="1"/>
          </p:cNvSpPr>
          <p:nvPr>
            <p:ph type="title"/>
          </p:nvPr>
        </p:nvSpPr>
        <p:spPr>
          <a:xfrm>
            <a:off x="481913" y="204359"/>
            <a:ext cx="8229600" cy="1143000"/>
          </a:xfrm>
        </p:spPr>
        <p:txBody>
          <a:bodyPr/>
          <a:lstStyle/>
          <a:p>
            <a:r>
              <a:rPr lang="en-AU" sz="2400" b="1" dirty="0" smtClean="0"/>
              <a:t>Status on TPOS2020 recommendations:</a:t>
            </a:r>
            <a:br>
              <a:rPr lang="en-AU" sz="2400" b="1" dirty="0" smtClean="0"/>
            </a:br>
            <a:r>
              <a:rPr lang="en-AU" sz="2400" b="1" dirty="0" smtClean="0">
                <a:solidFill>
                  <a:schemeClr val="accent1">
                    <a:lumMod val="75000"/>
                  </a:schemeClr>
                </a:solidFill>
              </a:rPr>
              <a:t>the challenge of transition and overlap</a:t>
            </a:r>
            <a:endParaRPr lang="en-AU" sz="2400" b="1" dirty="0">
              <a:solidFill>
                <a:schemeClr val="accent1">
                  <a:lumMod val="75000"/>
                </a:schemeClr>
              </a:solidFill>
            </a:endParaRPr>
          </a:p>
        </p:txBody>
      </p:sp>
      <p:sp>
        <p:nvSpPr>
          <p:cNvPr id="6" name="Slide Number Placeholder 5">
            <a:extLst>
              <a:ext uri="{FF2B5EF4-FFF2-40B4-BE49-F238E27FC236}">
                <a16:creationId xmlns="" xmlns:a16="http://schemas.microsoft.com/office/drawing/2014/main" id="{D52FBA3A-54D5-4244-A99F-D14EFCFB1B7A}"/>
              </a:ext>
            </a:extLst>
          </p:cNvPr>
          <p:cNvSpPr>
            <a:spLocks noGrp="1"/>
          </p:cNvSpPr>
          <p:nvPr>
            <p:ph type="sldNum" sz="quarter" idx="12"/>
          </p:nvPr>
        </p:nvSpPr>
        <p:spPr/>
        <p:txBody>
          <a:bodyPr/>
          <a:lstStyle/>
          <a:p>
            <a:fld id="{466F616B-5626-4FA6-9F95-46BE344E4484}" type="slidenum">
              <a:rPr lang="en-US" smtClean="0">
                <a:solidFill>
                  <a:srgbClr val="000000"/>
                </a:solidFill>
              </a:rPr>
              <a:pPr/>
              <a:t>11</a:t>
            </a:fld>
            <a:endParaRPr lang="en-US" dirty="0">
              <a:solidFill>
                <a:srgbClr val="000000"/>
              </a:solidFill>
            </a:endParaRPr>
          </a:p>
        </p:txBody>
      </p:sp>
      <p:sp>
        <p:nvSpPr>
          <p:cNvPr id="7" name="Text Placeholder 6"/>
          <p:cNvSpPr>
            <a:spLocks noGrp="1"/>
          </p:cNvSpPr>
          <p:nvPr>
            <p:ph type="body" idx="1"/>
          </p:nvPr>
        </p:nvSpPr>
        <p:spPr>
          <a:xfrm>
            <a:off x="426307" y="1143000"/>
            <a:ext cx="8229600" cy="4800600"/>
          </a:xfrm>
        </p:spPr>
        <p:txBody>
          <a:bodyPr/>
          <a:lstStyle/>
          <a:p>
            <a:r>
              <a:rPr lang="en-US" sz="1800" dirty="0" smtClean="0"/>
              <a:t> there is community concern about the climate record  - especially for winds and surface fluxes</a:t>
            </a:r>
          </a:p>
          <a:p>
            <a:r>
              <a:rPr lang="en-US" sz="1800" dirty="0" smtClean="0"/>
              <a:t>Ideally we would have observational overlap between systems before a transition is started to demonstrate improved capability</a:t>
            </a:r>
          </a:p>
          <a:p>
            <a:r>
              <a:rPr lang="en-US" sz="1800" dirty="0" smtClean="0"/>
              <a:t>In practice this is very hard to afford, especially in times of limited budgets, and we are often reacting to short term national agency decisions (e.g. decommissioning of most TRITON sites, degradation of regional sea level sites, </a:t>
            </a:r>
            <a:r>
              <a:rPr lang="en-US" sz="1800" dirty="0" err="1" smtClean="0"/>
              <a:t>etc</a:t>
            </a:r>
            <a:r>
              <a:rPr lang="en-US" sz="1800" dirty="0" smtClean="0"/>
              <a:t>)</a:t>
            </a:r>
          </a:p>
          <a:p>
            <a:r>
              <a:rPr lang="en-US" sz="1800" dirty="0" smtClean="0"/>
              <a:t>TPOS </a:t>
            </a:r>
            <a:r>
              <a:rPr lang="en-US" sz="1800" dirty="0" err="1" smtClean="0"/>
              <a:t>BackBone</a:t>
            </a:r>
            <a:r>
              <a:rPr lang="en-US" sz="1800" dirty="0" smtClean="0"/>
              <a:t> Task team is wrestling with this issue </a:t>
            </a:r>
            <a:r>
              <a:rPr lang="mr-IN" sz="1800" dirty="0" smtClean="0"/>
              <a:t>–</a:t>
            </a:r>
            <a:r>
              <a:rPr lang="en-US" sz="1800" dirty="0" smtClean="0"/>
              <a:t> to try to find a practical path forward to manage the change, take advantage of learnings from pilots and not take 20 years!</a:t>
            </a:r>
          </a:p>
          <a:p>
            <a:r>
              <a:rPr lang="en-US" sz="1800" dirty="0" smtClean="0"/>
              <a:t>Advice will go to the TPOS2020 Transition Team</a:t>
            </a:r>
          </a:p>
          <a:p>
            <a:r>
              <a:rPr lang="en-US" sz="1800" dirty="0" smtClean="0"/>
              <a:t>Feedback from OCG is most welcome.</a:t>
            </a:r>
          </a:p>
          <a:p>
            <a:endParaRPr lang="en-US" sz="1800" dirty="0"/>
          </a:p>
          <a:p>
            <a:endParaRPr lang="en-US" sz="1800" dirty="0"/>
          </a:p>
        </p:txBody>
      </p:sp>
    </p:spTree>
    <p:extLst>
      <p:ext uri="{BB962C8B-B14F-4D97-AF65-F5344CB8AC3E}">
        <p14:creationId xmlns:p14="http://schemas.microsoft.com/office/powerpoint/2010/main" val="278338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TPOS 2020 Transition and Implementation Task Team (T&amp;I TT)</a:t>
            </a:r>
          </a:p>
        </p:txBody>
      </p:sp>
      <p:sp>
        <p:nvSpPr>
          <p:cNvPr id="3" name="Content Placeholder 2"/>
          <p:cNvSpPr>
            <a:spLocks noGrp="1"/>
          </p:cNvSpPr>
          <p:nvPr>
            <p:ph idx="1"/>
          </p:nvPr>
        </p:nvSpPr>
        <p:spPr>
          <a:xfrm>
            <a:off x="395536" y="1981200"/>
            <a:ext cx="8363272" cy="3911828"/>
          </a:xfrm>
        </p:spPr>
        <p:txBody>
          <a:bodyPr>
            <a:normAutofit fontScale="85000" lnSpcReduction="20000"/>
          </a:bodyPr>
          <a:lstStyle/>
          <a:p>
            <a:r>
              <a:rPr lang="en-AU" dirty="0"/>
              <a:t>Terms of Reference key elements</a:t>
            </a:r>
          </a:p>
          <a:p>
            <a:pPr lvl="1"/>
            <a:r>
              <a:rPr lang="en-AU" dirty="0"/>
              <a:t>Focal point within TPOS 2020 for matters related to implementation; </a:t>
            </a:r>
          </a:p>
          <a:p>
            <a:pPr lvl="1"/>
            <a:r>
              <a:rPr lang="en-AU" dirty="0"/>
              <a:t>Review/consider Pilots, new technology;</a:t>
            </a:r>
          </a:p>
          <a:p>
            <a:pPr lvl="1"/>
            <a:r>
              <a:rPr lang="en-AU" dirty="0"/>
              <a:t>Advise on governance options for maintenance/implementation, TPOS 2020 and beyond</a:t>
            </a:r>
          </a:p>
          <a:p>
            <a:pPr lvl="1"/>
            <a:r>
              <a:rPr lang="en-AU" dirty="0"/>
              <a:t>Develop implementation plans (with SC);</a:t>
            </a:r>
          </a:p>
          <a:p>
            <a:pPr lvl="1"/>
            <a:r>
              <a:rPr lang="en-AU" dirty="0"/>
              <a:t>To consult and work with other Groups and expert teams of the T&amp;I TT Sponsors, as appropriate; and  ***</a:t>
            </a:r>
          </a:p>
          <a:p>
            <a:pPr lvl="1"/>
            <a:r>
              <a:rPr lang="en-AU" dirty="0"/>
              <a:t>To keep informed of the work of other relevant international organizations and programmes.   ***</a:t>
            </a:r>
            <a:endParaRPr lang="en-AU" sz="4000" dirty="0"/>
          </a:p>
          <a:p>
            <a:endParaRPr lang="en-AU" dirty="0"/>
          </a:p>
        </p:txBody>
      </p:sp>
      <p:sp>
        <p:nvSpPr>
          <p:cNvPr id="4" name="Date Placeholder 3"/>
          <p:cNvSpPr>
            <a:spLocks noGrp="1"/>
          </p:cNvSpPr>
          <p:nvPr>
            <p:ph type="dt" sz="half" idx="10"/>
          </p:nvPr>
        </p:nvSpPr>
        <p:spPr/>
        <p:txBody>
          <a:bodyPr/>
          <a:lstStyle/>
          <a:p>
            <a:r>
              <a:rPr lang="en-US"/>
              <a:t>25-Sep-17</a:t>
            </a:r>
            <a:endParaRPr lang="en-US" dirty="0"/>
          </a:p>
        </p:txBody>
      </p:sp>
      <p:sp>
        <p:nvSpPr>
          <p:cNvPr id="5" name="Footer Placeholder 4"/>
          <p:cNvSpPr>
            <a:spLocks noGrp="1"/>
          </p:cNvSpPr>
          <p:nvPr>
            <p:ph type="ftr" sz="quarter" idx="11"/>
          </p:nvPr>
        </p:nvSpPr>
        <p:spPr/>
        <p:txBody>
          <a:body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t>12</a:t>
            </a:fld>
            <a:endParaRPr lang="en-US" dirty="0"/>
          </a:p>
        </p:txBody>
      </p:sp>
    </p:spTree>
    <p:extLst>
      <p:ext uri="{BB962C8B-B14F-4D97-AF65-F5344CB8AC3E}">
        <p14:creationId xmlns:p14="http://schemas.microsoft.com/office/powerpoint/2010/main" val="158435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a:t>
            </a:r>
            <a:r>
              <a:rPr lang="en-AU" baseline="30000" dirty="0"/>
              <a:t>st</a:t>
            </a:r>
            <a:r>
              <a:rPr lang="en-AU" dirty="0"/>
              <a:t> Report Actions: SC, TTs</a:t>
            </a:r>
          </a:p>
        </p:txBody>
      </p:sp>
      <p:sp>
        <p:nvSpPr>
          <p:cNvPr id="3" name="Date Placeholder 2"/>
          <p:cNvSpPr>
            <a:spLocks noGrp="1"/>
          </p:cNvSpPr>
          <p:nvPr>
            <p:ph type="dt" sz="half" idx="10"/>
          </p:nvPr>
        </p:nvSpPr>
        <p:spPr/>
        <p:txBody>
          <a:bodyPr/>
          <a:lstStyle/>
          <a:p>
            <a:r>
              <a:rPr lang="en-US"/>
              <a:t>25-Sep-17</a:t>
            </a:r>
            <a:endParaRPr lang="en-US" dirty="0"/>
          </a:p>
        </p:txBody>
      </p:sp>
      <p:sp>
        <p:nvSpPr>
          <p:cNvPr id="4" name="Footer Placeholder 3"/>
          <p:cNvSpPr>
            <a:spLocks noGrp="1"/>
          </p:cNvSpPr>
          <p:nvPr>
            <p:ph type="ftr" sz="quarter" idx="11"/>
          </p:nvPr>
        </p:nvSpPr>
        <p:spPr/>
        <p:txBody>
          <a:bodyPr/>
          <a:lstStyle/>
          <a:p>
            <a:r>
              <a:rPr lang="en-AU"/>
              <a:t>TPOS 2020/JCOMM T&amp;I TT  www.tpos2020.org</a:t>
            </a:r>
            <a:endParaRPr lang="en-US" dirty="0"/>
          </a:p>
        </p:txBody>
      </p:sp>
      <p:sp>
        <p:nvSpPr>
          <p:cNvPr id="5" name="Slide Number Placeholder 4"/>
          <p:cNvSpPr>
            <a:spLocks noGrp="1"/>
          </p:cNvSpPr>
          <p:nvPr>
            <p:ph type="sldNum" sz="quarter" idx="12"/>
          </p:nvPr>
        </p:nvSpPr>
        <p:spPr/>
        <p:txBody>
          <a:bodyPr/>
          <a:lstStyle/>
          <a:p>
            <a:fld id="{466F616B-5626-4FA6-9F95-46BE344E4484}" type="slidenum">
              <a:rPr lang="en-US" smtClean="0"/>
              <a:t>13</a:t>
            </a:fld>
            <a:endParaRPr lang="en-US" dirty="0"/>
          </a:p>
        </p:txBody>
      </p:sp>
      <p:graphicFrame>
        <p:nvGraphicFramePr>
          <p:cNvPr id="7" name="Object 6"/>
          <p:cNvGraphicFramePr>
            <a:graphicFrameLocks noChangeAspect="1"/>
          </p:cNvGraphicFramePr>
          <p:nvPr>
            <p:extLst/>
          </p:nvPr>
        </p:nvGraphicFramePr>
        <p:xfrm>
          <a:off x="971600" y="1556792"/>
          <a:ext cx="7488831" cy="4251066"/>
        </p:xfrm>
        <a:graphic>
          <a:graphicData uri="http://schemas.openxmlformats.org/presentationml/2006/ole">
            <mc:AlternateContent xmlns:mc="http://schemas.openxmlformats.org/markup-compatibility/2006">
              <mc:Choice xmlns:v="urn:schemas-microsoft-com:vml" Requires="v">
                <p:oleObj spid="_x0000_s1035" name="Worksheet" r:id="rId4" imgW="5948286" imgH="3376805" progId="Excel.Sheet.12">
                  <p:embed/>
                </p:oleObj>
              </mc:Choice>
              <mc:Fallback>
                <p:oleObj name="Worksheet" r:id="rId4" imgW="5948286" imgH="3376805" progId="Excel.Sheet.12">
                  <p:embed/>
                  <p:pic>
                    <p:nvPicPr>
                      <p:cNvPr id="0" name=""/>
                      <p:cNvPicPr/>
                      <p:nvPr/>
                    </p:nvPicPr>
                    <p:blipFill>
                      <a:blip r:embed="rId5"/>
                      <a:stretch>
                        <a:fillRect/>
                      </a:stretch>
                    </p:blipFill>
                    <p:spPr>
                      <a:xfrm>
                        <a:off x="971600" y="1556792"/>
                        <a:ext cx="7488831" cy="4251066"/>
                      </a:xfrm>
                      <a:prstGeom prst="rect">
                        <a:avLst/>
                      </a:prstGeom>
                    </p:spPr>
                  </p:pic>
                </p:oleObj>
              </mc:Fallback>
            </mc:AlternateContent>
          </a:graphicData>
        </a:graphic>
      </p:graphicFrame>
      <p:sp>
        <p:nvSpPr>
          <p:cNvPr id="8" name="TextBox 7"/>
          <p:cNvSpPr txBox="1"/>
          <p:nvPr/>
        </p:nvSpPr>
        <p:spPr>
          <a:xfrm>
            <a:off x="3347864" y="5733256"/>
            <a:ext cx="1728192" cy="461665"/>
          </a:xfrm>
          <a:prstGeom prst="rect">
            <a:avLst/>
          </a:prstGeom>
          <a:noFill/>
        </p:spPr>
        <p:txBody>
          <a:bodyPr wrap="square" rtlCol="0">
            <a:spAutoFit/>
          </a:bodyPr>
          <a:lstStyle/>
          <a:p>
            <a:r>
              <a:rPr lang="en-AU" sz="2400" dirty="0">
                <a:solidFill>
                  <a:srgbClr val="00B050"/>
                </a:solidFill>
              </a:rPr>
              <a:t>● </a:t>
            </a:r>
            <a:r>
              <a:rPr lang="en-AU" sz="2400" dirty="0">
                <a:solidFill>
                  <a:srgbClr val="B74C71"/>
                </a:solidFill>
              </a:rPr>
              <a:t>● </a:t>
            </a:r>
            <a:r>
              <a:rPr lang="en-AU" dirty="0"/>
              <a:t>Lead</a:t>
            </a:r>
          </a:p>
        </p:txBody>
      </p:sp>
    </p:spTree>
    <p:extLst>
      <p:ext uri="{BB962C8B-B14F-4D97-AF65-F5344CB8AC3E}">
        <p14:creationId xmlns:p14="http://schemas.microsoft.com/office/powerpoint/2010/main" val="387400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Blueprint</a:t>
            </a:r>
            <a:endParaRPr lang="en-US" dirty="0"/>
          </a:p>
        </p:txBody>
      </p:sp>
      <p:sp>
        <p:nvSpPr>
          <p:cNvPr id="3" name="Text Placeholder 2"/>
          <p:cNvSpPr>
            <a:spLocks noGrp="1"/>
          </p:cNvSpPr>
          <p:nvPr>
            <p:ph type="body" idx="1"/>
          </p:nvPr>
        </p:nvSpPr>
        <p:spPr/>
        <p:txBody>
          <a:bodyPr/>
          <a:lstStyle/>
          <a:p>
            <a:r>
              <a:rPr lang="en-US" dirty="0" smtClean="0"/>
              <a:t>Brad….</a:t>
            </a:r>
            <a:endParaRPr lang="en-US" dirty="0"/>
          </a:p>
        </p:txBody>
      </p:sp>
    </p:spTree>
    <p:extLst>
      <p:ext uri="{BB962C8B-B14F-4D97-AF65-F5344CB8AC3E}">
        <p14:creationId xmlns:p14="http://schemas.microsoft.com/office/powerpoint/2010/main" val="114868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685800" y="1278792"/>
            <a:ext cx="7772400" cy="39761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smtClean="0"/>
              <a:t>Discussion</a:t>
            </a:r>
            <a:endParaRPr lang="en-US" sz="3600" b="0" i="0" u="none" strike="noStrike" cap="none" dirty="0">
              <a:solidFill>
                <a:schemeClr val="dk1"/>
              </a:solidFill>
              <a:latin typeface="Arial"/>
              <a:ea typeface="Arial"/>
              <a:cs typeface="Arial"/>
              <a:sym typeface="Arial"/>
            </a:endParaRPr>
          </a:p>
        </p:txBody>
      </p:sp>
      <p:sp>
        <p:nvSpPr>
          <p:cNvPr id="194" name="Shape 194"/>
          <p:cNvSpPr txBox="1">
            <a:spLocks noGrp="1"/>
          </p:cNvSpPr>
          <p:nvPr>
            <p:ph type="subTitle" idx="1"/>
          </p:nvPr>
        </p:nvSpPr>
        <p:spPr>
          <a:xfrm>
            <a:off x="270933" y="2069355"/>
            <a:ext cx="8703733" cy="4416110"/>
          </a:xfrm>
          <a:prstGeom prst="rect">
            <a:avLst/>
          </a:prstGeom>
          <a:noFill/>
          <a:ln>
            <a:noFill/>
          </a:ln>
        </p:spPr>
        <p:txBody>
          <a:bodyPr lIns="91425" tIns="45700" rIns="91425" bIns="45700" anchor="t" anchorCtr="0">
            <a:noAutofit/>
          </a:bodyPr>
          <a:lstStyle/>
          <a:p>
            <a:pPr marL="177800" algn="l"/>
            <a:r>
              <a:rPr lang="en-US" sz="2400" dirty="0">
                <a:solidFill>
                  <a:schemeClr val="tx1"/>
                </a:solidFill>
              </a:rPr>
              <a:t>How are JCOMM, OCG, and observing networks coordinating and managing the recommended changes from regional pilots (e.g. TPOS, </a:t>
            </a:r>
            <a:r>
              <a:rPr lang="en-US" sz="2400" dirty="0" err="1">
                <a:solidFill>
                  <a:schemeClr val="tx1"/>
                </a:solidFill>
              </a:rPr>
              <a:t>AtlantOS</a:t>
            </a:r>
            <a:r>
              <a:rPr lang="en-US" sz="2400" dirty="0">
                <a:solidFill>
                  <a:schemeClr val="tx1"/>
                </a:solidFill>
              </a:rPr>
              <a:t>, </a:t>
            </a:r>
            <a:r>
              <a:rPr lang="en-US" sz="2400" dirty="0" err="1">
                <a:solidFill>
                  <a:schemeClr val="tx1"/>
                </a:solidFill>
              </a:rPr>
              <a:t>etc</a:t>
            </a:r>
            <a:r>
              <a:rPr lang="en-US" sz="2400" dirty="0">
                <a:solidFill>
                  <a:schemeClr val="tx1"/>
                </a:solidFill>
              </a:rPr>
              <a:t>) </a:t>
            </a:r>
          </a:p>
          <a:p>
            <a:pPr marL="520700" indent="-342900" algn="l">
              <a:buAutoNum type="arabicParenR"/>
            </a:pPr>
            <a:r>
              <a:rPr lang="en-US" sz="2400" dirty="0" smtClean="0">
                <a:solidFill>
                  <a:schemeClr val="tx1"/>
                </a:solidFill>
              </a:rPr>
              <a:t>Needs for increased coordination of </a:t>
            </a:r>
            <a:r>
              <a:rPr lang="en-US" sz="2400" dirty="0">
                <a:solidFill>
                  <a:schemeClr val="tx1"/>
                </a:solidFill>
              </a:rPr>
              <a:t>the implementation of recommended observing system changes? e.g. changes in observing systems, testing and incorporation of new technologies, communicating of progress towards observing changes? </a:t>
            </a:r>
          </a:p>
          <a:p>
            <a:pPr marL="520700" indent="-342900" algn="l">
              <a:buAutoNum type="arabicParenR"/>
            </a:pPr>
            <a:r>
              <a:rPr lang="en-US" sz="2400" dirty="0" smtClean="0">
                <a:solidFill>
                  <a:schemeClr val="tx1"/>
                </a:solidFill>
              </a:rPr>
              <a:t>Actions by JCOMM and/or </a:t>
            </a:r>
            <a:r>
              <a:rPr lang="en-US" sz="2400" dirty="0">
                <a:solidFill>
                  <a:schemeClr val="tx1"/>
                </a:solidFill>
              </a:rPr>
              <a:t>OCG?</a:t>
            </a:r>
          </a:p>
          <a:p>
            <a:pPr marL="0" marR="0" lvl="0" indent="0" algn="l" rtl="0">
              <a:spcBef>
                <a:spcPts val="0"/>
              </a:spcBef>
              <a:spcAft>
                <a:spcPts val="0"/>
              </a:spcAft>
              <a:buClr>
                <a:schemeClr val="dk1"/>
              </a:buClr>
              <a:buSzPct val="25000"/>
              <a:buFont typeface="Arial"/>
              <a:buNone/>
            </a:pPr>
            <a:endParaRPr sz="2400" b="0" i="0" u="none" strike="noStrike" cap="none" dirty="0">
              <a:solidFill>
                <a:schemeClr val="tx1"/>
              </a:solidFill>
              <a:sym typeface="Arial"/>
            </a:endParaRPr>
          </a:p>
          <a:p>
            <a:pPr marL="0" marR="0" lvl="0" indent="0" algn="l" rtl="0">
              <a:spcBef>
                <a:spcPts val="560"/>
              </a:spcBef>
              <a:spcAft>
                <a:spcPts val="0"/>
              </a:spcAft>
              <a:buClr>
                <a:srgbClr val="595959"/>
              </a:buClr>
              <a:buSzPct val="25000"/>
              <a:buFont typeface="Arial"/>
              <a:buNone/>
            </a:pPr>
            <a:endParaRPr sz="2400" b="0" i="0" u="none" strike="noStrike" cap="none" dirty="0">
              <a:solidFill>
                <a:schemeClr val="tx1"/>
              </a:solidFill>
              <a:sym typeface="Arial"/>
            </a:endParaRPr>
          </a:p>
        </p:txBody>
      </p:sp>
    </p:spTree>
    <p:extLst>
      <p:ext uri="{BB962C8B-B14F-4D97-AF65-F5344CB8AC3E}">
        <p14:creationId xmlns:p14="http://schemas.microsoft.com/office/powerpoint/2010/main" val="202049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177800" indent="0">
              <a:buNone/>
            </a:pPr>
            <a:r>
              <a:rPr lang="en-US" sz="1800" dirty="0" smtClean="0"/>
              <a:t>How are JCOMM, OCG, and observing networks coordinating and managing </a:t>
            </a:r>
            <a:r>
              <a:rPr lang="en-US" sz="1800" dirty="0"/>
              <a:t>the </a:t>
            </a:r>
            <a:r>
              <a:rPr lang="en-US" sz="1800" dirty="0" smtClean="0"/>
              <a:t>recommended changes from regional pilots (e.g. TPOS, </a:t>
            </a:r>
            <a:r>
              <a:rPr lang="en-US" sz="1800" dirty="0" err="1" smtClean="0"/>
              <a:t>AtlantOS</a:t>
            </a:r>
            <a:r>
              <a:rPr lang="en-US" sz="1800" dirty="0" smtClean="0"/>
              <a:t>, </a:t>
            </a:r>
            <a:r>
              <a:rPr lang="en-US" sz="1800" dirty="0" err="1" smtClean="0"/>
              <a:t>etc</a:t>
            </a:r>
            <a:r>
              <a:rPr lang="en-US" sz="1800" dirty="0" smtClean="0"/>
              <a:t>) </a:t>
            </a:r>
          </a:p>
          <a:p>
            <a:pPr marL="520700" indent="-342900">
              <a:buAutoNum type="arabicParenR"/>
            </a:pPr>
            <a:r>
              <a:rPr lang="en-US" sz="1800" dirty="0" smtClean="0"/>
              <a:t>Nature </a:t>
            </a:r>
            <a:r>
              <a:rPr lang="en-US" sz="1800" dirty="0"/>
              <a:t>of recommended ocean observing changes? </a:t>
            </a:r>
            <a:endParaRPr lang="en-US" sz="1800" dirty="0" smtClean="0"/>
          </a:p>
          <a:p>
            <a:pPr marL="520700" indent="-342900">
              <a:buAutoNum type="arabicParenR"/>
            </a:pPr>
            <a:r>
              <a:rPr lang="en-US" sz="1800" dirty="0" smtClean="0"/>
              <a:t>Strategy for coordinating the implementation of recommended </a:t>
            </a:r>
            <a:r>
              <a:rPr lang="en-US" sz="1800" dirty="0"/>
              <a:t>observing </a:t>
            </a:r>
            <a:r>
              <a:rPr lang="en-US" sz="1800" dirty="0" smtClean="0"/>
              <a:t>system changes? e.g. changes in observing systems, testing and incorporation of new technologies, communicating of progress towards observing changes? </a:t>
            </a:r>
          </a:p>
          <a:p>
            <a:pPr marL="520700" indent="-342900">
              <a:buAutoNum type="arabicParenR"/>
            </a:pPr>
            <a:r>
              <a:rPr lang="en-US" sz="1800" dirty="0" smtClean="0"/>
              <a:t>Progress to date (if any)? </a:t>
            </a:r>
          </a:p>
          <a:p>
            <a:pPr marL="520700" indent="-342900">
              <a:buAutoNum type="arabicParenR"/>
            </a:pPr>
            <a:r>
              <a:rPr lang="en-US" sz="1800" dirty="0" smtClean="0"/>
              <a:t>Advice to JCOMM and OCG? (e.g. needs? Actions?)</a:t>
            </a:r>
          </a:p>
        </p:txBody>
      </p:sp>
    </p:spTree>
    <p:extLst>
      <p:ext uri="{BB962C8B-B14F-4D97-AF65-F5344CB8AC3E}">
        <p14:creationId xmlns:p14="http://schemas.microsoft.com/office/powerpoint/2010/main" val="269611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TPOS 2020 Structure</a:t>
            </a:r>
          </a:p>
        </p:txBody>
      </p:sp>
      <p:sp>
        <p:nvSpPr>
          <p:cNvPr id="4" name="Date Placeholder 3"/>
          <p:cNvSpPr>
            <a:spLocks noGrp="1"/>
          </p:cNvSpPr>
          <p:nvPr>
            <p:ph type="dt" sz="half" idx="10"/>
          </p:nvPr>
        </p:nvSpPr>
        <p:spPr/>
        <p:txBody>
          <a:bodyPr/>
          <a:lstStyle/>
          <a:p>
            <a:r>
              <a:rPr lang="en-US"/>
              <a:t>25-Sep-17</a:t>
            </a:r>
            <a:endParaRPr lang="en-US" dirty="0"/>
          </a:p>
        </p:txBody>
      </p:sp>
      <p:sp>
        <p:nvSpPr>
          <p:cNvPr id="5" name="Footer Placeholder 4"/>
          <p:cNvSpPr>
            <a:spLocks noGrp="1"/>
          </p:cNvSpPr>
          <p:nvPr>
            <p:ph type="ftr" sz="quarter" idx="11"/>
          </p:nvPr>
        </p:nvSpPr>
        <p:spPr/>
        <p:txBody>
          <a:bodyPr/>
          <a:lstStyle/>
          <a:p>
            <a:r>
              <a:rPr lang="en-US"/>
              <a:t>TPOS 2020/JCOMM T&amp;I TT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pPr/>
              <a:t>3</a:t>
            </a:fld>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475656" y="1628800"/>
            <a:ext cx="6192688" cy="3937630"/>
          </a:xfrm>
          <a:prstGeom prst="rect">
            <a:avLst/>
          </a:prstGeom>
        </p:spPr>
      </p:pic>
      <p:sp>
        <p:nvSpPr>
          <p:cNvPr id="8" name="Content Placeholder 7"/>
          <p:cNvSpPr>
            <a:spLocks noGrp="1"/>
          </p:cNvSpPr>
          <p:nvPr>
            <p:ph idx="1"/>
          </p:nvPr>
        </p:nvSpPr>
        <p:spPr>
          <a:xfrm>
            <a:off x="1187624" y="5357460"/>
            <a:ext cx="6768752" cy="807844"/>
          </a:xfrm>
        </p:spPr>
        <p:txBody>
          <a:bodyPr>
            <a:normAutofit/>
          </a:bodyPr>
          <a:lstStyle/>
          <a:p>
            <a:pPr marL="0" indent="0">
              <a:buNone/>
            </a:pPr>
            <a:r>
              <a:rPr lang="en-AU" sz="2000" dirty="0"/>
              <a:t>Governance elements:</a:t>
            </a:r>
          </a:p>
          <a:p>
            <a:pPr marL="685800" lvl="1"/>
            <a:r>
              <a:rPr lang="en-AU" sz="1600" dirty="0"/>
              <a:t>(new) Transition and Implementation TT</a:t>
            </a:r>
          </a:p>
        </p:txBody>
      </p:sp>
      <p:sp>
        <p:nvSpPr>
          <p:cNvPr id="2" name="TextBox 1">
            <a:extLst>
              <a:ext uri="{FF2B5EF4-FFF2-40B4-BE49-F238E27FC236}">
                <a16:creationId xmlns="" xmlns:a16="http://schemas.microsoft.com/office/drawing/2014/main" id="{3A6FF12D-9DB8-493F-BD37-A43C752A5060}"/>
              </a:ext>
            </a:extLst>
          </p:cNvPr>
          <p:cNvSpPr txBox="1"/>
          <p:nvPr/>
        </p:nvSpPr>
        <p:spPr>
          <a:xfrm>
            <a:off x="5724128" y="2631632"/>
            <a:ext cx="936104" cy="423953"/>
          </a:xfrm>
          <a:prstGeom prst="rect">
            <a:avLst/>
          </a:prstGeom>
          <a:solidFill>
            <a:srgbClr val="EFF9FE"/>
          </a:solidFill>
          <a:ln>
            <a:solidFill>
              <a:srgbClr val="95D5E8"/>
            </a:solidFill>
          </a:ln>
        </p:spPr>
        <p:txBody>
          <a:bodyPr wrap="square" lIns="36000" tIns="36000" rIns="36000" bIns="36000" rtlCol="0">
            <a:spAutoFit/>
          </a:bodyPr>
          <a:lstStyle/>
          <a:p>
            <a:pPr algn="ctr">
              <a:lnSpc>
                <a:spcPts val="900"/>
              </a:lnSpc>
            </a:pPr>
            <a:r>
              <a:rPr lang="en-AU" sz="1000" b="1" dirty="0">
                <a:solidFill>
                  <a:srgbClr val="000000"/>
                </a:solidFill>
              </a:rPr>
              <a:t>Transition &amp; Implementation</a:t>
            </a:r>
            <a:br>
              <a:rPr lang="en-AU" sz="1000" b="1" dirty="0">
                <a:solidFill>
                  <a:srgbClr val="000000"/>
                </a:solidFill>
              </a:rPr>
            </a:br>
            <a:r>
              <a:rPr lang="en-AU" sz="1000" b="1" dirty="0">
                <a:solidFill>
                  <a:srgbClr val="000000"/>
                </a:solidFill>
              </a:rPr>
              <a:t>TT</a:t>
            </a:r>
          </a:p>
        </p:txBody>
      </p:sp>
    </p:spTree>
    <p:extLst>
      <p:ext uri="{BB962C8B-B14F-4D97-AF65-F5344CB8AC3E}">
        <p14:creationId xmlns:p14="http://schemas.microsoft.com/office/powerpoint/2010/main" val="169520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First Report</a:t>
            </a:r>
          </a:p>
        </p:txBody>
      </p:sp>
      <p:sp>
        <p:nvSpPr>
          <p:cNvPr id="3" name="Content Placeholder 2"/>
          <p:cNvSpPr>
            <a:spLocks noGrp="1"/>
          </p:cNvSpPr>
          <p:nvPr>
            <p:ph idx="1"/>
          </p:nvPr>
        </p:nvSpPr>
        <p:spPr>
          <a:xfrm>
            <a:off x="457200" y="1752600"/>
            <a:ext cx="4114800" cy="4340696"/>
          </a:xfrm>
        </p:spPr>
        <p:txBody>
          <a:bodyPr>
            <a:normAutofit fontScale="55000" lnSpcReduction="20000"/>
          </a:bodyPr>
          <a:lstStyle/>
          <a:p>
            <a:r>
              <a:rPr lang="en-AU" dirty="0"/>
              <a:t>Published</a:t>
            </a:r>
          </a:p>
          <a:p>
            <a:pPr lvl="1"/>
            <a:r>
              <a:rPr lang="en-AU" dirty="0"/>
              <a:t>Published 30th December 2016 (GOOS-215)</a:t>
            </a:r>
          </a:p>
          <a:p>
            <a:pPr lvl="1"/>
            <a:r>
              <a:rPr lang="en-AU" dirty="0"/>
              <a:t>Exec summary translated and published (6 languages)</a:t>
            </a:r>
          </a:p>
          <a:p>
            <a:r>
              <a:rPr lang="en-AU" dirty="0"/>
              <a:t>Analysis of requirements</a:t>
            </a:r>
          </a:p>
          <a:p>
            <a:pPr lvl="1"/>
            <a:r>
              <a:rPr lang="en-AU" dirty="0"/>
              <a:t>Comprehensive</a:t>
            </a:r>
          </a:p>
          <a:p>
            <a:pPr lvl="1"/>
            <a:r>
              <a:rPr lang="en-AU" dirty="0"/>
              <a:t>Balmaseda et al (White paper, 2014) and Fujii et al (QJRMS 2015) influential papers</a:t>
            </a:r>
          </a:p>
          <a:p>
            <a:r>
              <a:rPr lang="en-AU" dirty="0"/>
              <a:t>Design Principles</a:t>
            </a:r>
          </a:p>
          <a:p>
            <a:pPr lvl="1"/>
            <a:r>
              <a:rPr lang="en-AU" dirty="0"/>
              <a:t>read with GCOS, WIGOS Principles</a:t>
            </a:r>
          </a:p>
          <a:p>
            <a:r>
              <a:rPr lang="en-AU" dirty="0"/>
              <a:t>22 Recommendations</a:t>
            </a:r>
          </a:p>
          <a:p>
            <a:pPr lvl="1"/>
            <a:r>
              <a:rPr lang="en-AU" dirty="0"/>
              <a:t>Many taking long view, beyond TPOS 2020</a:t>
            </a:r>
          </a:p>
          <a:p>
            <a:pPr lvl="1"/>
            <a:r>
              <a:rPr lang="en-AU" dirty="0"/>
              <a:t>Main link to GOOS/GCOS (and JCOMM)</a:t>
            </a:r>
          </a:p>
          <a:p>
            <a:r>
              <a:rPr lang="en-AU" dirty="0"/>
              <a:t>15 Actions</a:t>
            </a:r>
          </a:p>
          <a:p>
            <a:pPr lvl="1"/>
            <a:r>
              <a:rPr lang="en-AU" dirty="0"/>
              <a:t>TPOS 2020 SC, JCOMM, …</a:t>
            </a:r>
          </a:p>
          <a:p>
            <a:pPr lvl="1"/>
            <a:r>
              <a:rPr lang="en-AU" dirty="0"/>
              <a:t>All actions relevant for GOV but closest ties through 14 (pilots 6.1.6, 6.1.7; Fujii and Kumar)</a:t>
            </a:r>
          </a:p>
        </p:txBody>
      </p:sp>
      <p:sp>
        <p:nvSpPr>
          <p:cNvPr id="4" name="Date Placeholder 3"/>
          <p:cNvSpPr>
            <a:spLocks noGrp="1"/>
          </p:cNvSpPr>
          <p:nvPr>
            <p:ph type="dt" sz="half" idx="10"/>
          </p:nvPr>
        </p:nvSpPr>
        <p:spPr/>
        <p:txBody>
          <a:bodyPr/>
          <a:lstStyle/>
          <a:p>
            <a:r>
              <a:rPr lang="en-US"/>
              <a:t>8-Nov-17</a:t>
            </a:r>
            <a:endParaRPr lang="en-US" dirty="0"/>
          </a:p>
        </p:txBody>
      </p:sp>
      <p:sp>
        <p:nvSpPr>
          <p:cNvPr id="5" name="Footer Placeholder 4"/>
          <p:cNvSpPr>
            <a:spLocks noGrp="1"/>
          </p:cNvSpPr>
          <p:nvPr>
            <p:ph type="ftr" sz="quarter" idx="11"/>
          </p:nvPr>
        </p:nvSpPr>
        <p:spPr/>
        <p:txBody>
          <a:bodyPr/>
          <a:lstStyle/>
          <a:p>
            <a:r>
              <a:rPr lang="en-AU"/>
              <a:t>TPOS 2020 for GOV ST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solidFill>
                  <a:srgbClr val="000000"/>
                </a:solidFill>
              </a:rPr>
              <a:pPr/>
              <a:t>4</a:t>
            </a:fld>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5580111" y="1785906"/>
            <a:ext cx="3046715" cy="3947349"/>
          </a:xfrm>
          <a:prstGeom prst="rect">
            <a:avLst/>
          </a:prstGeom>
        </p:spPr>
      </p:pic>
    </p:spTree>
    <p:extLst>
      <p:ext uri="{BB962C8B-B14F-4D97-AF65-F5344CB8AC3E}">
        <p14:creationId xmlns:p14="http://schemas.microsoft.com/office/powerpoint/2010/main" val="383106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a:t>
            </a:r>
          </a:p>
        </p:txBody>
      </p:sp>
      <p:sp>
        <p:nvSpPr>
          <p:cNvPr id="3" name="Content Placeholder 2"/>
          <p:cNvSpPr>
            <a:spLocks noGrp="1"/>
          </p:cNvSpPr>
          <p:nvPr>
            <p:ph idx="1"/>
          </p:nvPr>
        </p:nvSpPr>
        <p:spPr>
          <a:xfrm>
            <a:off x="486032" y="1600200"/>
            <a:ext cx="8229600" cy="3911828"/>
          </a:xfrm>
        </p:spPr>
        <p:txBody>
          <a:bodyPr>
            <a:normAutofit fontScale="77500" lnSpcReduction="20000"/>
          </a:bodyPr>
          <a:lstStyle/>
          <a:p>
            <a:pPr lvl="0"/>
            <a:r>
              <a:rPr lang="en-AU" dirty="0"/>
              <a:t>Maintain </a:t>
            </a:r>
            <a:r>
              <a:rPr lang="en-AU" b="1" dirty="0"/>
              <a:t>space-based</a:t>
            </a:r>
            <a:r>
              <a:rPr lang="en-AU" dirty="0"/>
              <a:t> broad-scale measurements of the essential ocean surface variables </a:t>
            </a:r>
          </a:p>
          <a:p>
            <a:pPr lvl="1"/>
            <a:r>
              <a:rPr lang="en-AU" dirty="0"/>
              <a:t>vector winds, SSH, SST, SSS, precipitation, and ocean </a:t>
            </a:r>
            <a:r>
              <a:rPr lang="en-AU" dirty="0" err="1"/>
              <a:t>color</a:t>
            </a:r>
            <a:r>
              <a:rPr lang="en-AU" dirty="0"/>
              <a:t>)</a:t>
            </a:r>
          </a:p>
          <a:p>
            <a:pPr lvl="0"/>
            <a:r>
              <a:rPr lang="en-AU" dirty="0"/>
              <a:t>Maintain </a:t>
            </a:r>
            <a:r>
              <a:rPr lang="en-AU" b="1" dirty="0"/>
              <a:t>in situ measurements </a:t>
            </a:r>
            <a:r>
              <a:rPr lang="en-AU" dirty="0"/>
              <a:t>to improve the </a:t>
            </a:r>
            <a:r>
              <a:rPr lang="en-AU" b="1" dirty="0">
                <a:solidFill>
                  <a:schemeClr val="tx1"/>
                </a:solidFill>
              </a:rPr>
              <a:t>calibration</a:t>
            </a:r>
            <a:r>
              <a:rPr lang="en-AU" dirty="0"/>
              <a:t>, evaluation and </a:t>
            </a:r>
            <a:r>
              <a:rPr lang="en-AU" b="1" dirty="0"/>
              <a:t>validation</a:t>
            </a:r>
            <a:r>
              <a:rPr lang="en-AU" dirty="0"/>
              <a:t> of the satellite measurements, and inter-calibrate satellite missions and instruments.</a:t>
            </a:r>
            <a:endParaRPr lang="en-US" dirty="0"/>
          </a:p>
          <a:p>
            <a:pPr lvl="0"/>
            <a:r>
              <a:rPr lang="en-AU" dirty="0"/>
              <a:t>Enhance in situ </a:t>
            </a:r>
            <a:r>
              <a:rPr lang="en-AU" dirty="0" err="1"/>
              <a:t>obs</a:t>
            </a:r>
            <a:r>
              <a:rPr lang="en-AU" dirty="0"/>
              <a:t> of state variables to estimate </a:t>
            </a:r>
            <a:r>
              <a:rPr lang="en-AU" b="1" dirty="0"/>
              <a:t>surface</a:t>
            </a:r>
            <a:r>
              <a:rPr lang="en-AU" dirty="0"/>
              <a:t> heat and freshwater </a:t>
            </a:r>
            <a:r>
              <a:rPr lang="en-AU" b="1" dirty="0"/>
              <a:t>fluxes</a:t>
            </a:r>
            <a:r>
              <a:rPr lang="en-AU" dirty="0"/>
              <a:t>, </a:t>
            </a:r>
            <a:r>
              <a:rPr lang="en-AU" b="1" dirty="0">
                <a:solidFill>
                  <a:schemeClr val="tx1"/>
                </a:solidFill>
              </a:rPr>
              <a:t>focus</a:t>
            </a:r>
            <a:r>
              <a:rPr lang="en-AU" dirty="0"/>
              <a:t> on </a:t>
            </a:r>
            <a:r>
              <a:rPr lang="en-AU" b="1" dirty="0">
                <a:solidFill>
                  <a:schemeClr val="tx1"/>
                </a:solidFill>
              </a:rPr>
              <a:t>key</a:t>
            </a:r>
            <a:r>
              <a:rPr lang="en-AU" dirty="0"/>
              <a:t> climate </a:t>
            </a:r>
            <a:r>
              <a:rPr lang="en-AU" b="1" dirty="0"/>
              <a:t>regimes</a:t>
            </a:r>
            <a:r>
              <a:rPr lang="en-AU" dirty="0"/>
              <a:t>.</a:t>
            </a:r>
          </a:p>
          <a:p>
            <a:pPr lvl="1"/>
            <a:r>
              <a:rPr lang="en-US" dirty="0"/>
              <a:t>Satellite-based estimates remain problematic</a:t>
            </a:r>
          </a:p>
          <a:p>
            <a:pPr lvl="1"/>
            <a:r>
              <a:rPr lang="en-US" dirty="0"/>
              <a:t>NWP/Reanalysis biases remain large</a:t>
            </a:r>
            <a:endParaRPr lang="en-US" sz="2600" dirty="0">
              <a:solidFill>
                <a:schemeClr val="tx1"/>
              </a:solidFill>
            </a:endParaRPr>
          </a:p>
          <a:p>
            <a:pPr lvl="2"/>
            <a:r>
              <a:rPr lang="en-US" dirty="0"/>
              <a:t>NWP community has recommended work; We must take up offer</a:t>
            </a:r>
          </a:p>
          <a:p>
            <a:pPr lvl="1"/>
            <a:r>
              <a:rPr lang="en-US" dirty="0"/>
              <a:t>Primary requirement is to improve understanding, models </a:t>
            </a:r>
            <a:r>
              <a:rPr lang="en-US" dirty="0">
                <a:sym typeface="Wingdings" panose="05000000000000000000" pitchFamily="2" charset="2"/>
              </a:rPr>
              <a:t> key climate regimes</a:t>
            </a:r>
            <a:endParaRPr lang="en-US" dirty="0"/>
          </a:p>
        </p:txBody>
      </p:sp>
      <p:sp>
        <p:nvSpPr>
          <p:cNvPr id="4" name="Date Placeholder 3"/>
          <p:cNvSpPr>
            <a:spLocks noGrp="1"/>
          </p:cNvSpPr>
          <p:nvPr>
            <p:ph type="dt" sz="half" idx="10"/>
          </p:nvPr>
        </p:nvSpPr>
        <p:spPr/>
        <p:txBody>
          <a:bodyPr/>
          <a:lstStyle/>
          <a:p>
            <a:r>
              <a:rPr lang="en-US"/>
              <a:t>8-Nov-17</a:t>
            </a:r>
            <a:endParaRPr lang="en-US" dirty="0"/>
          </a:p>
        </p:txBody>
      </p:sp>
      <p:sp>
        <p:nvSpPr>
          <p:cNvPr id="5" name="Footer Placeholder 4"/>
          <p:cNvSpPr>
            <a:spLocks noGrp="1"/>
          </p:cNvSpPr>
          <p:nvPr>
            <p:ph type="ftr" sz="quarter" idx="11"/>
          </p:nvPr>
        </p:nvSpPr>
        <p:spPr/>
        <p:txBody>
          <a:bodyPr/>
          <a:lstStyle/>
          <a:p>
            <a:r>
              <a:rPr lang="en-AU"/>
              <a:t>TPOS 2020 for GOV ST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595026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a:t>
            </a:r>
            <a:r>
              <a:rPr lang="fr-CH" dirty="0"/>
              <a:t> (2)</a:t>
            </a:r>
            <a:endParaRPr lang="en-AU" dirty="0"/>
          </a:p>
        </p:txBody>
      </p:sp>
      <p:sp>
        <p:nvSpPr>
          <p:cNvPr id="3" name="Content Placeholder 2"/>
          <p:cNvSpPr>
            <a:spLocks noGrp="1"/>
          </p:cNvSpPr>
          <p:nvPr>
            <p:ph idx="1"/>
          </p:nvPr>
        </p:nvSpPr>
        <p:spPr/>
        <p:txBody>
          <a:bodyPr>
            <a:normAutofit/>
          </a:bodyPr>
          <a:lstStyle/>
          <a:p>
            <a:pPr lvl="0"/>
            <a:r>
              <a:rPr lang="en-AU" sz="2200" b="1" dirty="0"/>
              <a:t>Reconfigure </a:t>
            </a:r>
            <a:r>
              <a:rPr lang="en-AU" sz="2200" dirty="0"/>
              <a:t>the fixed-point </a:t>
            </a:r>
            <a:r>
              <a:rPr lang="en-AU" sz="2200" b="1" dirty="0"/>
              <a:t>moored array</a:t>
            </a:r>
            <a:r>
              <a:rPr lang="en-AU" sz="2200" dirty="0"/>
              <a:t>: </a:t>
            </a:r>
          </a:p>
          <a:p>
            <a:pPr lvl="1"/>
            <a:r>
              <a:rPr lang="en-AU" sz="2000" dirty="0"/>
              <a:t>more capable moorings, targeting the equatorial circulation, the mixed layer and its interaction with the atmosphere, and key regimes,</a:t>
            </a:r>
            <a:endParaRPr lang="en-US" sz="2000" dirty="0"/>
          </a:p>
          <a:p>
            <a:pPr lvl="0"/>
            <a:r>
              <a:rPr lang="en-AU" sz="2200" b="1" dirty="0"/>
              <a:t>Double</a:t>
            </a:r>
            <a:r>
              <a:rPr lang="en-AU" sz="2200" dirty="0"/>
              <a:t> subsurface temperature and salinity profiling throughout the tropics (10S-10N) through an enhanced </a:t>
            </a:r>
            <a:r>
              <a:rPr lang="en-AU" sz="2200" b="1" dirty="0"/>
              <a:t>Argo</a:t>
            </a:r>
            <a:r>
              <a:rPr lang="en-AU" sz="2200" dirty="0"/>
              <a:t> presence, and</a:t>
            </a:r>
            <a:endParaRPr lang="en-US" sz="2200" dirty="0"/>
          </a:p>
          <a:p>
            <a:pPr lvl="0"/>
            <a:r>
              <a:rPr lang="en-AU" sz="2200" b="1" dirty="0"/>
              <a:t>Initiate pilot and process studies </a:t>
            </a:r>
            <a:r>
              <a:rPr lang="en-AU" sz="2200" dirty="0"/>
              <a:t>to guide the future design, using the most effective combination of platforms and technologies.</a:t>
            </a:r>
            <a:endParaRPr lang="en-US" sz="2200" dirty="0"/>
          </a:p>
        </p:txBody>
      </p:sp>
      <p:sp>
        <p:nvSpPr>
          <p:cNvPr id="4" name="Date Placeholder 3"/>
          <p:cNvSpPr>
            <a:spLocks noGrp="1"/>
          </p:cNvSpPr>
          <p:nvPr>
            <p:ph type="dt" sz="half" idx="10"/>
          </p:nvPr>
        </p:nvSpPr>
        <p:spPr>
          <a:xfrm>
            <a:off x="1034625" y="6305108"/>
            <a:ext cx="1557183" cy="416368"/>
          </a:xfrm>
        </p:spPr>
        <p:txBody>
          <a:bodyPr/>
          <a:lstStyle/>
          <a:p>
            <a:r>
              <a:rPr lang="en-US"/>
              <a:t>8-Nov-17</a:t>
            </a:r>
            <a:endParaRPr lang="en-US" dirty="0"/>
          </a:p>
        </p:txBody>
      </p:sp>
      <p:sp>
        <p:nvSpPr>
          <p:cNvPr id="5" name="Footer Placeholder 4"/>
          <p:cNvSpPr>
            <a:spLocks noGrp="1"/>
          </p:cNvSpPr>
          <p:nvPr>
            <p:ph type="ftr" sz="quarter" idx="11"/>
          </p:nvPr>
        </p:nvSpPr>
        <p:spPr/>
        <p:txBody>
          <a:bodyPr/>
          <a:lstStyle/>
          <a:p>
            <a:r>
              <a:rPr lang="en-AU"/>
              <a:t>TPOS 2020 for GOV ST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123546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Towards Implementation</a:t>
            </a:r>
          </a:p>
        </p:txBody>
      </p:sp>
      <p:sp>
        <p:nvSpPr>
          <p:cNvPr id="3" name="Content Placeholder 2"/>
          <p:cNvSpPr>
            <a:spLocks noGrp="1"/>
          </p:cNvSpPr>
          <p:nvPr>
            <p:ph idx="1"/>
          </p:nvPr>
        </p:nvSpPr>
        <p:spPr>
          <a:xfrm>
            <a:off x="457199" y="1438232"/>
            <a:ext cx="8229600" cy="4112096"/>
          </a:xfrm>
        </p:spPr>
        <p:txBody>
          <a:bodyPr>
            <a:normAutofit lnSpcReduction="10000"/>
          </a:bodyPr>
          <a:lstStyle/>
          <a:p>
            <a:r>
              <a:rPr lang="en-AU" dirty="0"/>
              <a:t>Developed Roadmap for future implementation</a:t>
            </a:r>
          </a:p>
          <a:p>
            <a:pPr lvl="1"/>
            <a:r>
              <a:rPr lang="en-AU" dirty="0"/>
              <a:t>Endorsed by sponsors – 15 Agencies </a:t>
            </a:r>
          </a:p>
          <a:p>
            <a:r>
              <a:rPr lang="en-AU" dirty="0"/>
              <a:t>Established Transition and Implementation Task Team with JCOMM</a:t>
            </a:r>
          </a:p>
          <a:p>
            <a:pPr lvl="1"/>
            <a:r>
              <a:rPr lang="en-AU" dirty="0"/>
              <a:t>Now a WIGOS Pre Operational Regional Pilot</a:t>
            </a:r>
          </a:p>
          <a:p>
            <a:pPr lvl="1"/>
            <a:r>
              <a:rPr lang="en-AU" dirty="0"/>
              <a:t>WMO </a:t>
            </a:r>
            <a:r>
              <a:rPr lang="en-AU" b="1" dirty="0"/>
              <a:t>EC-69 TPOS decision </a:t>
            </a:r>
          </a:p>
          <a:p>
            <a:pPr lvl="1"/>
            <a:r>
              <a:rPr lang="en-AU" b="1" dirty="0"/>
              <a:t>JCOMM-V Decision 7.1/6</a:t>
            </a:r>
          </a:p>
          <a:p>
            <a:r>
              <a:rPr lang="en-AU" dirty="0"/>
              <a:t>Western Pacific implementation moving quickly</a:t>
            </a:r>
          </a:p>
          <a:p>
            <a:pPr lvl="1"/>
            <a:r>
              <a:rPr lang="en-AU" dirty="0"/>
              <a:t>Good links with YMC</a:t>
            </a:r>
          </a:p>
          <a:p>
            <a:endParaRPr lang="en-AU" b="1" i="1" dirty="0"/>
          </a:p>
        </p:txBody>
      </p:sp>
      <p:sp>
        <p:nvSpPr>
          <p:cNvPr id="4" name="Date Placeholder 3"/>
          <p:cNvSpPr>
            <a:spLocks noGrp="1"/>
          </p:cNvSpPr>
          <p:nvPr>
            <p:ph type="dt" sz="half" idx="10"/>
          </p:nvPr>
        </p:nvSpPr>
        <p:spPr/>
        <p:txBody>
          <a:bodyPr/>
          <a:lstStyle/>
          <a:p>
            <a:r>
              <a:rPr lang="en-US"/>
              <a:t>8-Nov-17</a:t>
            </a:r>
            <a:endParaRPr lang="en-US" dirty="0"/>
          </a:p>
        </p:txBody>
      </p:sp>
      <p:sp>
        <p:nvSpPr>
          <p:cNvPr id="5" name="Footer Placeholder 4"/>
          <p:cNvSpPr>
            <a:spLocks noGrp="1"/>
          </p:cNvSpPr>
          <p:nvPr>
            <p:ph type="ftr" sz="quarter" idx="11"/>
          </p:nvPr>
        </p:nvSpPr>
        <p:spPr/>
        <p:txBody>
          <a:bodyPr/>
          <a:lstStyle/>
          <a:p>
            <a:r>
              <a:rPr lang="en-AU"/>
              <a:t>TPOS 2020 for GOV ST www.tpos2020.org</a:t>
            </a:r>
            <a:endParaRPr lang="en-US" dirty="0"/>
          </a:p>
        </p:txBody>
      </p:sp>
      <p:sp>
        <p:nvSpPr>
          <p:cNvPr id="6" name="Slide Number Placeholder 5"/>
          <p:cNvSpPr>
            <a:spLocks noGrp="1"/>
          </p:cNvSpPr>
          <p:nvPr>
            <p:ph type="sldNum" sz="quarter" idx="12"/>
          </p:nvPr>
        </p:nvSpPr>
        <p:spPr/>
        <p:txBody>
          <a:bodyPr/>
          <a:lstStyle/>
          <a:p>
            <a:fld id="{466F616B-5626-4FA6-9F95-46BE344E4484}"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527098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EF656EAA-6F2F-404B-9CAC-90DB1CAA8FCC}"/>
              </a:ext>
            </a:extLst>
          </p:cNvPr>
          <p:cNvGrpSpPr/>
          <p:nvPr/>
        </p:nvGrpSpPr>
        <p:grpSpPr>
          <a:xfrm>
            <a:off x="228600" y="1874894"/>
            <a:ext cx="8363272" cy="3083086"/>
            <a:chOff x="323528" y="2146114"/>
            <a:chExt cx="8363272" cy="3083086"/>
          </a:xfrm>
        </p:grpSpPr>
        <p:pic>
          <p:nvPicPr>
            <p:cNvPr id="7" name="Picture 6">
              <a:extLst>
                <a:ext uri="{FF2B5EF4-FFF2-40B4-BE49-F238E27FC236}">
                  <a16:creationId xmlns="" xmlns:a16="http://schemas.microsoft.com/office/drawing/2014/main" id="{6972A2DC-DFF8-4C70-B78E-EDBF8168564D}"/>
                </a:ext>
              </a:extLst>
            </p:cNvPr>
            <p:cNvPicPr>
              <a:picLocks noChangeAspect="1"/>
            </p:cNvPicPr>
            <p:nvPr/>
          </p:nvPicPr>
          <p:blipFill>
            <a:blip r:embed="rId3"/>
            <a:stretch>
              <a:fillRect/>
            </a:stretch>
          </p:blipFill>
          <p:spPr>
            <a:xfrm>
              <a:off x="323528" y="2146114"/>
              <a:ext cx="8363272" cy="2876931"/>
            </a:xfrm>
            <a:prstGeom prst="rect">
              <a:avLst/>
            </a:prstGeom>
          </p:spPr>
        </p:pic>
        <p:sp>
          <p:nvSpPr>
            <p:cNvPr id="8" name="Oval 7">
              <a:extLst>
                <a:ext uri="{FF2B5EF4-FFF2-40B4-BE49-F238E27FC236}">
                  <a16:creationId xmlns="" xmlns:a16="http://schemas.microsoft.com/office/drawing/2014/main" id="{3D79C1AB-9CDD-4AF9-819B-4CBAA40B471C}"/>
                </a:ext>
              </a:extLst>
            </p:cNvPr>
            <p:cNvSpPr/>
            <p:nvPr/>
          </p:nvSpPr>
          <p:spPr>
            <a:xfrm>
              <a:off x="323528" y="4581128"/>
              <a:ext cx="648072" cy="6480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grpSp>
      <p:sp>
        <p:nvSpPr>
          <p:cNvPr id="11" name="Content Placeholder 10">
            <a:extLst>
              <a:ext uri="{FF2B5EF4-FFF2-40B4-BE49-F238E27FC236}">
                <a16:creationId xmlns="" xmlns:a16="http://schemas.microsoft.com/office/drawing/2014/main" id="{D7BF49F3-00E5-4A4A-8525-F4D4370F6C3B}"/>
              </a:ext>
            </a:extLst>
          </p:cNvPr>
          <p:cNvSpPr>
            <a:spLocks noGrp="1"/>
          </p:cNvSpPr>
          <p:nvPr>
            <p:ph idx="1"/>
          </p:nvPr>
        </p:nvSpPr>
        <p:spPr>
          <a:xfrm>
            <a:off x="457200" y="1362589"/>
            <a:ext cx="8229600" cy="4536504"/>
          </a:xfrm>
        </p:spPr>
        <p:txBody>
          <a:bodyPr>
            <a:normAutofit/>
          </a:bodyPr>
          <a:lstStyle/>
          <a:p>
            <a:pPr lvl="1"/>
            <a:endParaRPr lang="en-AU" sz="2000" dirty="0"/>
          </a:p>
          <a:p>
            <a:pPr lvl="1"/>
            <a:endParaRPr lang="en-AU" sz="2000" dirty="0"/>
          </a:p>
          <a:p>
            <a:pPr lvl="1"/>
            <a:endParaRPr lang="en-AU" sz="2000" dirty="0"/>
          </a:p>
          <a:p>
            <a:pPr lvl="1"/>
            <a:endParaRPr lang="en-AU" sz="2000" dirty="0"/>
          </a:p>
          <a:p>
            <a:pPr lvl="1"/>
            <a:endParaRPr lang="en-AU" sz="2000" dirty="0"/>
          </a:p>
          <a:p>
            <a:pPr lvl="1"/>
            <a:endParaRPr lang="en-AU" sz="2000" dirty="0"/>
          </a:p>
          <a:p>
            <a:pPr lvl="1"/>
            <a:endParaRPr lang="en-AU" sz="2000" dirty="0"/>
          </a:p>
          <a:p>
            <a:pPr lvl="1"/>
            <a:endParaRPr lang="en-AU" sz="2000" dirty="0"/>
          </a:p>
          <a:p>
            <a:endParaRPr lang="en-AU" sz="2400" dirty="0"/>
          </a:p>
        </p:txBody>
      </p:sp>
      <p:sp>
        <p:nvSpPr>
          <p:cNvPr id="10" name="Title 9">
            <a:extLst>
              <a:ext uri="{FF2B5EF4-FFF2-40B4-BE49-F238E27FC236}">
                <a16:creationId xmlns="" xmlns:a16="http://schemas.microsoft.com/office/drawing/2014/main" id="{504BB903-0C03-4860-BD72-410C71EC85ED}"/>
              </a:ext>
            </a:extLst>
          </p:cNvPr>
          <p:cNvSpPr>
            <a:spLocks noGrp="1"/>
          </p:cNvSpPr>
          <p:nvPr>
            <p:ph type="title"/>
          </p:nvPr>
        </p:nvSpPr>
        <p:spPr>
          <a:xfrm>
            <a:off x="457200" y="274636"/>
            <a:ext cx="8229600" cy="1477963"/>
          </a:xfrm>
        </p:spPr>
        <p:txBody>
          <a:bodyPr/>
          <a:lstStyle/>
          <a:p>
            <a:r>
              <a:rPr lang="en-AU" dirty="0" smtClean="0"/>
              <a:t>Possible configuration </a:t>
            </a:r>
            <a:r>
              <a:rPr lang="mr-IN" dirty="0" smtClean="0"/>
              <a:t>–</a:t>
            </a:r>
            <a:r>
              <a:rPr lang="en-AU" dirty="0" smtClean="0"/>
              <a:t> strong new plans in the west from China</a:t>
            </a:r>
            <a:endParaRPr lang="en-AU" dirty="0"/>
          </a:p>
        </p:txBody>
      </p:sp>
      <p:sp>
        <p:nvSpPr>
          <p:cNvPr id="4" name="Date Placeholder 3">
            <a:extLst>
              <a:ext uri="{FF2B5EF4-FFF2-40B4-BE49-F238E27FC236}">
                <a16:creationId xmlns="" xmlns:a16="http://schemas.microsoft.com/office/drawing/2014/main" id="{6EAAB306-97D2-492F-8FE8-7E9CF9DDA5A8}"/>
              </a:ext>
            </a:extLst>
          </p:cNvPr>
          <p:cNvSpPr>
            <a:spLocks noGrp="1"/>
          </p:cNvSpPr>
          <p:nvPr>
            <p:ph type="dt" sz="half" idx="10"/>
          </p:nvPr>
        </p:nvSpPr>
        <p:spPr/>
        <p:txBody>
          <a:bodyPr/>
          <a:lstStyle/>
          <a:p>
            <a:r>
              <a:rPr lang="en-US"/>
              <a:t>8-Nov-17</a:t>
            </a:r>
            <a:endParaRPr lang="en-US" dirty="0"/>
          </a:p>
        </p:txBody>
      </p:sp>
      <p:sp>
        <p:nvSpPr>
          <p:cNvPr id="5" name="Footer Placeholder 4">
            <a:extLst>
              <a:ext uri="{FF2B5EF4-FFF2-40B4-BE49-F238E27FC236}">
                <a16:creationId xmlns="" xmlns:a16="http://schemas.microsoft.com/office/drawing/2014/main" id="{F9DC0473-A8D4-4786-A8A4-BF857FA6E196}"/>
              </a:ext>
            </a:extLst>
          </p:cNvPr>
          <p:cNvSpPr>
            <a:spLocks noGrp="1"/>
          </p:cNvSpPr>
          <p:nvPr>
            <p:ph type="ftr" sz="quarter" idx="11"/>
          </p:nvPr>
        </p:nvSpPr>
        <p:spPr/>
        <p:txBody>
          <a:bodyPr/>
          <a:lstStyle/>
          <a:p>
            <a:r>
              <a:rPr lang="en-AU"/>
              <a:t>TPOS 2020 for GOV ST www.tpos2020.org</a:t>
            </a:r>
            <a:endParaRPr lang="en-US" dirty="0"/>
          </a:p>
        </p:txBody>
      </p:sp>
      <p:sp>
        <p:nvSpPr>
          <p:cNvPr id="6" name="Slide Number Placeholder 5">
            <a:extLst>
              <a:ext uri="{FF2B5EF4-FFF2-40B4-BE49-F238E27FC236}">
                <a16:creationId xmlns="" xmlns:a16="http://schemas.microsoft.com/office/drawing/2014/main" id="{5E3DF569-BC11-49E9-A25C-2DB83C57D042}"/>
              </a:ext>
            </a:extLst>
          </p:cNvPr>
          <p:cNvSpPr>
            <a:spLocks noGrp="1"/>
          </p:cNvSpPr>
          <p:nvPr>
            <p:ph type="sldNum" sz="quarter" idx="12"/>
          </p:nvPr>
        </p:nvSpPr>
        <p:spPr/>
        <p:txBody>
          <a:bodyPr/>
          <a:lstStyle/>
          <a:p>
            <a:fld id="{466F616B-5626-4FA6-9F95-46BE344E4484}"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224510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5B8C2-CAB8-4D79-8AAE-8F39C0A8200A}"/>
              </a:ext>
            </a:extLst>
          </p:cNvPr>
          <p:cNvSpPr>
            <a:spLocks noGrp="1"/>
          </p:cNvSpPr>
          <p:nvPr>
            <p:ph type="title"/>
          </p:nvPr>
        </p:nvSpPr>
        <p:spPr>
          <a:xfrm>
            <a:off x="481913" y="204359"/>
            <a:ext cx="8229600" cy="1143000"/>
          </a:xfrm>
        </p:spPr>
        <p:txBody>
          <a:bodyPr/>
          <a:lstStyle/>
          <a:p>
            <a:r>
              <a:rPr lang="en-AU" sz="2400" b="1" dirty="0" smtClean="0"/>
              <a:t>Status on TPOS2020 recommendations:</a:t>
            </a:r>
            <a:br>
              <a:rPr lang="en-AU" sz="2400" b="1" dirty="0" smtClean="0"/>
            </a:br>
            <a:r>
              <a:rPr lang="en-AU" sz="2400" b="1" dirty="0" smtClean="0">
                <a:solidFill>
                  <a:schemeClr val="accent1">
                    <a:lumMod val="75000"/>
                  </a:schemeClr>
                </a:solidFill>
              </a:rPr>
              <a:t>Tropical Moored Array</a:t>
            </a:r>
            <a:endParaRPr lang="en-AU" sz="2400" b="1" dirty="0">
              <a:solidFill>
                <a:schemeClr val="accent1">
                  <a:lumMod val="75000"/>
                </a:schemeClr>
              </a:solidFill>
            </a:endParaRPr>
          </a:p>
        </p:txBody>
      </p:sp>
      <p:sp>
        <p:nvSpPr>
          <p:cNvPr id="4" name="Date Placeholder 3">
            <a:extLst>
              <a:ext uri="{FF2B5EF4-FFF2-40B4-BE49-F238E27FC236}">
                <a16:creationId xmlns="" xmlns:a16="http://schemas.microsoft.com/office/drawing/2014/main" id="{EE457443-638D-4D47-A526-20E5EB430A50}"/>
              </a:ext>
            </a:extLst>
          </p:cNvPr>
          <p:cNvSpPr>
            <a:spLocks noGrp="1"/>
          </p:cNvSpPr>
          <p:nvPr>
            <p:ph type="dt" sz="half" idx="10"/>
          </p:nvPr>
        </p:nvSpPr>
        <p:spPr/>
        <p:txBody>
          <a:bodyPr/>
          <a:lstStyle/>
          <a:p>
            <a:r>
              <a:rPr lang="en-US"/>
              <a:t>8-Nov-17</a:t>
            </a:r>
            <a:endParaRPr lang="en-US" dirty="0"/>
          </a:p>
        </p:txBody>
      </p:sp>
      <p:sp>
        <p:nvSpPr>
          <p:cNvPr id="5" name="Footer Placeholder 4">
            <a:extLst>
              <a:ext uri="{FF2B5EF4-FFF2-40B4-BE49-F238E27FC236}">
                <a16:creationId xmlns="" xmlns:a16="http://schemas.microsoft.com/office/drawing/2014/main" id="{DD7F897B-5BAD-4C21-8365-235AB8ABD61D}"/>
              </a:ext>
            </a:extLst>
          </p:cNvPr>
          <p:cNvSpPr>
            <a:spLocks noGrp="1"/>
          </p:cNvSpPr>
          <p:nvPr>
            <p:ph type="ftr" sz="quarter" idx="11"/>
          </p:nvPr>
        </p:nvSpPr>
        <p:spPr/>
        <p:txBody>
          <a:bodyPr/>
          <a:lstStyle/>
          <a:p>
            <a:r>
              <a:rPr lang="en-AU"/>
              <a:t>TPOS 2020 for GOV ST www.tpos2020.org</a:t>
            </a:r>
            <a:endParaRPr lang="en-US" dirty="0"/>
          </a:p>
        </p:txBody>
      </p:sp>
      <p:sp>
        <p:nvSpPr>
          <p:cNvPr id="6" name="Slide Number Placeholder 5">
            <a:extLst>
              <a:ext uri="{FF2B5EF4-FFF2-40B4-BE49-F238E27FC236}">
                <a16:creationId xmlns="" xmlns:a16="http://schemas.microsoft.com/office/drawing/2014/main" id="{D52FBA3A-54D5-4244-A99F-D14EFCFB1B7A}"/>
              </a:ext>
            </a:extLst>
          </p:cNvPr>
          <p:cNvSpPr>
            <a:spLocks noGrp="1"/>
          </p:cNvSpPr>
          <p:nvPr>
            <p:ph type="sldNum" sz="quarter" idx="12"/>
          </p:nvPr>
        </p:nvSpPr>
        <p:spPr/>
        <p:txBody>
          <a:bodyPr/>
          <a:lstStyle/>
          <a:p>
            <a:fld id="{466F616B-5626-4FA6-9F95-46BE344E4484}" type="slidenum">
              <a:rPr lang="en-US" smtClean="0">
                <a:solidFill>
                  <a:srgbClr val="000000"/>
                </a:solidFill>
              </a:rPr>
              <a:pPr/>
              <a:t>9</a:t>
            </a:fld>
            <a:endParaRPr lang="en-US" dirty="0">
              <a:solidFill>
                <a:srgbClr val="000000"/>
              </a:solidFill>
            </a:endParaRPr>
          </a:p>
        </p:txBody>
      </p:sp>
      <p:sp>
        <p:nvSpPr>
          <p:cNvPr id="7" name="Text Placeholder 6"/>
          <p:cNvSpPr>
            <a:spLocks noGrp="1"/>
          </p:cNvSpPr>
          <p:nvPr>
            <p:ph type="body" idx="1"/>
          </p:nvPr>
        </p:nvSpPr>
        <p:spPr>
          <a:xfrm>
            <a:off x="457199" y="1219200"/>
            <a:ext cx="8229600" cy="4525963"/>
          </a:xfrm>
        </p:spPr>
        <p:txBody>
          <a:bodyPr/>
          <a:lstStyle/>
          <a:p>
            <a:r>
              <a:rPr lang="en-US" sz="2400" dirty="0" smtClean="0"/>
              <a:t> strong interest from China and some regional partners for a new and more comprehensive moored array in the western Pacific (where TRITON has been reduced to 3 sites</a:t>
            </a:r>
          </a:p>
          <a:p>
            <a:r>
              <a:rPr lang="en-US" sz="2400" dirty="0" smtClean="0"/>
              <a:t>Cooperative links between implementation partners has been established (SOA/NOAA)</a:t>
            </a:r>
          </a:p>
          <a:p>
            <a:r>
              <a:rPr lang="en-US" sz="2400" dirty="0"/>
              <a:t>Exact configuration of the </a:t>
            </a:r>
            <a:r>
              <a:rPr lang="en-US" sz="2400" dirty="0" smtClean="0"/>
              <a:t>TMA </a:t>
            </a:r>
            <a:r>
              <a:rPr lang="en-US" sz="2400" dirty="0"/>
              <a:t>is still under </a:t>
            </a:r>
            <a:r>
              <a:rPr lang="en-US" sz="2400" dirty="0" smtClean="0"/>
              <a:t>discussion</a:t>
            </a:r>
          </a:p>
          <a:p>
            <a:r>
              <a:rPr lang="en-US" sz="2400" dirty="0" smtClean="0"/>
              <a:t>More capable surface flux and upper ocean moored configurations are being tested in funded pilots</a:t>
            </a:r>
          </a:p>
        </p:txBody>
      </p:sp>
    </p:spTree>
    <p:extLst>
      <p:ext uri="{BB962C8B-B14F-4D97-AF65-F5344CB8AC3E}">
        <p14:creationId xmlns:p14="http://schemas.microsoft.com/office/powerpoint/2010/main" val="330489611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POS 2020 template.potx" id="{ED801847-10AE-404D-9E89-84DFAC16E62D}" vid="{F8036725-BAD0-4597-B95E-783EE9618C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1076</Words>
  <Application>Microsoft Office PowerPoint</Application>
  <PresentationFormat>On-screen Show (4:3)</PresentationFormat>
  <Paragraphs>125</Paragraphs>
  <Slides>15</Slides>
  <Notes>4</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1_Office Theme</vt:lpstr>
      <vt:lpstr>Office Theme</vt:lpstr>
      <vt:lpstr>Worksheet</vt:lpstr>
      <vt:lpstr>JCOMM, JCOMM OCG, and regional projects TPOS/AtlantOS: managing/coordinating recommended observing system changes and other potential roles for JCOMM and the OCG</vt:lpstr>
      <vt:lpstr>Outline</vt:lpstr>
      <vt:lpstr>TPOS 2020 Structure</vt:lpstr>
      <vt:lpstr>The First Report</vt:lpstr>
      <vt:lpstr>Recommendations</vt:lpstr>
      <vt:lpstr>Recommendations (2)</vt:lpstr>
      <vt:lpstr>Towards Implementation</vt:lpstr>
      <vt:lpstr>Possible configuration – strong new plans in the west from China</vt:lpstr>
      <vt:lpstr>Status on TPOS2020 recommendations: Tropical Moored Array</vt:lpstr>
      <vt:lpstr>Status on TPOS2020 recommendations: Argo</vt:lpstr>
      <vt:lpstr>Status on TPOS2020 recommendations: the challenge of transition and overlap</vt:lpstr>
      <vt:lpstr>TPOS 2020 Transition and Implementation Task Team (T&amp;I TT)</vt:lpstr>
      <vt:lpstr>1st Report Actions: SC, TTs</vt:lpstr>
      <vt:lpstr>Atlantic Blueprint</vt:lpstr>
      <vt:lpstr>Discussion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Ocg 7.3</dc:title>
  <dc:creator>David Legler</dc:creator>
  <cp:lastModifiedBy>David Legler</cp:lastModifiedBy>
  <cp:revision>16</cp:revision>
  <dcterms:created xsi:type="dcterms:W3CDTF">2018-05-07T13:14:50Z</dcterms:created>
  <dcterms:modified xsi:type="dcterms:W3CDTF">2018-05-16T12:06:08Z</dcterms:modified>
</cp:coreProperties>
</file>