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69" r:id="rId4"/>
    <p:sldId id="257" r:id="rId5"/>
    <p:sldId id="268" r:id="rId6"/>
    <p:sldId id="283" r:id="rId7"/>
    <p:sldId id="274" r:id="rId8"/>
    <p:sldId id="281" r:id="rId9"/>
    <p:sldId id="272" r:id="rId10"/>
    <p:sldId id="265" r:id="rId11"/>
    <p:sldId id="284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4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E43DBA-4CDF-B440-BF61-0CDBE56E5A1B}" type="datetimeFigureOut">
              <a:rPr lang="en-US"/>
              <a:pPr>
                <a:defRPr/>
              </a:pPr>
              <a:t>14/05/18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997145-1FD7-8F4F-84A6-20ABCF00882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98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82C943-05DB-8848-B94A-BF39F987B029}" type="datetimeFigureOut">
              <a:rPr lang="en-US"/>
              <a:pPr>
                <a:defRPr/>
              </a:pPr>
              <a:t>14/05/18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B18D5B-D661-0F4F-BD20-B38346092BE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27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</a:rPr>
              <a:t>Observations are desired</a:t>
            </a:r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55504C-DA88-1A4F-9C8B-B2C82FBFD280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Integration </a:t>
            </a:r>
            <a:r>
              <a:rPr lang="de-DE" b="1" dirty="0" err="1" smtClean="0"/>
              <a:t>of</a:t>
            </a:r>
            <a:r>
              <a:rPr lang="de-DE" b="1" dirty="0" smtClean="0"/>
              <a:t> Plankton-</a:t>
            </a:r>
            <a:r>
              <a:rPr lang="de-DE" b="1" dirty="0" err="1" smtClean="0"/>
              <a:t>Observing</a:t>
            </a:r>
            <a:r>
              <a:rPr lang="de-DE" b="1" dirty="0" smtClean="0"/>
              <a:t> Sensor Systems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Existing</a:t>
            </a:r>
            <a:r>
              <a:rPr lang="de-DE" b="1" dirty="0" smtClean="0"/>
              <a:t> Global Sampling </a:t>
            </a:r>
            <a:r>
              <a:rPr lang="de-DE" b="1" dirty="0" err="1" smtClean="0"/>
              <a:t>Programs</a:t>
            </a:r>
            <a:r>
              <a:rPr lang="de-DE" b="1" dirty="0" smtClean="0"/>
              <a:t> (P-OBS)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18D5B-D661-0F4F-BD20-B38346092BE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4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Integration </a:t>
            </a:r>
            <a:r>
              <a:rPr lang="de-DE" b="1" dirty="0" err="1" smtClean="0"/>
              <a:t>of</a:t>
            </a:r>
            <a:r>
              <a:rPr lang="de-DE" b="1" dirty="0" smtClean="0"/>
              <a:t> Plankton-</a:t>
            </a:r>
            <a:r>
              <a:rPr lang="de-DE" b="1" dirty="0" err="1" smtClean="0"/>
              <a:t>Observing</a:t>
            </a:r>
            <a:r>
              <a:rPr lang="de-DE" b="1" dirty="0" smtClean="0"/>
              <a:t> Sensor Systems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Existing</a:t>
            </a:r>
            <a:r>
              <a:rPr lang="de-DE" b="1" dirty="0" smtClean="0"/>
              <a:t> Global Sampling </a:t>
            </a:r>
            <a:r>
              <a:rPr lang="de-DE" b="1" dirty="0" err="1" smtClean="0"/>
              <a:t>Programs</a:t>
            </a:r>
            <a:r>
              <a:rPr lang="de-DE" b="1" dirty="0" smtClean="0"/>
              <a:t> (P-OBS)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18D5B-D661-0F4F-BD20-B38346092B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4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wmo-logoAcrony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1613"/>
            <a:ext cx="1319213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678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4255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7E63-9881-8C47-9E9C-93D65B9549D0}" type="datetime1">
              <a:rPr lang="en-US"/>
              <a:pPr>
                <a:defRPr/>
              </a:pPr>
              <a:t>14/05/18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E998-27B8-4C43-9217-9B3BF1080A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1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wmo-logoAcrony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5001-7A79-984F-AC8A-08A9653C8675}" type="datetime1">
              <a:rPr lang="en-US"/>
              <a:pPr>
                <a:defRPr/>
              </a:pPr>
              <a:t>14/05/18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8507-A071-784C-9561-2F601F5273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0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wmo-logoAcrony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9D11-29E8-694E-9672-E7D3F3F07D8B}" type="datetime1">
              <a:rPr lang="en-US"/>
              <a:pPr>
                <a:defRPr/>
              </a:pPr>
              <a:t>14/05/18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0E7F-6DF2-B74B-80DC-4E73E10FB4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wmo-logoAcrony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OceanSIT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09538"/>
            <a:ext cx="150495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79BF-EEF5-584F-9339-FBBDB2344517}" type="datetime1">
              <a:rPr lang="en-US"/>
              <a:pPr>
                <a:defRPr/>
              </a:pPr>
              <a:t>14/05/18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BD01-F91F-7144-95DA-499A6DC0FAF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6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wmo-logoAcrony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B14D3-9C3A-C54D-AA22-ED51C74F060B}" type="datetime1">
              <a:rPr lang="en-US"/>
              <a:pPr>
                <a:defRPr/>
              </a:pPr>
              <a:t>14/05/18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8F6E-2BE7-5C42-9DA9-A6DD6769A8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8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wmo-logoAcrony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3F97F-36BF-5B4D-AB38-333B025DA551}" type="datetime1">
              <a:rPr lang="en-US"/>
              <a:pPr>
                <a:defRPr/>
              </a:pPr>
              <a:t>14/05/18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A67F-556B-9848-8744-F3FD1ED88BF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wmo-logoAcrony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E5B7-370B-0A48-AB36-8678DECF4B3C}" type="datetime1">
              <a:rPr lang="en-US"/>
              <a:pPr>
                <a:defRPr/>
              </a:pPr>
              <a:t>14/05/18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8AD0-16AD-444F-B7C6-CA306FE55B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9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 descr="wmo-logoAcrony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58FB7-26C8-4B4F-9589-A092113619BA}" type="datetime1">
              <a:rPr lang="en-US"/>
              <a:pPr>
                <a:defRPr/>
              </a:pPr>
              <a:t>14/05/18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1629-657A-3443-AFED-137085C93A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0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wmo-logoAcrony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7AC4-3439-7E47-882B-96C5500980A7}" type="datetime1">
              <a:rPr lang="en-US"/>
              <a:pPr>
                <a:defRPr/>
              </a:pPr>
              <a:t>14/05/18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CB8B-8A09-6345-A0D1-C9723C957D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2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wmo-logoAcrony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C190-DE39-A14E-9D1C-74EFE10D926E}" type="datetime1">
              <a:rPr lang="en-US"/>
              <a:pPr>
                <a:defRPr/>
              </a:pPr>
              <a:t>14/05/18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3571-CFCB-374B-BBF8-E36AC40D45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4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wmo-logoAcrony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1425"/>
            <a:ext cx="676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8FA6-E857-E04B-9D87-B8DAD8E20852}" type="datetime1">
              <a:rPr lang="en-US"/>
              <a:pPr>
                <a:defRPr/>
              </a:pPr>
              <a:t>14/05/18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BFD1-3D5E-0340-972B-989C0357474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BC6F344-F05F-C645-BE94-4DE29F1AD976}" type="datetime1">
              <a:rPr lang="en-US"/>
              <a:pPr>
                <a:defRPr/>
              </a:pPr>
              <a:t>14/05/18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262DABE-2FC2-3E42-8A9F-C958B55EBF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7525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67" b="1" dirty="0" smtClean="0">
                <a:ea typeface="+mj-ea"/>
              </a:rPr>
              <a:t>OCG</a:t>
            </a:r>
            <a:br>
              <a:rPr lang="en-US" sz="2667" b="1" dirty="0" smtClean="0">
                <a:ea typeface="+mj-ea"/>
              </a:rPr>
            </a:br>
            <a:r>
              <a:rPr lang="en-US" dirty="0" err="1" smtClean="0">
                <a:ea typeface="+mj-ea"/>
              </a:rPr>
              <a:t>OceanSITES</a:t>
            </a:r>
            <a:endParaRPr lang="en-US" dirty="0" smtClean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433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595959"/>
                </a:solidFill>
                <a:latin typeface="Arial" charset="0"/>
                <a:ea typeface="ＭＳ Ｐゴシック" charset="0"/>
                <a:cs typeface="Arial" charset="0"/>
              </a:rPr>
              <a:t>Johannes Karstensen</a:t>
            </a:r>
            <a:endParaRPr lang="en-US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595959"/>
                </a:solidFill>
                <a:latin typeface="Arial" charset="0"/>
                <a:ea typeface="ＭＳ Ｐゴシック" charset="0"/>
                <a:cs typeface="Arial" charset="0"/>
              </a:rPr>
              <a:t>GEOMAR Helmholtz Centre for Ocean Research Kiel, Kiel, Germany</a:t>
            </a:r>
            <a:endParaRPr lang="en-US" sz="2000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595959"/>
                </a:solidFill>
                <a:latin typeface="Arial" charset="0"/>
                <a:ea typeface="ＭＳ Ｐゴシック" charset="0"/>
                <a:cs typeface="Arial" charset="0"/>
              </a:rPr>
              <a:t>9th Session of the JCOMM Observations Coordination Group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595959"/>
                </a:solidFill>
                <a:latin typeface="Arial" charset="0"/>
                <a:ea typeface="ＭＳ Ｐゴシック" charset="0"/>
                <a:cs typeface="Arial" charset="0"/>
              </a:rPr>
              <a:t>14 - 17th May 2018, Brest, France</a:t>
            </a:r>
            <a:endParaRPr lang="en-US" sz="1600" dirty="0">
              <a:solidFill>
                <a:srgbClr val="595959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5364" name="Picture 18" descr="OceanSIT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1843088"/>
            <a:ext cx="150495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err="1">
                <a:solidFill>
                  <a:srgbClr val="3366FF"/>
                </a:solidFill>
                <a:latin typeface="Arial" charset="0"/>
                <a:ea typeface="ＭＳ Ｐゴシック" charset="0"/>
              </a:rPr>
              <a:t>OceanSITES</a:t>
            </a:r>
            <a:r>
              <a:rPr lang="es-ES" sz="24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s-ES" sz="2400" dirty="0" err="1">
                <a:solidFill>
                  <a:srgbClr val="3366FF"/>
                </a:solidFill>
                <a:latin typeface="Arial" charset="0"/>
                <a:ea typeface="ＭＳ Ｐゴシック" charset="0"/>
              </a:rPr>
              <a:t>network</a:t>
            </a:r>
            <a:r>
              <a:rPr lang="es-ES" sz="24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s-ES" dirty="0">
                <a:latin typeface="Arial" charset="0"/>
                <a:ea typeface="ＭＳ Ｐゴシック" charset="0"/>
              </a:rPr>
              <a:t/>
            </a:r>
            <a:br>
              <a:rPr lang="es-ES" dirty="0">
                <a:latin typeface="Arial" charset="0"/>
                <a:ea typeface="ＭＳ Ｐゴシック" charset="0"/>
              </a:rPr>
            </a:br>
            <a:r>
              <a:rPr lang="es-ES" dirty="0">
                <a:latin typeface="Arial" charset="0"/>
                <a:ea typeface="ＭＳ Ｐゴシック" charset="0"/>
              </a:rPr>
              <a:t>Forward Look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26626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36242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Continu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 JCOMMOPS metadata integration </a:t>
            </a:r>
          </a:p>
          <a:p>
            <a:pPr marL="285750" indent="-285750"/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Make “multidisciplinary” dimension “visible” AND obs. Data discoverable</a:t>
            </a:r>
          </a:p>
          <a:p>
            <a:pPr marL="285750" indent="-285750"/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Work towards closing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gaps in observing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(considering core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science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missions)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285750" indent="-285750"/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Work towards availability/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iteability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of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OceanSITES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time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series (e.g. visibility, DOI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) – look for examples in the network; </a:t>
            </a:r>
          </a:p>
          <a:p>
            <a:pPr marL="285750" indent="-285750"/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Contribute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 development of cross networks observing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system performance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indicators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 the frame of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JCOMMOPS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285750" indent="-285750"/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Work on enhancement of DOOS instrumentation on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OceanSITES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; Continue with “Deep Ocean Challenge”  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285750" indent="-285750"/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Synthesize Best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practices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documentation for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OceanSITES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: 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e.g. HOTS/TAO Manuals; IMOS mooring toolbox, GEOMAR mooring toolbox; FixO3 Handbook;</a:t>
            </a:r>
            <a:r>
              <a:rPr lang="is-I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…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285750" indent="-285750"/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Collaboration with DBCP on technological aspects and site management  coastal/open ocean sites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92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err="1">
                <a:solidFill>
                  <a:srgbClr val="3366FF"/>
                </a:solidFill>
                <a:latin typeface="Arial" charset="0"/>
                <a:ea typeface="ＭＳ Ｐゴシック" charset="0"/>
              </a:rPr>
              <a:t>OceanSITES</a:t>
            </a:r>
            <a:r>
              <a:rPr lang="es-ES" sz="24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s-ES" sz="2400" dirty="0" err="1">
                <a:solidFill>
                  <a:srgbClr val="3366FF"/>
                </a:solidFill>
                <a:latin typeface="Arial" charset="0"/>
                <a:ea typeface="ＭＳ Ｐゴシック" charset="0"/>
              </a:rPr>
              <a:t>network</a:t>
            </a:r>
            <a:r>
              <a:rPr lang="es-ES" sz="24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s-ES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/>
            </a:r>
            <a:br>
              <a:rPr lang="es-ES" dirty="0">
                <a:solidFill>
                  <a:srgbClr val="3366FF"/>
                </a:solidFill>
                <a:latin typeface="Arial" charset="0"/>
                <a:ea typeface="ＭＳ Ｐゴシック" charset="0"/>
              </a:rPr>
            </a:br>
            <a:r>
              <a:rPr lang="es-ES" dirty="0" err="1" smtClean="0">
                <a:latin typeface="Arial" charset="0"/>
                <a:ea typeface="ＭＳ Ｐゴシック" charset="0"/>
              </a:rPr>
              <a:t>Current</a:t>
            </a:r>
            <a:r>
              <a:rPr lang="es-ES" dirty="0" smtClean="0">
                <a:latin typeface="Arial" charset="0"/>
                <a:ea typeface="ＭＳ Ｐゴシック" charset="0"/>
              </a:rPr>
              <a:t> status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60164"/>
          </a:xfrm>
        </p:spPr>
        <p:txBody>
          <a:bodyPr/>
          <a:lstStyle/>
          <a:p>
            <a:pPr marL="285750" indent="-285750"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Moored and ship-based time series sites</a:t>
            </a:r>
          </a:p>
          <a:p>
            <a:pPr marL="685800" lvl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366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platforms registered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operational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65% /”inactive” 35%)</a:t>
            </a:r>
            <a:endParaRPr lang="en-US" sz="2000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685800" lvl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21 countries contributing (33 + registered)</a:t>
            </a:r>
          </a:p>
          <a:p>
            <a:pPr marL="400050" lvl="1" indent="0">
              <a:buFont typeface="Arial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Three “core observing objectives”: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Transport Moored Arrays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Air/sea flux reference sites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solidFill>
                  <a:prstClr val="black"/>
                </a:solidFill>
              </a:rPr>
              <a:t>GlobalOceanWatch</a:t>
            </a:r>
            <a:endParaRPr lang="en-GB" sz="2000" dirty="0"/>
          </a:p>
        </p:txBody>
      </p:sp>
      <p:sp>
        <p:nvSpPr>
          <p:cNvPr id="5" name="Rechteck 4"/>
          <p:cNvSpPr/>
          <p:nvPr/>
        </p:nvSpPr>
        <p:spPr>
          <a:xfrm>
            <a:off x="314654" y="3113922"/>
            <a:ext cx="5464938" cy="1991513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" name="Bild 1" descr="Screen Shot 2018-05-14 at 21.13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09" y="4504991"/>
            <a:ext cx="4763951" cy="235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>
                <a:solidFill>
                  <a:srgbClr val="3366FF"/>
                </a:solidFill>
                <a:latin typeface="Arial" charset="0"/>
                <a:ea typeface="ＭＳ Ｐゴシック" charset="0"/>
              </a:rPr>
              <a:t>OceanSITES network </a:t>
            </a:r>
            <a:r>
              <a:rPr lang="en-GB">
                <a:latin typeface="Arial" charset="0"/>
                <a:ea typeface="ＭＳ Ｐゴシック" charset="0"/>
              </a:rPr>
              <a:t/>
            </a:r>
            <a:br>
              <a:rPr lang="en-GB">
                <a:latin typeface="Arial" charset="0"/>
                <a:ea typeface="ＭＳ Ｐゴシック" charset="0"/>
              </a:rPr>
            </a:br>
            <a:r>
              <a:rPr lang="en-GB">
                <a:latin typeface="Arial" charset="0"/>
                <a:ea typeface="ＭＳ Ｐゴシック" charset="0"/>
              </a:rPr>
              <a:t>core observing objectives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</a:rPr>
              <a:t>Transport Moored Arrays</a:t>
            </a:r>
          </a:p>
          <a:p>
            <a:pPr lvl="1" eaLnBrk="1" hangingPunct="1"/>
            <a:r>
              <a:rPr lang="en-GB">
                <a:latin typeface="Arial" charset="0"/>
                <a:ea typeface="ＭＳ Ｐゴシック" charset="0"/>
              </a:rPr>
              <a:t>Installations that aim to determine volume &amp; property transport </a:t>
            </a:r>
          </a:p>
        </p:txBody>
      </p:sp>
      <p:pic>
        <p:nvPicPr>
          <p:cNvPr id="18435" name="Bild 1" descr="TMS_bounda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025775"/>
            <a:ext cx="51133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Bild 2" descr="TMA_Straits_OceanSITES_propos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25888"/>
            <a:ext cx="53784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feld 3"/>
          <p:cNvSpPr txBox="1">
            <a:spLocks noChangeArrowheads="1"/>
          </p:cNvSpPr>
          <p:nvPr/>
        </p:nvSpPr>
        <p:spPr bwMode="auto">
          <a:xfrm>
            <a:off x="855663" y="4333875"/>
            <a:ext cx="354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/>
              <a:t>Draft Design: Straits &amp; Passages</a:t>
            </a:r>
          </a:p>
        </p:txBody>
      </p:sp>
      <p:sp>
        <p:nvSpPr>
          <p:cNvPr id="18438" name="Textfeld 6"/>
          <p:cNvSpPr txBox="1">
            <a:spLocks noChangeArrowheads="1"/>
          </p:cNvSpPr>
          <p:nvPr/>
        </p:nvSpPr>
        <p:spPr bwMode="auto">
          <a:xfrm>
            <a:off x="3987800" y="3270250"/>
            <a:ext cx="227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/>
              <a:t>Draft Design: BOON</a:t>
            </a:r>
          </a:p>
        </p:txBody>
      </p:sp>
      <p:sp>
        <p:nvSpPr>
          <p:cNvPr id="2" name="Textfeld 1"/>
          <p:cNvSpPr txBox="1"/>
          <p:nvPr/>
        </p:nvSpPr>
        <p:spPr>
          <a:xfrm rot="21141529">
            <a:off x="935509" y="2402392"/>
            <a:ext cx="693325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u="sng" dirty="0" smtClean="0"/>
              <a:t>Last year</a:t>
            </a:r>
          </a:p>
          <a:p>
            <a:r>
              <a:rPr lang="en-GB" sz="2400" dirty="0" smtClean="0"/>
              <a:t>New transport sites in Atlantic: </a:t>
            </a:r>
          </a:p>
          <a:p>
            <a:r>
              <a:rPr lang="en-GB" sz="2400" dirty="0" smtClean="0"/>
              <a:t>– </a:t>
            </a:r>
            <a:r>
              <a:rPr lang="en-GB" sz="2400" dirty="0" err="1" smtClean="0"/>
              <a:t>Vema</a:t>
            </a:r>
            <a:r>
              <a:rPr lang="en-GB" sz="2400" dirty="0" smtClean="0"/>
              <a:t> Channel (Brazil); OSNAP Array</a:t>
            </a:r>
          </a:p>
          <a:p>
            <a:r>
              <a:rPr lang="en-GB" sz="2400" dirty="0" smtClean="0"/>
              <a:t>–  oxygen „upgrade“ at many sites</a:t>
            </a:r>
          </a:p>
          <a:p>
            <a:r>
              <a:rPr lang="en-GB" sz="2400" dirty="0" err="1" smtClean="0"/>
              <a:t>Multinetwork</a:t>
            </a:r>
            <a:r>
              <a:rPr lang="en-GB" sz="2400" dirty="0" smtClean="0"/>
              <a:t> observations </a:t>
            </a:r>
          </a:p>
          <a:p>
            <a:r>
              <a:rPr lang="en-GB" sz="2400" dirty="0" smtClean="0"/>
              <a:t>– BOON regions (Whitepapers; OOPC)</a:t>
            </a:r>
          </a:p>
          <a:p>
            <a:r>
              <a:rPr lang="en-GB" sz="2400" dirty="0" smtClean="0"/>
              <a:t>– JCOMMOPS as a tool to highlight observing effort??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>
                <a:solidFill>
                  <a:srgbClr val="3366FF"/>
                </a:solidFill>
                <a:latin typeface="Arial" charset="0"/>
                <a:ea typeface="ＭＳ Ｐゴシック" charset="0"/>
              </a:rPr>
              <a:t>OceanSITES network </a:t>
            </a:r>
            <a:r>
              <a:rPr lang="en-GB">
                <a:latin typeface="Arial" charset="0"/>
                <a:ea typeface="ＭＳ Ｐゴシック" charset="0"/>
              </a:rPr>
              <a:t/>
            </a:r>
            <a:br>
              <a:rPr lang="en-GB">
                <a:latin typeface="Arial" charset="0"/>
                <a:ea typeface="ＭＳ Ｐゴシック" charset="0"/>
              </a:rPr>
            </a:br>
            <a:r>
              <a:rPr lang="en-GB">
                <a:latin typeface="Arial" charset="0"/>
                <a:ea typeface="ＭＳ Ｐゴシック" charset="0"/>
              </a:rPr>
              <a:t>core observing objectives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" charset="0"/>
                <a:ea typeface="ＭＳ Ｐゴシック" charset="0"/>
              </a:rPr>
              <a:t>Air/Sea flux reference sites</a:t>
            </a:r>
          </a:p>
          <a:p>
            <a:pPr lvl="1" eaLnBrk="1" hangingPunct="1"/>
            <a:r>
              <a:rPr lang="en-GB" smtClean="0">
                <a:latin typeface="Arial" charset="0"/>
                <a:ea typeface="ＭＳ Ｐゴシック" charset="0"/>
              </a:rPr>
              <a:t>Cal/val at ocean/atmosphere interface (long time series &amp; boundary layer physics, gas uptake,…)</a:t>
            </a:r>
            <a:endParaRPr lang="en-GB">
              <a:latin typeface="Arial" charset="0"/>
              <a:ea typeface="ＭＳ Ｐゴシック" charset="0"/>
            </a:endParaRPr>
          </a:p>
        </p:txBody>
      </p:sp>
      <p:pic>
        <p:nvPicPr>
          <p:cNvPr id="20483" name="Bild 31" descr="Screen Shot 2017-05-21 at 23.2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2955925"/>
            <a:ext cx="43846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uppierung 2"/>
          <p:cNvGrpSpPr>
            <a:grpSpLocks/>
          </p:cNvGrpSpPr>
          <p:nvPr/>
        </p:nvGrpSpPr>
        <p:grpSpPr bwMode="auto">
          <a:xfrm>
            <a:off x="509588" y="4560888"/>
            <a:ext cx="8314355" cy="2011362"/>
            <a:chOff x="509588" y="4560888"/>
            <a:chExt cx="8314629" cy="2010620"/>
          </a:xfrm>
        </p:grpSpPr>
        <p:pic>
          <p:nvPicPr>
            <p:cNvPr id="20485" name="Bild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88" y="4560888"/>
              <a:ext cx="3251200" cy="1629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 bwMode="auto">
            <a:xfrm>
              <a:off x="750896" y="5217871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117620" y="5406713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720890" y="5257543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616111" y="4832250"/>
              <a:ext cx="104778" cy="8093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170010" y="5781225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497362" y="5716162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078090" y="4689428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8" name="Textfeld 7"/>
            <p:cNvSpPr txBox="1"/>
            <p:nvPr/>
          </p:nvSpPr>
          <p:spPr bwMode="auto">
            <a:xfrm>
              <a:off x="617542" y="4581517"/>
              <a:ext cx="1081123" cy="3078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/>
                <a:t>Draft Design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285901" y="5593969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20495" name="Textfeld 8"/>
            <p:cNvSpPr txBox="1">
              <a:spLocks noChangeArrowheads="1"/>
            </p:cNvSpPr>
            <p:nvPr/>
          </p:nvSpPr>
          <p:spPr bwMode="auto">
            <a:xfrm>
              <a:off x="509588" y="6189930"/>
              <a:ext cx="16237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400" i="1"/>
                <a:t>Map: Wind speed</a:t>
              </a:r>
            </a:p>
          </p:txBody>
        </p:sp>
        <p:grpSp>
          <p:nvGrpSpPr>
            <p:cNvPr id="20496" name="Gruppierung 29"/>
            <p:cNvGrpSpPr>
              <a:grpSpLocks/>
            </p:cNvGrpSpPr>
            <p:nvPr/>
          </p:nvGrpSpPr>
          <p:grpSpPr bwMode="auto">
            <a:xfrm>
              <a:off x="5241125" y="4595438"/>
              <a:ext cx="3583092" cy="1976070"/>
              <a:chOff x="4589774" y="3683967"/>
              <a:chExt cx="4650988" cy="2535871"/>
            </a:xfrm>
          </p:grpSpPr>
          <p:pic>
            <p:nvPicPr>
              <p:cNvPr id="20544" name="Bild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9774" y="4037668"/>
                <a:ext cx="4051376" cy="2182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13"/>
              <p:cNvSpPr/>
              <p:nvPr/>
            </p:nvSpPr>
            <p:spPr>
              <a:xfrm>
                <a:off x="6225153" y="5283061"/>
                <a:ext cx="136006" cy="11200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40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71798" y="3780145"/>
                <a:ext cx="138066" cy="11200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40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841862" y="4780053"/>
                <a:ext cx="138066" cy="10996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40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490983" y="4372759"/>
                <a:ext cx="138068" cy="11404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40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705856" y="5079414"/>
                <a:ext cx="136006" cy="10996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40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629050" y="4955190"/>
                <a:ext cx="136006" cy="11200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40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391510" y="4942971"/>
                <a:ext cx="138066" cy="11200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40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957261" y="5704611"/>
                <a:ext cx="136006" cy="10996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40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461574" y="5645553"/>
                <a:ext cx="138066" cy="11404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40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164273" y="4586588"/>
                <a:ext cx="138068" cy="11200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400"/>
              </a:p>
            </p:txBody>
          </p:sp>
          <p:sp>
            <p:nvSpPr>
              <p:cNvPr id="20555" name="Textfeld 30"/>
              <p:cNvSpPr txBox="1">
                <a:spLocks noChangeArrowheads="1"/>
              </p:cNvSpPr>
              <p:nvPr/>
            </p:nvSpPr>
            <p:spPr bwMode="auto">
              <a:xfrm>
                <a:off x="7118141" y="3683967"/>
                <a:ext cx="2122621" cy="394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GB" sz="1400" i="1"/>
                  <a:t>Map: Cloud cover</a:t>
                </a:r>
              </a:p>
            </p:txBody>
          </p:sp>
        </p:grpSp>
        <p:sp>
          <p:nvSpPr>
            <p:cNvPr id="31" name="Oval 30"/>
            <p:cNvSpPr/>
            <p:nvPr/>
          </p:nvSpPr>
          <p:spPr bwMode="auto">
            <a:xfrm>
              <a:off x="1870120" y="5232152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1117620" y="5298803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922510" y="5367040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50896" y="5322607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752483" y="5435277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955690" y="5208349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955690" y="5311498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957278" y="5425756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14350" y="5219457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14350" y="5322607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15938" y="5435277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602140" y="5178197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602140" y="5282934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603727" y="5395605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627383" y="5209935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627383" y="5314672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2628970" y="5427343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916317" y="5217871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2916317" y="5322607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2917904" y="5435277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182868" y="5620947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1870120" y="5803441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421001" y="5820898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3133812" y="5781225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512921" y="5019506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738511" y="5722509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916159" y="4903662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798681" y="5014746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904888" y="4975072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1765341" y="5643164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3551338" y="5633642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3319556" y="5276586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6134285" y="6120824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6501011" y="5598730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6708979" y="6090673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7647223" y="5820898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918536" y="6081152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7485293" y="5084570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7893293" y="6123998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6916949" y="5230566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6104122" y="5825658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6340667" y="5617773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7485293" y="5889135"/>
              <a:ext cx="104778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024903" y="5803441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5899328" y="5628881"/>
              <a:ext cx="103191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021728" y="5052831"/>
              <a:ext cx="103190" cy="793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/>
            </a:p>
          </p:txBody>
        </p:sp>
        <p:sp>
          <p:nvSpPr>
            <p:cNvPr id="131" name="Textfeld 130"/>
            <p:cNvSpPr txBox="1"/>
            <p:nvPr/>
          </p:nvSpPr>
          <p:spPr bwMode="auto">
            <a:xfrm>
              <a:off x="5715652" y="5052831"/>
              <a:ext cx="1084926" cy="3076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/>
                <a:t>Draft Design</a:t>
              </a:r>
            </a:p>
          </p:txBody>
        </p:sp>
      </p:grpSp>
      <p:sp>
        <p:nvSpPr>
          <p:cNvPr id="77" name="Textfeld 76"/>
          <p:cNvSpPr txBox="1"/>
          <p:nvPr/>
        </p:nvSpPr>
        <p:spPr>
          <a:xfrm rot="21141529">
            <a:off x="935509" y="2956390"/>
            <a:ext cx="693325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u="sng" smtClean="0"/>
              <a:t>Last year</a:t>
            </a:r>
          </a:p>
          <a:p>
            <a:r>
              <a:rPr lang="en-GB" sz="2400" smtClean="0"/>
              <a:t>– refinement of the important role in improving NWP </a:t>
            </a:r>
          </a:p>
          <a:p>
            <a:r>
              <a:rPr lang="en-GB" sz="2400" smtClean="0"/>
              <a:t>– observing gap: high latitude air/sea interaction; decommission of OOI site Southern Ocean</a:t>
            </a:r>
          </a:p>
          <a:p>
            <a:endParaRPr lang="en-GB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>
                <a:solidFill>
                  <a:srgbClr val="3366FF"/>
                </a:solidFill>
                <a:latin typeface="Arial" charset="0"/>
                <a:ea typeface="ＭＳ Ｐゴシック" charset="0"/>
              </a:rPr>
              <a:t>OceanSITES network </a:t>
            </a:r>
            <a:br>
              <a:rPr lang="en-GB" sz="2400">
                <a:solidFill>
                  <a:srgbClr val="3366FF"/>
                </a:solidFill>
                <a:latin typeface="Arial" charset="0"/>
                <a:ea typeface="ＭＳ Ｐゴシック" charset="0"/>
              </a:rPr>
            </a:br>
            <a:r>
              <a:rPr lang="en-GB">
                <a:latin typeface="Arial" charset="0"/>
                <a:ea typeface="ＭＳ Ｐゴシック" charset="0"/>
              </a:rPr>
              <a:t>core observing objectives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</a:rPr>
              <a:t>Global Ocean Watch</a:t>
            </a:r>
          </a:p>
          <a:p>
            <a:pPr lvl="1" eaLnBrk="1" hangingPunct="1"/>
            <a:r>
              <a:rPr lang="en-GB">
                <a:latin typeface="Arial" charset="0"/>
                <a:ea typeface="ＭＳ Ｐゴシック" charset="0"/>
              </a:rPr>
              <a:t>“</a:t>
            </a:r>
            <a:r>
              <a:rPr lang="en-GB" altLang="ja-JP">
                <a:latin typeface="Arial" charset="0"/>
                <a:ea typeface="ＭＳ Ｐゴシック" charset="0"/>
              </a:rPr>
              <a:t>Long</a:t>
            </a:r>
            <a:r>
              <a:rPr lang="en-GB">
                <a:latin typeface="Arial" charset="0"/>
                <a:ea typeface="ＭＳ Ｐゴシック" charset="0"/>
              </a:rPr>
              <a:t>”</a:t>
            </a:r>
            <a:r>
              <a:rPr lang="en-GB" altLang="ja-JP">
                <a:latin typeface="Arial" charset="0"/>
                <a:ea typeface="ＭＳ Ｐゴシック" charset="0"/>
              </a:rPr>
              <a:t> time series </a:t>
            </a:r>
            <a:br>
              <a:rPr lang="en-GB" altLang="ja-JP">
                <a:latin typeface="Arial" charset="0"/>
                <a:ea typeface="ＭＳ Ｐゴシック" charset="0"/>
              </a:rPr>
            </a:br>
            <a:r>
              <a:rPr lang="en-GB" altLang="ja-JP">
                <a:latin typeface="Arial" charset="0"/>
                <a:ea typeface="ＭＳ Ｐゴシック" charset="0"/>
              </a:rPr>
              <a:t>note: for some parameter a seasonal cycle is </a:t>
            </a:r>
            <a:r>
              <a:rPr lang="en-GB">
                <a:latin typeface="Arial" charset="0"/>
                <a:ea typeface="ＭＳ Ｐゴシック" charset="0"/>
              </a:rPr>
              <a:t>“</a:t>
            </a:r>
            <a:r>
              <a:rPr lang="en-GB" altLang="ja-JP">
                <a:latin typeface="Arial" charset="0"/>
                <a:ea typeface="ＭＳ Ｐゴシック" charset="0"/>
              </a:rPr>
              <a:t>long</a:t>
            </a:r>
            <a:r>
              <a:rPr lang="en-GB">
                <a:latin typeface="Arial" charset="0"/>
                <a:ea typeface="ＭＳ Ｐゴシック" charset="0"/>
              </a:rPr>
              <a:t>”</a:t>
            </a:r>
            <a:endParaRPr lang="en-GB" altLang="ja-JP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GB">
                <a:latin typeface="Arial" charset="0"/>
                <a:ea typeface="ＭＳ Ｐゴシック" charset="0"/>
              </a:rPr>
              <a:t>Regions considered “representative” for larger areas (biogeochemical provinces, gyres, etc.)</a:t>
            </a:r>
          </a:p>
        </p:txBody>
      </p:sp>
      <p:pic>
        <p:nvPicPr>
          <p:cNvPr id="21507" name="Bild 2" descr="global_ocean_wa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729038"/>
            <a:ext cx="36258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uppierung 5"/>
          <p:cNvGrpSpPr>
            <a:grpSpLocks/>
          </p:cNvGrpSpPr>
          <p:nvPr/>
        </p:nvGrpSpPr>
        <p:grpSpPr bwMode="auto">
          <a:xfrm>
            <a:off x="3973513" y="3878263"/>
            <a:ext cx="4819650" cy="2332037"/>
            <a:chOff x="3479240" y="3312261"/>
            <a:chExt cx="5527795" cy="2925971"/>
          </a:xfrm>
        </p:grpSpPr>
        <p:pic>
          <p:nvPicPr>
            <p:cNvPr id="21512" name="Bild 3" descr="biogeographical_provinces201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240" y="3312261"/>
              <a:ext cx="5527795" cy="292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047314" y="4435643"/>
              <a:ext cx="16204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760638" y="4495397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436545" y="4264347"/>
              <a:ext cx="162047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522529" y="4579053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172945" y="5045137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760638" y="5124810"/>
              <a:ext cx="162047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458394" y="3905821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5795233" y="4067157"/>
              <a:ext cx="162046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4091012" y="4264347"/>
              <a:ext cx="16204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127427" y="3987485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941710" y="4148822"/>
              <a:ext cx="16204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92126" y="4740389"/>
              <a:ext cx="162046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684576" y="4822054"/>
              <a:ext cx="16204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4979537" y="5126801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360483" y="4230486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334992" y="5497278"/>
              <a:ext cx="160226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6086553" y="3702656"/>
              <a:ext cx="16204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6239496" y="3854034"/>
              <a:ext cx="16022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7244550" y="4772258"/>
              <a:ext cx="162046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7395671" y="5094932"/>
              <a:ext cx="162047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7118917" y="5455451"/>
              <a:ext cx="162047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5922686" y="5660607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8298763" y="4336052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8380697" y="4031304"/>
              <a:ext cx="16022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136717" y="3987485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7038804" y="4579053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606470" y="4692586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8460810" y="4497388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8524536" y="5073023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8380697" y="5335942"/>
              <a:ext cx="16022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6157562" y="4822054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6319609" y="5176597"/>
              <a:ext cx="16204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5957279" y="4254387"/>
              <a:ext cx="162047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5715120" y="4692586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4280370" y="5877715"/>
              <a:ext cx="16204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4440596" y="5337933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5877166" y="5375778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5296348" y="5455451"/>
              <a:ext cx="162046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6004619" y="3503475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4482472" y="3620991"/>
              <a:ext cx="162047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1509" name="Rechteck 16383"/>
          <p:cNvSpPr>
            <a:spLocks noChangeArrowheads="1"/>
          </p:cNvSpPr>
          <p:nvPr/>
        </p:nvSpPr>
        <p:spPr bwMode="auto">
          <a:xfrm>
            <a:off x="6342063" y="6210300"/>
            <a:ext cx="269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Reygondeau et al, 2013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7086600" y="5768975"/>
            <a:ext cx="1081088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/>
              <a:t>Draft Design</a:t>
            </a:r>
          </a:p>
        </p:txBody>
      </p:sp>
      <p:pic>
        <p:nvPicPr>
          <p:cNvPr id="21511" name="Bild 1" descr="Screen Shot 2017-05-22 at 21.31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579938"/>
            <a:ext cx="263207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>
                <a:solidFill>
                  <a:srgbClr val="3366FF"/>
                </a:solidFill>
                <a:latin typeface="Arial" charset="0"/>
                <a:ea typeface="ＭＳ Ｐゴシック" charset="0"/>
              </a:rPr>
              <a:t>OceanSITES network </a:t>
            </a:r>
            <a:br>
              <a:rPr lang="en-GB" sz="2400">
                <a:solidFill>
                  <a:srgbClr val="3366FF"/>
                </a:solidFill>
                <a:latin typeface="Arial" charset="0"/>
                <a:ea typeface="ＭＳ Ｐゴシック" charset="0"/>
              </a:rPr>
            </a:br>
            <a:r>
              <a:rPr lang="en-GB">
                <a:latin typeface="Arial" charset="0"/>
                <a:ea typeface="ＭＳ Ｐゴシック" charset="0"/>
              </a:rPr>
              <a:t>core observing objectives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</a:rPr>
              <a:t>Global Ocean Watch</a:t>
            </a:r>
          </a:p>
          <a:p>
            <a:pPr lvl="1" eaLnBrk="1" hangingPunct="1"/>
            <a:r>
              <a:rPr lang="en-GB">
                <a:latin typeface="Arial" charset="0"/>
                <a:ea typeface="ＭＳ Ｐゴシック" charset="0"/>
              </a:rPr>
              <a:t>“</a:t>
            </a:r>
            <a:r>
              <a:rPr lang="en-GB" altLang="ja-JP">
                <a:latin typeface="Arial" charset="0"/>
                <a:ea typeface="ＭＳ Ｐゴシック" charset="0"/>
              </a:rPr>
              <a:t>Long</a:t>
            </a:r>
            <a:r>
              <a:rPr lang="en-GB">
                <a:latin typeface="Arial" charset="0"/>
                <a:ea typeface="ＭＳ Ｐゴシック" charset="0"/>
              </a:rPr>
              <a:t>”</a:t>
            </a:r>
            <a:r>
              <a:rPr lang="en-GB" altLang="ja-JP">
                <a:latin typeface="Arial" charset="0"/>
                <a:ea typeface="ＭＳ Ｐゴシック" charset="0"/>
              </a:rPr>
              <a:t> time series </a:t>
            </a:r>
            <a:br>
              <a:rPr lang="en-GB" altLang="ja-JP">
                <a:latin typeface="Arial" charset="0"/>
                <a:ea typeface="ＭＳ Ｐゴシック" charset="0"/>
              </a:rPr>
            </a:br>
            <a:r>
              <a:rPr lang="en-GB" altLang="ja-JP">
                <a:latin typeface="Arial" charset="0"/>
                <a:ea typeface="ＭＳ Ｐゴシック" charset="0"/>
              </a:rPr>
              <a:t>note: for some parameter a seasonal cycle is </a:t>
            </a:r>
            <a:r>
              <a:rPr lang="en-GB">
                <a:latin typeface="Arial" charset="0"/>
                <a:ea typeface="ＭＳ Ｐゴシック" charset="0"/>
              </a:rPr>
              <a:t>“</a:t>
            </a:r>
            <a:r>
              <a:rPr lang="en-GB" altLang="ja-JP">
                <a:latin typeface="Arial" charset="0"/>
                <a:ea typeface="ＭＳ Ｐゴシック" charset="0"/>
              </a:rPr>
              <a:t>long</a:t>
            </a:r>
            <a:r>
              <a:rPr lang="en-GB">
                <a:latin typeface="Arial" charset="0"/>
                <a:ea typeface="ＭＳ Ｐゴシック" charset="0"/>
              </a:rPr>
              <a:t>”</a:t>
            </a:r>
            <a:endParaRPr lang="en-GB" altLang="ja-JP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GB">
                <a:latin typeface="Arial" charset="0"/>
                <a:ea typeface="ＭＳ Ｐゴシック" charset="0"/>
              </a:rPr>
              <a:t>Regions considered “representative” for larger areas (biogeochemical provinces, gyres, etc.)</a:t>
            </a:r>
          </a:p>
        </p:txBody>
      </p:sp>
      <p:pic>
        <p:nvPicPr>
          <p:cNvPr id="21507" name="Bild 2" descr="global_ocean_wa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729038"/>
            <a:ext cx="36258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uppierung 5"/>
          <p:cNvGrpSpPr>
            <a:grpSpLocks/>
          </p:cNvGrpSpPr>
          <p:nvPr/>
        </p:nvGrpSpPr>
        <p:grpSpPr bwMode="auto">
          <a:xfrm>
            <a:off x="3973513" y="3878263"/>
            <a:ext cx="4819650" cy="2332037"/>
            <a:chOff x="3479240" y="3312261"/>
            <a:chExt cx="5527795" cy="2925971"/>
          </a:xfrm>
        </p:grpSpPr>
        <p:pic>
          <p:nvPicPr>
            <p:cNvPr id="21512" name="Bild 3" descr="biogeographical_provinces201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240" y="3312261"/>
              <a:ext cx="5527795" cy="292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047314" y="4435643"/>
              <a:ext cx="16204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760638" y="4495397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436545" y="4264347"/>
              <a:ext cx="162047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522529" y="4579053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172945" y="5045137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760638" y="5124810"/>
              <a:ext cx="162047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458394" y="3905821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5795233" y="4067157"/>
              <a:ext cx="162046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4091012" y="4264347"/>
              <a:ext cx="16204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127427" y="3987485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941710" y="4148822"/>
              <a:ext cx="16204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92126" y="4740389"/>
              <a:ext cx="162046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684576" y="4822054"/>
              <a:ext cx="16204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4979537" y="5126801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360483" y="4230486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334992" y="5497278"/>
              <a:ext cx="160226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6086553" y="3702656"/>
              <a:ext cx="16204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6239496" y="3854034"/>
              <a:ext cx="16022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7244550" y="4772258"/>
              <a:ext cx="162046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7395671" y="5094932"/>
              <a:ext cx="162047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7118917" y="5455451"/>
              <a:ext cx="162047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5922686" y="5660607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8298763" y="4336052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8380697" y="4031304"/>
              <a:ext cx="16022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8136717" y="3987485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7038804" y="4579053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606470" y="4692586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8460810" y="4497388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8524536" y="5073023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8380697" y="5335942"/>
              <a:ext cx="16022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6157562" y="4822054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6319609" y="5176597"/>
              <a:ext cx="16204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5957279" y="4254387"/>
              <a:ext cx="162047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5715120" y="4692586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4280370" y="5877715"/>
              <a:ext cx="162046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4440596" y="5337933"/>
              <a:ext cx="162046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5877166" y="5375778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5296348" y="5455451"/>
              <a:ext cx="162046" cy="1633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6004619" y="3503475"/>
              <a:ext cx="162047" cy="16133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4482472" y="3620991"/>
              <a:ext cx="162047" cy="16133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1509" name="Rechteck 16383"/>
          <p:cNvSpPr>
            <a:spLocks noChangeArrowheads="1"/>
          </p:cNvSpPr>
          <p:nvPr/>
        </p:nvSpPr>
        <p:spPr bwMode="auto">
          <a:xfrm>
            <a:off x="6342063" y="6210300"/>
            <a:ext cx="269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Reygondeau et al, 2013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7086600" y="5768975"/>
            <a:ext cx="1081088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dirty="0"/>
              <a:t>Draft Design</a:t>
            </a:r>
          </a:p>
        </p:txBody>
      </p:sp>
      <p:pic>
        <p:nvPicPr>
          <p:cNvPr id="21511" name="Bild 1" descr="Screen Shot 2017-05-22 at 21.31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579938"/>
            <a:ext cx="263207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feld 50"/>
          <p:cNvSpPr txBox="1"/>
          <p:nvPr/>
        </p:nvSpPr>
        <p:spPr>
          <a:xfrm rot="21141529">
            <a:off x="506885" y="3703072"/>
            <a:ext cx="693325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u="sng" dirty="0" smtClean="0"/>
              <a:t>Last year</a:t>
            </a:r>
          </a:p>
          <a:p>
            <a:r>
              <a:rPr lang="en-GB" sz="2400" dirty="0"/>
              <a:t>– </a:t>
            </a:r>
            <a:r>
              <a:rPr lang="en-GB" sz="2400" dirty="0" smtClean="0"/>
              <a:t>upgrade with Ocean Tracking network sensors at many sites</a:t>
            </a:r>
          </a:p>
          <a:p>
            <a:r>
              <a:rPr lang="en-GB" sz="2400" dirty="0" smtClean="0"/>
              <a:t>– SCOR Working group 154: P-OBS legacy Target strength data</a:t>
            </a:r>
          </a:p>
          <a:p>
            <a:r>
              <a:rPr lang="en-GB" sz="2400" dirty="0"/>
              <a:t>– </a:t>
            </a:r>
            <a:r>
              <a:rPr lang="en-GB" sz="2400" dirty="0" smtClean="0"/>
              <a:t>First non-physics sensors appear at </a:t>
            </a:r>
            <a:r>
              <a:rPr lang="en-GB" sz="2400" dirty="0" err="1" smtClean="0"/>
              <a:t>oceansites.jcommops.org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3" name="Bild 2" descr="Screen Shot 2018-05-15 at 07.10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242">
            <a:off x="4504369" y="311256"/>
            <a:ext cx="4503514" cy="35821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 rot="21356387">
            <a:off x="4642485" y="1457830"/>
            <a:ext cx="443691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1st time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Sediment </a:t>
            </a:r>
            <a:r>
              <a:rPr lang="de-DE" dirty="0" err="1" smtClean="0"/>
              <a:t>trap</a:t>
            </a:r>
            <a:r>
              <a:rPr lang="de-DE" dirty="0" smtClean="0"/>
              <a:t>, </a:t>
            </a:r>
            <a:r>
              <a:rPr lang="de-DE" dirty="0" err="1" smtClean="0"/>
              <a:t>nutrient</a:t>
            </a:r>
            <a:r>
              <a:rPr lang="de-DE" dirty="0" smtClean="0"/>
              <a:t>, </a:t>
            </a:r>
            <a:r>
              <a:rPr lang="de-DE" dirty="0" err="1" smtClean="0"/>
              <a:t>oxygen</a:t>
            </a:r>
            <a:r>
              <a:rPr lang="de-DE" dirty="0" smtClean="0"/>
              <a:t>, pH</a:t>
            </a:r>
          </a:p>
          <a:p>
            <a:r>
              <a:rPr lang="de-DE" dirty="0" err="1"/>
              <a:t>a</a:t>
            </a:r>
            <a:r>
              <a:rPr lang="de-DE" dirty="0" err="1" smtClean="0"/>
              <a:t>re</a:t>
            </a:r>
            <a:r>
              <a:rPr lang="de-DE" dirty="0" smtClean="0"/>
              <a:t> </a:t>
            </a:r>
            <a:r>
              <a:rPr lang="de-DE" dirty="0" err="1" smtClean="0"/>
              <a:t>discoverable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oceansites.jcommops.org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5641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>OceanSITES</a:t>
            </a:r>
            <a:r>
              <a:rPr lang="en-GB" sz="24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network </a:t>
            </a:r>
            <a:br>
              <a:rPr lang="en-GB" sz="2400" dirty="0" smtClean="0">
                <a:solidFill>
                  <a:srgbClr val="3366FF"/>
                </a:solidFill>
                <a:latin typeface="Arial" charset="0"/>
                <a:ea typeface="ＭＳ Ｐゴシック" charset="0"/>
              </a:rPr>
            </a:br>
            <a:r>
              <a:rPr lang="en-GB" dirty="0" err="1" smtClean="0">
                <a:latin typeface="Arial" charset="0"/>
                <a:ea typeface="ＭＳ Ｐゴシック" charset="0"/>
              </a:rPr>
              <a:t>Activties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593830"/>
            <a:ext cx="8393609" cy="46778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New Technical coordinator hired in late 2017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Arial" charset="0"/>
                <a:ea typeface="ＭＳ Ｐゴシック" charset="0"/>
              </a:rPr>
              <a:t>Champika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Gallage</a:t>
            </a:r>
            <a:r>
              <a:rPr lang="en-US" dirty="0">
                <a:latin typeface="Arial" charset="0"/>
                <a:ea typeface="ＭＳ Ｐゴシック" charset="0"/>
              </a:rPr>
              <a:t> left 10. Sept 2016 / Long Jiang started 01. Nov. 2017 </a:t>
            </a:r>
            <a:r>
              <a:rPr lang="en-US" dirty="0" smtClean="0">
                <a:latin typeface="Arial" charset="0"/>
                <a:ea typeface="ＭＳ Ｐゴシック" charset="0"/>
              </a:rPr>
              <a:t>(</a:t>
            </a:r>
            <a:r>
              <a:rPr lang="en-US" i="1" dirty="0" smtClean="0">
                <a:latin typeface="Arial" charset="0"/>
                <a:ea typeface="ＭＳ Ｐゴシック" charset="0"/>
              </a:rPr>
              <a:t>Note on JCOMMOPS budget</a:t>
            </a:r>
            <a:r>
              <a:rPr lang="en-US" i="1" dirty="0">
                <a:latin typeface="Arial" charset="0"/>
                <a:ea typeface="ＭＳ Ｐゴシック" charset="0"/>
              </a:rPr>
              <a:t>: 13.5 month no salary expenses on </a:t>
            </a:r>
            <a:r>
              <a:rPr lang="en-US" i="1" dirty="0" smtClean="0">
                <a:latin typeface="Arial" charset="0"/>
                <a:ea typeface="ＭＳ Ｐゴシック" charset="0"/>
              </a:rPr>
              <a:t>TC)</a:t>
            </a:r>
            <a:endParaRPr lang="en-US" i="1" dirty="0">
              <a:latin typeface="Arial" charset="0"/>
              <a:ea typeface="ＭＳ Ｐゴシック" charset="0"/>
            </a:endParaRPr>
          </a:p>
          <a:p>
            <a:r>
              <a:rPr lang="en-GB" dirty="0" smtClean="0"/>
              <a:t>Executive calls (every 4 month) &amp; in-person meeting Feb. 2018</a:t>
            </a:r>
          </a:p>
          <a:p>
            <a:r>
              <a:rPr lang="en-GB" dirty="0" smtClean="0"/>
              <a:t>Data management Team – </a:t>
            </a:r>
            <a:r>
              <a:rPr lang="en-GB" dirty="0" err="1" smtClean="0"/>
              <a:t>telcon</a:t>
            </a:r>
            <a:r>
              <a:rPr lang="en-GB" dirty="0" smtClean="0"/>
              <a:t> every month</a:t>
            </a:r>
            <a:endParaRPr lang="en-GB" dirty="0" smtClean="0"/>
          </a:p>
          <a:p>
            <a:r>
              <a:rPr lang="en-GB" dirty="0" smtClean="0"/>
              <a:t>Joint JCOMMOPS/</a:t>
            </a:r>
            <a:r>
              <a:rPr lang="en-GB" dirty="0" err="1" smtClean="0"/>
              <a:t>OceanSITES</a:t>
            </a:r>
            <a:r>
              <a:rPr lang="en-GB" dirty="0" smtClean="0"/>
              <a:t> workshop at Ocean Sciences Meeting 2018</a:t>
            </a:r>
          </a:p>
          <a:p>
            <a:r>
              <a:rPr lang="en-GB" dirty="0" smtClean="0"/>
              <a:t>US transport sites &amp; Surface mooring review</a:t>
            </a:r>
          </a:p>
          <a:p>
            <a:r>
              <a:rPr lang="en-GB" dirty="0" smtClean="0"/>
              <a:t>Deep Ocean Challenge (T/S sensor pool)</a:t>
            </a:r>
          </a:p>
          <a:p>
            <a:r>
              <a:rPr lang="en-GB" dirty="0" smtClean="0"/>
              <a:t>SCOR WG 154: Plankton Obs. (P-OBS)</a:t>
            </a:r>
          </a:p>
          <a:p>
            <a:r>
              <a:rPr lang="en-GB" dirty="0" err="1"/>
              <a:t>OceanSITES</a:t>
            </a:r>
            <a:r>
              <a:rPr lang="en-GB" dirty="0"/>
              <a:t> White paper </a:t>
            </a:r>
            <a:r>
              <a:rPr lang="en-GB" dirty="0" smtClean="0"/>
              <a:t>abstract for OceanObs19</a:t>
            </a:r>
          </a:p>
          <a:p>
            <a:r>
              <a:rPr lang="en-GB" dirty="0"/>
              <a:t>Preparation for 12th </a:t>
            </a:r>
            <a:r>
              <a:rPr lang="en-GB" dirty="0" err="1"/>
              <a:t>OceanSITES</a:t>
            </a:r>
            <a:r>
              <a:rPr lang="en-GB" dirty="0"/>
              <a:t> meeting (2.-6. July 2018, Kiel, Germany)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1689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700" dirty="0" err="1">
                <a:solidFill>
                  <a:srgbClr val="3366FF"/>
                </a:solidFill>
                <a:latin typeface="Arial" charset="0"/>
                <a:ea typeface="ＭＳ Ｐゴシック" charset="0"/>
              </a:rPr>
              <a:t>OceanSITES</a:t>
            </a:r>
            <a:r>
              <a:rPr lang="es-ES" sz="27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s-ES" sz="2700" dirty="0" err="1">
                <a:solidFill>
                  <a:srgbClr val="3366FF"/>
                </a:solidFill>
                <a:latin typeface="Arial" charset="0"/>
                <a:ea typeface="ＭＳ Ｐゴシック" charset="0"/>
              </a:rPr>
              <a:t>network</a:t>
            </a:r>
            <a:r>
              <a:rPr lang="es-ES" sz="27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br>
              <a:rPr lang="es-ES" sz="2700" dirty="0">
                <a:solidFill>
                  <a:srgbClr val="3366FF"/>
                </a:solidFill>
                <a:latin typeface="Arial" charset="0"/>
                <a:ea typeface="ＭＳ Ｐゴシック" charset="0"/>
              </a:rPr>
            </a:br>
            <a:r>
              <a:rPr lang="es-ES" dirty="0" err="1" smtClean="0">
                <a:latin typeface="Arial" charset="0"/>
                <a:ea typeface="ＭＳ Ｐゴシック" charset="0"/>
              </a:rPr>
              <a:t>Transition</a:t>
            </a:r>
            <a:r>
              <a:rPr lang="es-ES" dirty="0" smtClean="0">
                <a:latin typeface="Arial" charset="0"/>
                <a:ea typeface="ＭＳ Ｐゴシック" charset="0"/>
              </a:rPr>
              <a:t> </a:t>
            </a:r>
            <a:r>
              <a:rPr lang="es-ES" dirty="0" err="1" smtClean="0">
                <a:latin typeface="Arial" charset="0"/>
                <a:ea typeface="ＭＳ Ｐゴシック" charset="0"/>
              </a:rPr>
              <a:t>to</a:t>
            </a:r>
            <a:r>
              <a:rPr lang="es-ES" dirty="0" smtClean="0">
                <a:latin typeface="Arial" charset="0"/>
                <a:ea typeface="ＭＳ Ｐゴシック" charset="0"/>
              </a:rPr>
              <a:t> JCOMMOPS </a:t>
            </a:r>
            <a:r>
              <a:rPr lang="es-ES" dirty="0" err="1" smtClean="0">
                <a:latin typeface="Arial" charset="0"/>
                <a:ea typeface="ＭＳ Ｐゴシック" charset="0"/>
              </a:rPr>
              <a:t>metadata</a:t>
            </a:r>
            <a:r>
              <a:rPr lang="es-ES" dirty="0" smtClean="0">
                <a:latin typeface="Arial" charset="0"/>
                <a:ea typeface="ＭＳ Ｐゴシック" charset="0"/>
              </a:rPr>
              <a:t> </a:t>
            </a:r>
            <a:r>
              <a:rPr lang="es-ES" dirty="0" err="1" smtClean="0">
                <a:latin typeface="Arial" charset="0"/>
                <a:ea typeface="ＭＳ Ｐゴシック" charset="0"/>
              </a:rPr>
              <a:t>management</a:t>
            </a:r>
            <a:r>
              <a:rPr lang="es-ES" dirty="0" smtClean="0">
                <a:latin typeface="Arial" charset="0"/>
                <a:ea typeface="ＭＳ Ｐゴシック" charset="0"/>
              </a:rPr>
              <a:t> </a:t>
            </a:r>
            <a:r>
              <a:rPr lang="es-ES" dirty="0" err="1" smtClean="0">
                <a:latin typeface="Arial" charset="0"/>
                <a:ea typeface="ＭＳ Ｐゴシック" charset="0"/>
              </a:rPr>
              <a:t>system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298" y="1825362"/>
            <a:ext cx="8466502" cy="420713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Three phases:</a:t>
            </a:r>
          </a:p>
          <a:p>
            <a:pPr lvl="1"/>
            <a:r>
              <a:rPr lang="en-GB" b="1" dirty="0" smtClean="0"/>
              <a:t>Preparatory phase (completed):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metadata needs (OS perspective) introduced; </a:t>
            </a:r>
            <a:br>
              <a:rPr lang="en-GB" dirty="0" smtClean="0"/>
            </a:br>
            <a:r>
              <a:rPr lang="en-GB" dirty="0" smtClean="0"/>
              <a:t>populated with data from former OS XLS spread sheet</a:t>
            </a:r>
          </a:p>
          <a:p>
            <a:pPr lvl="1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Implementation phase (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ongoing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):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refinement/adaptation of JCOMMOPS DB for OS needs; use „test sites“ of different complexity; </a:t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expand to all sites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&amp; combine with “training!”</a:t>
            </a:r>
          </a:p>
          <a:p>
            <a:pPr lvl="1"/>
            <a:r>
              <a:rPr lang="en-GB" b="1" dirty="0" smtClean="0"/>
              <a:t>Operational phase (mid 2019 onwards):</a:t>
            </a:r>
            <a:br>
              <a:rPr lang="en-GB" b="1" dirty="0" smtClean="0"/>
            </a:br>
            <a:r>
              <a:rPr lang="en-GB" dirty="0" smtClean="0"/>
              <a:t>site PI/operators maintain the site management - </a:t>
            </a:r>
            <a:br>
              <a:rPr lang="en-GB" dirty="0" smtClean="0"/>
            </a:br>
            <a:r>
              <a:rPr lang="en-GB" dirty="0" smtClean="0"/>
              <a:t>via JCOMMOPS website frontend; </a:t>
            </a:r>
            <a:r>
              <a:rPr lang="en-GB" dirty="0" err="1" smtClean="0"/>
              <a:t>netCDF</a:t>
            </a:r>
            <a:r>
              <a:rPr lang="en-GB" dirty="0" smtClean="0"/>
              <a:t> files; XML files; other standard metadata (e.g. European EMSO)</a:t>
            </a:r>
            <a:br>
              <a:rPr lang="en-GB" dirty="0" smtClean="0"/>
            </a:br>
            <a:r>
              <a:rPr lang="en-GB" dirty="0" smtClean="0"/>
              <a:t>TC assists only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TC updated all site contacts (key information for implementation phase)</a:t>
            </a:r>
          </a:p>
        </p:txBody>
      </p:sp>
    </p:spTree>
    <p:extLst>
      <p:ext uri="{BB962C8B-B14F-4D97-AF65-F5344CB8AC3E}">
        <p14:creationId xmlns:p14="http://schemas.microsoft.com/office/powerpoint/2010/main" val="72511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>
                <a:solidFill>
                  <a:srgbClr val="3366FF"/>
                </a:solidFill>
                <a:latin typeface="Arial" charset="0"/>
                <a:ea typeface="ＭＳ Ｐゴシック" charset="0"/>
              </a:rPr>
              <a:t>OceanSITES network </a:t>
            </a:r>
            <a:br>
              <a:rPr lang="en-GB" sz="2400">
                <a:solidFill>
                  <a:srgbClr val="3366FF"/>
                </a:solidFill>
                <a:latin typeface="Arial" charset="0"/>
                <a:ea typeface="ＭＳ Ｐゴシック" charset="0"/>
              </a:rPr>
            </a:br>
            <a:r>
              <a:rPr lang="en-GB">
                <a:latin typeface="Arial" charset="0"/>
                <a:ea typeface="ＭＳ Ｐゴシック" charset="0"/>
              </a:rPr>
              <a:t>Data Management Team</a:t>
            </a:r>
          </a:p>
        </p:txBody>
      </p:sp>
      <p:sp>
        <p:nvSpPr>
          <p:cNvPr id="24578" name="Inhaltsplatzhalter 1"/>
          <p:cNvSpPr>
            <a:spLocks noGrp="1"/>
          </p:cNvSpPr>
          <p:nvPr>
            <p:ph idx="1"/>
          </p:nvPr>
        </p:nvSpPr>
        <p:spPr>
          <a:xfrm>
            <a:off x="457200" y="1452564"/>
            <a:ext cx="8229600" cy="4558770"/>
          </a:xfrm>
        </p:spPr>
        <p:txBody>
          <a:bodyPr>
            <a:normAutofit lnSpcReduction="10000"/>
          </a:bodyPr>
          <a:lstStyle/>
          <a:p>
            <a:r>
              <a:rPr lang="en-GB" sz="2200" dirty="0">
                <a:latin typeface="Arial" charset="0"/>
                <a:ea typeface="ＭＳ Ｐゴシック" charset="0"/>
              </a:rPr>
              <a:t>DMT assist data providers to make their data discoverable and </a:t>
            </a:r>
            <a:r>
              <a:rPr lang="en-GB" sz="2200" dirty="0" smtClean="0">
                <a:latin typeface="Arial" charset="0"/>
                <a:ea typeface="ＭＳ Ｐゴシック" charset="0"/>
              </a:rPr>
              <a:t>accessible</a:t>
            </a:r>
          </a:p>
          <a:p>
            <a:r>
              <a:rPr lang="en-GB" sz="2200" dirty="0" smtClean="0">
                <a:latin typeface="Arial" charset="0"/>
                <a:ea typeface="ＭＳ Ｐゴシック" charset="0"/>
              </a:rPr>
              <a:t>Core “product” is the </a:t>
            </a:r>
            <a:r>
              <a:rPr lang="en-GB" sz="2200" dirty="0" err="1" smtClean="0">
                <a:latin typeface="Arial" charset="0"/>
                <a:ea typeface="ＭＳ Ｐゴシック" charset="0"/>
              </a:rPr>
              <a:t>OceanSITES</a:t>
            </a:r>
            <a:r>
              <a:rPr lang="en-GB" sz="2200" dirty="0" smtClean="0">
                <a:latin typeface="Arial" charset="0"/>
                <a:ea typeface="ＭＳ Ｐゴシック" charset="0"/>
              </a:rPr>
              <a:t> </a:t>
            </a:r>
            <a:r>
              <a:rPr lang="en-GB" sz="2200" dirty="0" err="1" smtClean="0">
                <a:latin typeface="Arial" charset="0"/>
                <a:ea typeface="ＭＳ Ｐゴシック" charset="0"/>
              </a:rPr>
              <a:t>netCDF</a:t>
            </a:r>
            <a:r>
              <a:rPr lang="en-GB" sz="2200" dirty="0" smtClean="0">
                <a:latin typeface="Arial" charset="0"/>
                <a:ea typeface="ＭＳ Ｐゴシック" charset="0"/>
              </a:rPr>
              <a:t> format</a:t>
            </a:r>
            <a:endParaRPr lang="en-GB" sz="2200" dirty="0">
              <a:latin typeface="Arial" charset="0"/>
              <a:ea typeface="ＭＳ Ｐゴシック" charset="0"/>
            </a:endParaRPr>
          </a:p>
          <a:p>
            <a:r>
              <a:rPr lang="en-GB" sz="2200" dirty="0" smtClean="0">
                <a:latin typeface="Arial" charset="0"/>
                <a:ea typeface="ＭＳ Ｐゴシック" charset="0"/>
              </a:rPr>
              <a:t>DMT &amp; JCOMMOPS are in dialogue to ensure Metadata in </a:t>
            </a:r>
            <a:r>
              <a:rPr lang="en-GB" sz="2200" dirty="0" err="1" smtClean="0">
                <a:latin typeface="Arial" charset="0"/>
                <a:ea typeface="ＭＳ Ｐゴシック" charset="0"/>
              </a:rPr>
              <a:t>netCDF</a:t>
            </a:r>
            <a:r>
              <a:rPr lang="en-GB" sz="2200" dirty="0" smtClean="0">
                <a:latin typeface="Arial" charset="0"/>
                <a:ea typeface="ＭＳ Ｐゴシック" charset="0"/>
              </a:rPr>
              <a:t> file is sufficient to provide input for the JCOMMOPS metadata base (e.g. instruments, site categorise, telemetry system used). Note: Challenge for legacy data!</a:t>
            </a:r>
          </a:p>
          <a:p>
            <a:r>
              <a:rPr lang="en-GB" sz="2200" dirty="0" smtClean="0">
                <a:latin typeface="Arial" charset="0"/>
                <a:ea typeface="ＭＳ Ｐゴシック" charset="0"/>
              </a:rPr>
              <a:t>DMT &amp; SC working on </a:t>
            </a:r>
            <a:r>
              <a:rPr lang="en-GB" sz="2200" dirty="0" smtClean="0">
                <a:latin typeface="Arial" charset="0"/>
                <a:ea typeface="ＭＳ Ｐゴシック" charset="0"/>
              </a:rPr>
              <a:t>“</a:t>
            </a:r>
            <a:r>
              <a:rPr lang="en-GB" sz="2200" dirty="0">
                <a:latin typeface="Arial" charset="0"/>
                <a:ea typeface="ＭＳ Ｐゴシック" charset="0"/>
              </a:rPr>
              <a:t>products” </a:t>
            </a:r>
            <a:r>
              <a:rPr lang="en-GB" sz="2200" dirty="0" smtClean="0">
                <a:latin typeface="Arial" charset="0"/>
                <a:ea typeface="ＭＳ Ｐゴシック" charset="0"/>
              </a:rPr>
              <a:t>to distribute:</a:t>
            </a:r>
          </a:p>
          <a:p>
            <a:pPr lvl="1"/>
            <a:r>
              <a:rPr lang="en-GB" sz="1800" dirty="0" smtClean="0">
                <a:latin typeface="Arial" charset="0"/>
                <a:ea typeface="ＭＳ Ｐゴシック" charset="0"/>
              </a:rPr>
              <a:t>“Existing products” (e.g. heat, freshwater, properties </a:t>
            </a:r>
            <a:r>
              <a:rPr lang="en-GB" sz="1800" dirty="0" err="1" smtClean="0">
                <a:latin typeface="Arial" charset="0"/>
                <a:ea typeface="ＭＳ Ｐゴシック" charset="0"/>
              </a:rPr>
              <a:t>timeseries</a:t>
            </a:r>
            <a:r>
              <a:rPr lang="en-GB" sz="1800" dirty="0" smtClean="0"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GB" sz="1800" dirty="0" smtClean="0">
                <a:latin typeface="Arial" charset="0"/>
                <a:ea typeface="ＭＳ Ｐゴシック" charset="0"/>
              </a:rPr>
              <a:t>Link to Obs4MIPS (WDAC)</a:t>
            </a:r>
            <a:endParaRPr lang="en-GB" sz="1800" dirty="0">
              <a:latin typeface="Arial" charset="0"/>
              <a:ea typeface="ＭＳ Ｐゴシック" charset="0"/>
            </a:endParaRPr>
          </a:p>
          <a:p>
            <a:r>
              <a:rPr lang="en-GB" sz="2200" dirty="0" smtClean="0">
                <a:latin typeface="Arial" charset="0"/>
                <a:ea typeface="ＭＳ Ｐゴシック" charset="0"/>
              </a:rPr>
              <a:t>ERDAP as a “tool” to concatenate time series BUT not a rea</a:t>
            </a:r>
            <a:r>
              <a:rPr lang="en-GB" sz="2200" dirty="0" smtClean="0">
                <a:latin typeface="Arial" charset="0"/>
                <a:ea typeface="ＭＳ Ｐゴシック" charset="0"/>
              </a:rPr>
              <a:t>l integration</a:t>
            </a:r>
            <a:endParaRPr lang="en-GB" sz="2200" dirty="0">
              <a:latin typeface="Arial" charset="0"/>
              <a:ea typeface="ＭＳ Ｐゴシック" charset="0"/>
            </a:endParaRPr>
          </a:p>
          <a:p>
            <a:r>
              <a:rPr lang="en-GB" sz="2200" dirty="0">
                <a:latin typeface="Arial" charset="0"/>
                <a:ea typeface="ＭＳ Ｐゴシック" charset="0"/>
              </a:rPr>
              <a:t>Doing more sites/ requires more funding</a:t>
            </a:r>
            <a:r>
              <a:rPr lang="is-IS" sz="2200" dirty="0">
                <a:latin typeface="Arial" charset="0"/>
                <a:ea typeface="ＭＳ Ｐゴシック" charset="0"/>
              </a:rPr>
              <a:t>…</a:t>
            </a:r>
            <a:endParaRPr lang="en-GB" sz="22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Macintosh PowerPoint</Application>
  <PresentationFormat>Bildschirmpräsentation (4:3)</PresentationFormat>
  <Paragraphs>97</Paragraphs>
  <Slides>11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 Theme</vt:lpstr>
      <vt:lpstr>OCG OceanSITES</vt:lpstr>
      <vt:lpstr>OceanSITES network  Current status</vt:lpstr>
      <vt:lpstr>OceanSITES network  core observing objectives</vt:lpstr>
      <vt:lpstr>OceanSITES network  core observing objectives</vt:lpstr>
      <vt:lpstr>OceanSITES network  core observing objectives</vt:lpstr>
      <vt:lpstr>OceanSITES network  core observing objectives</vt:lpstr>
      <vt:lpstr>OceanSITES network  Activties</vt:lpstr>
      <vt:lpstr>OceanSITES network  Transition to JCOMMOPS metadata management system</vt:lpstr>
      <vt:lpstr>OceanSITES network  Data Management Team</vt:lpstr>
      <vt:lpstr>OceanSITES network  Forward Look</vt:lpstr>
      <vt:lpstr>Thank you!</vt:lpstr>
    </vt:vector>
  </TitlesOfParts>
  <Manager/>
  <Company>IOC/UNESCO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[Observations] Programme Area Title</dc:title>
  <dc:subject/>
  <dc:creator>Albert Fischer</dc:creator>
  <cp:keywords/>
  <dc:description/>
  <cp:lastModifiedBy>Johannes</cp:lastModifiedBy>
  <cp:revision>94</cp:revision>
  <dcterms:created xsi:type="dcterms:W3CDTF">2012-05-20T06:31:11Z</dcterms:created>
  <dcterms:modified xsi:type="dcterms:W3CDTF">2018-05-15T09:17:15Z</dcterms:modified>
  <cp:category/>
</cp:coreProperties>
</file>