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 id="2147483666" r:id="rId8"/>
    <p:sldMasterId id="2147483667" r:id="rId9"/>
    <p:sldMasterId id="2147483668" r:id="rId10"/>
    <p:sldMasterId id="2147483669" r:id="rId11"/>
    <p:sldMasterId id="2147483670" r:id="rId12"/>
  </p:sldMasterIdLst>
  <p:notesMasterIdLst>
    <p:notesMasterId r:id="rId27"/>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800" cy="458787"/>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685212"/>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2" name="Shape 232"/>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Possible VOS measurements are illegal in EEZs?  </a:t>
            </a:r>
            <a:r>
              <a:rPr lang="en-US" sz="950">
                <a:solidFill>
                  <a:srgbClr val="222222"/>
                </a:solidFill>
                <a:highlight>
                  <a:srgbClr val="FFFFFF"/>
                </a:highlight>
              </a:rPr>
              <a:t>The other issue for us is the EEZ deployments for XBT. From my point of view, it is really an understanding I need. How does it work, is there documentation available? I get asked the question a lot about deployments of XBTs and Argo and I really don’t know where to go to find the information....</a:t>
            </a:r>
            <a:endParaRPr/>
          </a:p>
        </p:txBody>
      </p:sp>
      <p:sp>
        <p:nvSpPr>
          <p:cNvPr id="240" name="Shape 240"/>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8" name="Shape 248"/>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6" name="Shape 256"/>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000">
                <a:solidFill>
                  <a:srgbClr val="333333"/>
                </a:solidFill>
                <a:highlight>
                  <a:srgbClr val="F5F5F5"/>
                </a:highlight>
              </a:rPr>
              <a:t>Be clear that you are concerned here about "present" Pub47 metadata (version 4.2). Old metadata in the marine climate world can mean ship metadata going back to the 1600s!</a:t>
            </a:r>
            <a:endParaRPr sz="1000">
              <a:solidFill>
                <a:srgbClr val="333333"/>
              </a:solidFill>
              <a:highlight>
                <a:srgbClr val="F5F5F5"/>
              </a:highlight>
            </a:endParaRPr>
          </a:p>
          <a:p>
            <a:pPr marL="0" lvl="0" indent="0">
              <a:spcBef>
                <a:spcPts val="0"/>
              </a:spcBef>
              <a:spcAft>
                <a:spcPts val="0"/>
              </a:spcAft>
              <a:buClr>
                <a:schemeClr val="dk1"/>
              </a:buClr>
              <a:buSzPts val="1100"/>
              <a:buFont typeface="Arial"/>
              <a:buNone/>
            </a:pPr>
            <a:endParaRPr sz="1000">
              <a:solidFill>
                <a:srgbClr val="333333"/>
              </a:solidFill>
              <a:highlight>
                <a:srgbClr val="F5F5F5"/>
              </a:highlight>
            </a:endParaRPr>
          </a:p>
          <a:p>
            <a:pPr marL="0" lvl="0" indent="0">
              <a:spcBef>
                <a:spcPts val="0"/>
              </a:spcBef>
              <a:spcAft>
                <a:spcPts val="0"/>
              </a:spcAft>
              <a:buNone/>
            </a:pPr>
            <a:r>
              <a:rPr lang="en-US" sz="1000">
                <a:solidFill>
                  <a:srgbClr val="333333"/>
                </a:solidFill>
                <a:highlight>
                  <a:srgbClr val="F5F5F5"/>
                </a:highlight>
              </a:rPr>
              <a:t>Note that SOT TT role in ensuring this is done completely and correctly, but funding side of this at JCOMMOPS is an OCG issue.</a:t>
            </a:r>
            <a:endParaRPr/>
          </a:p>
        </p:txBody>
      </p:sp>
      <p:sp>
        <p:nvSpPr>
          <p:cNvPr id="264" name="Shape 264"/>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14</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800">
                <a:solidFill>
                  <a:schemeClr val="dk1"/>
                </a:solidFill>
              </a:rPr>
              <a:t>All stations in the E-ASAP fleet transmit BUFR messages only.  There are no longer any TEMP messages.</a:t>
            </a:r>
            <a:endParaRPr sz="1800">
              <a:solidFill>
                <a:schemeClr val="dk1"/>
              </a:solidFill>
            </a:endParaRPr>
          </a:p>
          <a:p>
            <a:pPr marL="0" lvl="0" indent="0">
              <a:spcBef>
                <a:spcPts val="0"/>
              </a:spcBef>
              <a:spcAft>
                <a:spcPts val="0"/>
              </a:spcAft>
              <a:buNone/>
            </a:pPr>
            <a:endParaRPr/>
          </a:p>
        </p:txBody>
      </p:sp>
      <p:sp>
        <p:nvSpPr>
          <p:cNvPr id="169" name="Shape 1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7" name="Shape 177"/>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May need a cross-cutting metadata meeting as this issue is getting large.</a:t>
            </a:r>
            <a:endParaRPr/>
          </a:p>
        </p:txBody>
      </p:sp>
      <p:sp>
        <p:nvSpPr>
          <p:cNvPr id="185" name="Shape 185"/>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000">
                <a:solidFill>
                  <a:srgbClr val="333333"/>
                </a:solidFill>
                <a:highlight>
                  <a:srgbClr val="FFFFFF"/>
                </a:highlight>
              </a:rPr>
              <a:t>Mention that the wording of the SOT recommendation was changed at JCOMM5, but the new wording raises concerns that Pub47 may be lost to future users. SOT wishes to ensure that version 4.2 is maintained until the JCOMMOPS database transition is complete and that all older versions are archived and accessible to users. M</a:t>
            </a:r>
            <a:r>
              <a:rPr lang="en-US" sz="950">
                <a:solidFill>
                  <a:srgbClr val="222222"/>
                </a:solidFill>
                <a:highlight>
                  <a:srgbClr val="FFFFFF"/>
                </a:highlight>
              </a:rPr>
              <a:t>aintaining an official separate publication forever will have a cost -- plus ongoing work to fold the VOS metadata into WIGOS metadata is well underway already.</a:t>
            </a:r>
            <a:endParaRPr/>
          </a:p>
        </p:txBody>
      </p:sp>
      <p:sp>
        <p:nvSpPr>
          <p:cNvPr id="192" name="Shape 192"/>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950">
                <a:solidFill>
                  <a:srgbClr val="222222"/>
                </a:solidFill>
                <a:highlight>
                  <a:srgbClr val="FFFFFF"/>
                </a:highlight>
              </a:rPr>
              <a:t>The draft is still being iterated -- plus the ship TC will need to confirm that JCOMMOPS can compute all the indicators proposed, otherwise these have to be adjusted</a:t>
            </a:r>
            <a:endParaRPr/>
          </a:p>
        </p:txBody>
      </p:sp>
      <p:sp>
        <p:nvSpPr>
          <p:cNvPr id="200" name="Shape 200"/>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Both a land and sea concern.</a:t>
            </a:r>
            <a:endParaRPr/>
          </a:p>
        </p:txBody>
      </p:sp>
      <p:sp>
        <p:nvSpPr>
          <p:cNvPr id="208" name="Shape 208"/>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6" name="Shape 216"/>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4" name="Shape 224"/>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1786782"/>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ubTitle" idx="1"/>
          </p:nvPr>
        </p:nvSpPr>
        <p:spPr>
          <a:xfrm>
            <a:off x="1371600" y="3542557"/>
            <a:ext cx="6400800" cy="1752600"/>
          </a:xfrm>
          <a:prstGeom prst="rect">
            <a:avLst/>
          </a:prstGeom>
          <a:noFill/>
          <a:ln>
            <a:noFill/>
          </a:ln>
        </p:spPr>
        <p:txBody>
          <a:bodyPr spcFirstLastPara="1" wrap="square" lIns="91425" tIns="91425" rIns="91425" bIns="91425" anchor="t" anchorCtr="0"/>
          <a:lstStyle>
            <a:lvl1pPr marR="0" lvl="0" algn="ctr" rtl="0">
              <a:spcBef>
                <a:spcPts val="560"/>
              </a:spcBef>
              <a:spcAft>
                <a:spcPts val="0"/>
              </a:spcAft>
              <a:buClr>
                <a:srgbClr val="595959"/>
              </a:buClr>
              <a:buSzPts val="2800"/>
              <a:buFont typeface="Arial"/>
              <a:buNone/>
              <a:defRPr sz="2800" b="0" i="0" u="none" strike="noStrike" cap="none">
                <a:solidFill>
                  <a:srgbClr val="595959"/>
                </a:solidFill>
                <a:latin typeface="Arial"/>
                <a:ea typeface="Arial"/>
                <a:cs typeface="Arial"/>
                <a:sym typeface="Arial"/>
              </a:defRPr>
            </a:lvl1pPr>
            <a:lvl2pPr marR="0" lvl="1"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1927225" y="6410325"/>
            <a:ext cx="5341937"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9" name="Shape 1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0" name="Shape 1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Shape 10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130" name="Shape 13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9.xml"/><Relationship Id="rId4" Type="http://schemas.openxmlformats.org/officeDocument/2006/relationships/image" Target="../media/image2.jp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2.xml"/><Relationship Id="rId1" Type="http://schemas.openxmlformats.org/officeDocument/2006/relationships/slideLayout" Target="../slideLayouts/slideLayout1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4.xml"/><Relationship Id="rId4"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5.xml"/><Relationship Id="rId4"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6.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7.xml"/><Relationship Id="rId4"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8.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pic>
        <p:nvPicPr>
          <p:cNvPr id="10" name="Shape 10" descr="wmo-logoAcronym.jpg"/>
          <p:cNvPicPr preferRelativeResize="0"/>
          <p:nvPr/>
        </p:nvPicPr>
        <p:blipFill rotWithShape="1">
          <a:blip r:embed="rId4">
            <a:alphaModFix/>
          </a:blip>
          <a:srcRect/>
          <a:stretch/>
        </p:blipFill>
        <p:spPr>
          <a:xfrm>
            <a:off x="7620000" y="201612"/>
            <a:ext cx="1319212" cy="973137"/>
          </a:xfrm>
          <a:prstGeom prst="rect">
            <a:avLst/>
          </a:prstGeom>
          <a:noFill/>
          <a:ln>
            <a:noFill/>
          </a:ln>
        </p:spPr>
      </p:pic>
      <p:sp>
        <p:nvSpPr>
          <p:cNvPr id="11" name="Shape 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ftr" idx="11"/>
          </p:nvPr>
        </p:nvSpPr>
        <p:spPr>
          <a:xfrm>
            <a:off x="1927225" y="6410325"/>
            <a:ext cx="5341937"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pic>
        <p:nvPicPr>
          <p:cNvPr id="122" name="Shape 122" descr="wmo-logoAcronym.jpg"/>
          <p:cNvPicPr preferRelativeResize="0"/>
          <p:nvPr/>
        </p:nvPicPr>
        <p:blipFill rotWithShape="1">
          <a:blip r:embed="rId4">
            <a:alphaModFix/>
          </a:blip>
          <a:srcRect/>
          <a:stretch/>
        </p:blipFill>
        <p:spPr>
          <a:xfrm>
            <a:off x="6553200" y="6321425"/>
            <a:ext cx="676275" cy="498475"/>
          </a:xfrm>
          <a:prstGeom prst="rect">
            <a:avLst/>
          </a:prstGeom>
          <a:noFill/>
          <a:ln>
            <a:noFill/>
          </a:ln>
        </p:spPr>
      </p:pic>
      <p:sp>
        <p:nvSpPr>
          <p:cNvPr id="123" name="Shape 12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pic>
        <p:nvPicPr>
          <p:cNvPr id="136" name="Shape 136" descr="wmo-logoAcronym.jpg"/>
          <p:cNvPicPr preferRelativeResize="0"/>
          <p:nvPr/>
        </p:nvPicPr>
        <p:blipFill rotWithShape="1">
          <a:blip r:embed="rId4">
            <a:alphaModFix/>
          </a:blip>
          <a:srcRect/>
          <a:stretch/>
        </p:blipFill>
        <p:spPr>
          <a:xfrm>
            <a:off x="6553200" y="6321425"/>
            <a:ext cx="676275" cy="498475"/>
          </a:xfrm>
          <a:prstGeom prst="rect">
            <a:avLst/>
          </a:prstGeom>
          <a:noFill/>
          <a:ln>
            <a:noFill/>
          </a:ln>
        </p:spPr>
      </p:pic>
      <p:sp>
        <p:nvSpPr>
          <p:cNvPr id="137" name="Shape 13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pic>
        <p:nvPicPr>
          <p:cNvPr id="149" name="Shape 149" descr="wmo-logoAcronym.jpg"/>
          <p:cNvPicPr preferRelativeResize="0"/>
          <p:nvPr/>
        </p:nvPicPr>
        <p:blipFill rotWithShape="1">
          <a:blip r:embed="rId4">
            <a:alphaModFix/>
          </a:blip>
          <a:srcRect/>
          <a:stretch/>
        </p:blipFill>
        <p:spPr>
          <a:xfrm>
            <a:off x="6553200" y="6321425"/>
            <a:ext cx="676275" cy="498475"/>
          </a:xfrm>
          <a:prstGeom prst="rect">
            <a:avLst/>
          </a:prstGeom>
          <a:noFill/>
          <a:ln>
            <a:noFill/>
          </a:ln>
        </p:spPr>
      </p:pic>
      <p:sp>
        <p:nvSpPr>
          <p:cNvPr id="150" name="Shape 15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3" name="Shape 15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
        <p:cNvGrpSpPr/>
        <p:nvPr/>
      </p:nvGrpSpPr>
      <p:grpSpPr>
        <a:xfrm>
          <a:off x="0" y="0"/>
          <a:ext cx="0" cy="0"/>
          <a:chOff x="0" y="0"/>
          <a:chExt cx="0" cy="0"/>
        </a:xfrm>
      </p:grpSpPr>
      <p:pic>
        <p:nvPicPr>
          <p:cNvPr id="23" name="Shape 23" descr="wmo-logoAcronym.jpg"/>
          <p:cNvPicPr preferRelativeResize="0"/>
          <p:nvPr/>
        </p:nvPicPr>
        <p:blipFill rotWithShape="1">
          <a:blip r:embed="rId4">
            <a:alphaModFix/>
          </a:blip>
          <a:srcRect/>
          <a:stretch/>
        </p:blipFill>
        <p:spPr>
          <a:xfrm>
            <a:off x="6553200" y="6321425"/>
            <a:ext cx="676275" cy="498475"/>
          </a:xfrm>
          <a:prstGeom prst="rect">
            <a:avLst/>
          </a:prstGeom>
          <a:noFill/>
          <a:ln>
            <a:noFill/>
          </a:ln>
        </p:spPr>
      </p:pic>
      <p:sp>
        <p:nvSpPr>
          <p:cNvPr id="24" name="Shape 2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
        <p:cNvGrpSpPr/>
        <p:nvPr/>
      </p:nvGrpSpPr>
      <p:grpSpPr>
        <a:xfrm>
          <a:off x="0" y="0"/>
          <a:ext cx="0" cy="0"/>
          <a:chOff x="0" y="0"/>
          <a:chExt cx="0" cy="0"/>
        </a:xfrm>
      </p:grpSpPr>
      <p:pic>
        <p:nvPicPr>
          <p:cNvPr id="42" name="Shape 42" descr="wmo-logoAcronym.jpg"/>
          <p:cNvPicPr preferRelativeResize="0"/>
          <p:nvPr/>
        </p:nvPicPr>
        <p:blipFill rotWithShape="1">
          <a:blip r:embed="rId4">
            <a:alphaModFix/>
          </a:blip>
          <a:srcRect/>
          <a:stretch/>
        </p:blipFill>
        <p:spPr>
          <a:xfrm>
            <a:off x="6553200" y="6321425"/>
            <a:ext cx="676275" cy="498475"/>
          </a:xfrm>
          <a:prstGeom prst="rect">
            <a:avLst/>
          </a:prstGeom>
          <a:noFill/>
          <a:ln>
            <a:noFill/>
          </a:ln>
        </p:spPr>
      </p:pic>
      <p:sp>
        <p:nvSpPr>
          <p:cNvPr id="43" name="Shape 4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pic>
        <p:nvPicPr>
          <p:cNvPr id="55" name="Shape 55" descr="wmo-logoAcronym.jpg"/>
          <p:cNvPicPr preferRelativeResize="0"/>
          <p:nvPr/>
        </p:nvPicPr>
        <p:blipFill rotWithShape="1">
          <a:blip r:embed="rId4">
            <a:alphaModFix/>
          </a:blip>
          <a:srcRect/>
          <a:stretch/>
        </p:blipFill>
        <p:spPr>
          <a:xfrm>
            <a:off x="6553200" y="6321425"/>
            <a:ext cx="676275" cy="498475"/>
          </a:xfrm>
          <a:prstGeom prst="rect">
            <a:avLst/>
          </a:prstGeom>
          <a:noFill/>
          <a:ln>
            <a:noFill/>
          </a:ln>
        </p:spPr>
      </p:pic>
      <p:sp>
        <p:nvSpPr>
          <p:cNvPr id="56" name="Shape 5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pic>
        <p:nvPicPr>
          <p:cNvPr id="69" name="Shape 69" descr="wmo-logoAcronym.jpg"/>
          <p:cNvPicPr preferRelativeResize="0"/>
          <p:nvPr/>
        </p:nvPicPr>
        <p:blipFill rotWithShape="1">
          <a:blip r:embed="rId4">
            <a:alphaModFix/>
          </a:blip>
          <a:srcRect/>
          <a:stretch/>
        </p:blipFill>
        <p:spPr>
          <a:xfrm>
            <a:off x="6553200" y="6321425"/>
            <a:ext cx="676275" cy="498475"/>
          </a:xfrm>
          <a:prstGeom prst="rect">
            <a:avLst/>
          </a:prstGeom>
          <a:noFill/>
          <a:ln>
            <a:noFill/>
          </a:ln>
        </p:spPr>
      </p:pic>
      <p:sp>
        <p:nvSpPr>
          <p:cNvPr id="70" name="Shape 7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pic>
        <p:nvPicPr>
          <p:cNvPr id="85" name="Shape 85" descr="wmo-logoAcronym.jpg"/>
          <p:cNvPicPr preferRelativeResize="0"/>
          <p:nvPr/>
        </p:nvPicPr>
        <p:blipFill rotWithShape="1">
          <a:blip r:embed="rId4">
            <a:alphaModFix/>
          </a:blip>
          <a:srcRect/>
          <a:stretch/>
        </p:blipFill>
        <p:spPr>
          <a:xfrm>
            <a:off x="6553200" y="6321425"/>
            <a:ext cx="676275" cy="498475"/>
          </a:xfrm>
          <a:prstGeom prst="rect">
            <a:avLst/>
          </a:prstGeom>
          <a:noFill/>
          <a:ln>
            <a:noFill/>
          </a:ln>
        </p:spPr>
      </p:pic>
      <p:sp>
        <p:nvSpPr>
          <p:cNvPr id="86" name="Shape 8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pic>
        <p:nvPicPr>
          <p:cNvPr id="97" name="Shape 97" descr="wmo-logoAcronym.jpg"/>
          <p:cNvPicPr preferRelativeResize="0"/>
          <p:nvPr/>
        </p:nvPicPr>
        <p:blipFill rotWithShape="1">
          <a:blip r:embed="rId4">
            <a:alphaModFix/>
          </a:blip>
          <a:srcRect/>
          <a:stretch/>
        </p:blipFill>
        <p:spPr>
          <a:xfrm>
            <a:off x="6553200" y="6321425"/>
            <a:ext cx="676275" cy="498475"/>
          </a:xfrm>
          <a:prstGeom prst="rect">
            <a:avLst/>
          </a:prstGeom>
          <a:noFill/>
          <a:ln>
            <a:noFill/>
          </a:ln>
        </p:spPr>
      </p:pic>
      <p:sp>
        <p:nvSpPr>
          <p:cNvPr id="98" name="Shape 9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pic>
        <p:nvPicPr>
          <p:cNvPr id="108" name="Shape 108" descr="wmo-logoAcronym.jpg"/>
          <p:cNvPicPr preferRelativeResize="0"/>
          <p:nvPr/>
        </p:nvPicPr>
        <p:blipFill rotWithShape="1">
          <a:blip r:embed="rId4">
            <a:alphaModFix/>
          </a:blip>
          <a:srcRect/>
          <a:stretch/>
        </p:blipFill>
        <p:spPr>
          <a:xfrm>
            <a:off x="6553200" y="6321425"/>
            <a:ext cx="676275" cy="498475"/>
          </a:xfrm>
          <a:prstGeom prst="rect">
            <a:avLst/>
          </a:prstGeom>
          <a:noFill/>
          <a:ln>
            <a:noFill/>
          </a:ln>
        </p:spPr>
      </p:pic>
      <p:sp>
        <p:nvSpPr>
          <p:cNvPr id="109" name="Shape 10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685800" y="1246375"/>
            <a:ext cx="7772400" cy="1626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600"/>
              <a:buFont typeface="Arial"/>
              <a:buNone/>
            </a:pPr>
            <a:r>
              <a:rPr lang="en-US" sz="2600" b="1" i="0" u="none" strike="noStrike" cap="none">
                <a:solidFill>
                  <a:schemeClr val="dk1"/>
                </a:solidFill>
                <a:latin typeface="Arial"/>
                <a:ea typeface="Arial"/>
                <a:cs typeface="Arial"/>
                <a:sym typeface="Arial"/>
              </a:rPr>
              <a:t>OCG</a:t>
            </a:r>
            <a:br>
              <a:rPr lang="en-US" sz="3600" b="0" i="0" u="none" strike="noStrike" cap="none">
                <a:solidFill>
                  <a:schemeClr val="dk1"/>
                </a:solidFill>
                <a:latin typeface="Arial"/>
                <a:ea typeface="Arial"/>
                <a:cs typeface="Arial"/>
                <a:sym typeface="Arial"/>
              </a:rPr>
            </a:br>
            <a:r>
              <a:rPr lang="en-US"/>
              <a:t>Ship Observations Team</a:t>
            </a:r>
            <a:endParaRPr/>
          </a:p>
        </p:txBody>
      </p:sp>
      <p:sp>
        <p:nvSpPr>
          <p:cNvPr id="166" name="Shape 166"/>
          <p:cNvSpPr txBox="1">
            <a:spLocks noGrp="1"/>
          </p:cNvSpPr>
          <p:nvPr>
            <p:ph type="subTitle" idx="1"/>
          </p:nvPr>
        </p:nvSpPr>
        <p:spPr>
          <a:xfrm>
            <a:off x="1371600" y="2700225"/>
            <a:ext cx="6400800" cy="1849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95959"/>
              </a:buClr>
              <a:buSzPts val="2800"/>
              <a:buFont typeface="Arial"/>
              <a:buNone/>
            </a:pPr>
            <a:r>
              <a:rPr lang="en-US" sz="2400"/>
              <a:t>Darin J. Figurskey</a:t>
            </a:r>
            <a:endParaRPr sz="2400"/>
          </a:p>
          <a:p>
            <a:pPr marL="0" marR="0" lvl="0" indent="0" algn="ctr" rtl="0">
              <a:lnSpc>
                <a:spcPct val="90000"/>
              </a:lnSpc>
              <a:spcBef>
                <a:spcPts val="400"/>
              </a:spcBef>
              <a:spcAft>
                <a:spcPts val="0"/>
              </a:spcAft>
              <a:buClr>
                <a:srgbClr val="595959"/>
              </a:buClr>
              <a:buSzPts val="2000"/>
              <a:buFont typeface="Arial"/>
              <a:buNone/>
            </a:pPr>
            <a:r>
              <a:rPr lang="en-US" sz="2000"/>
              <a:t>NOAA’s National Weather Service</a:t>
            </a:r>
            <a:endParaRPr sz="2000"/>
          </a:p>
          <a:p>
            <a:pPr marL="0" marR="0" lvl="0" indent="0" algn="ctr" rtl="0">
              <a:lnSpc>
                <a:spcPct val="90000"/>
              </a:lnSpc>
              <a:spcBef>
                <a:spcPts val="400"/>
              </a:spcBef>
              <a:spcAft>
                <a:spcPts val="0"/>
              </a:spcAft>
              <a:buClr>
                <a:srgbClr val="595959"/>
              </a:buClr>
              <a:buSzPts val="2000"/>
              <a:buFont typeface="Arial"/>
              <a:buNone/>
            </a:pPr>
            <a:r>
              <a:rPr lang="en-US" sz="2000"/>
              <a:t>Ocean Prediction Center</a:t>
            </a:r>
            <a:endParaRPr sz="2000"/>
          </a:p>
          <a:p>
            <a:pPr marL="0" marR="0" lvl="0" indent="0" algn="ctr" rtl="0">
              <a:lnSpc>
                <a:spcPct val="90000"/>
              </a:lnSpc>
              <a:spcBef>
                <a:spcPts val="400"/>
              </a:spcBef>
              <a:spcAft>
                <a:spcPts val="0"/>
              </a:spcAft>
              <a:buClr>
                <a:srgbClr val="595959"/>
              </a:buClr>
              <a:buSzPts val="2000"/>
              <a:buFont typeface="Arial"/>
              <a:buNone/>
            </a:pPr>
            <a:r>
              <a:rPr lang="en-US" sz="2400"/>
              <a:t>Henry Kleta</a:t>
            </a:r>
            <a:endParaRPr sz="2400"/>
          </a:p>
          <a:p>
            <a:pPr marL="0" marR="0" lvl="0" indent="0" algn="ctr" rtl="0">
              <a:lnSpc>
                <a:spcPct val="90000"/>
              </a:lnSpc>
              <a:spcBef>
                <a:spcPts val="400"/>
              </a:spcBef>
              <a:spcAft>
                <a:spcPts val="0"/>
              </a:spcAft>
              <a:buClr>
                <a:srgbClr val="595959"/>
              </a:buClr>
              <a:buSzPts val="2000"/>
              <a:buFont typeface="Arial"/>
              <a:buNone/>
            </a:pPr>
            <a:r>
              <a:rPr lang="en-US" sz="2000"/>
              <a:t>Marine Network Manager</a:t>
            </a:r>
            <a:endParaRPr sz="2000"/>
          </a:p>
          <a:p>
            <a:pPr marL="0" marR="0" lvl="0" indent="0" algn="ctr" rtl="0">
              <a:lnSpc>
                <a:spcPct val="90000"/>
              </a:lnSpc>
              <a:spcBef>
                <a:spcPts val="400"/>
              </a:spcBef>
              <a:spcAft>
                <a:spcPts val="0"/>
              </a:spcAft>
              <a:buClr>
                <a:srgbClr val="595959"/>
              </a:buClr>
              <a:buSzPts val="2000"/>
              <a:buFont typeface="Arial"/>
              <a:buNone/>
            </a:pPr>
            <a:r>
              <a:rPr lang="en-US" sz="2000"/>
              <a:t>Deutscher Wetterdienst</a:t>
            </a:r>
            <a:endParaRPr sz="2000"/>
          </a:p>
          <a:p>
            <a:pPr marL="0" marR="0" lvl="0" indent="0" algn="ctr" rtl="0">
              <a:lnSpc>
                <a:spcPct val="90000"/>
              </a:lnSpc>
              <a:spcBef>
                <a:spcPts val="400"/>
              </a:spcBef>
              <a:spcAft>
                <a:spcPts val="0"/>
              </a:spcAft>
              <a:buClr>
                <a:srgbClr val="595959"/>
              </a:buClr>
              <a:buSzPts val="2000"/>
              <a:buFont typeface="Arial"/>
              <a:buNone/>
            </a:pPr>
            <a:endParaRPr sz="2000"/>
          </a:p>
          <a:p>
            <a:pPr marL="0" marR="0" lvl="0" indent="0" algn="ctr" rtl="0">
              <a:lnSpc>
                <a:spcPct val="90000"/>
              </a:lnSpc>
              <a:spcBef>
                <a:spcPts val="320"/>
              </a:spcBef>
              <a:spcAft>
                <a:spcPts val="0"/>
              </a:spcAft>
              <a:buClr>
                <a:srgbClr val="595959"/>
              </a:buClr>
              <a:buSzPts val="1600"/>
              <a:buFont typeface="Arial"/>
              <a:buNone/>
            </a:pPr>
            <a:r>
              <a:rPr lang="en-US" sz="1600" b="0" i="0" u="none" strike="noStrike" cap="none">
                <a:solidFill>
                  <a:srgbClr val="595959"/>
                </a:solidFill>
                <a:latin typeface="Arial"/>
                <a:ea typeface="Arial"/>
                <a:cs typeface="Arial"/>
                <a:sym typeface="Arial"/>
              </a:rPr>
              <a:t>9th Session of the JCOMM Observations Coordination Group</a:t>
            </a:r>
            <a:endParaRPr/>
          </a:p>
          <a:p>
            <a:pPr marL="0" marR="0" lvl="0" indent="0" algn="ctr" rtl="0">
              <a:lnSpc>
                <a:spcPct val="90000"/>
              </a:lnSpc>
              <a:spcBef>
                <a:spcPts val="320"/>
              </a:spcBef>
              <a:spcAft>
                <a:spcPts val="0"/>
              </a:spcAft>
              <a:buClr>
                <a:srgbClr val="595959"/>
              </a:buClr>
              <a:buSzPts val="1600"/>
              <a:buFont typeface="Arial"/>
              <a:buNone/>
            </a:pPr>
            <a:r>
              <a:rPr lang="en-US" sz="1600" b="0" i="0" u="none" strike="noStrike" cap="none">
                <a:solidFill>
                  <a:srgbClr val="595959"/>
                </a:solidFill>
                <a:latin typeface="Arial"/>
                <a:ea typeface="Arial"/>
                <a:cs typeface="Arial"/>
                <a:sym typeface="Arial"/>
              </a:rPr>
              <a:t>14 - 17th May 2018, Brest, France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Nomenclature</a:t>
            </a:r>
            <a:endParaRPr/>
          </a:p>
        </p:txBody>
      </p:sp>
      <p:sp>
        <p:nvSpPr>
          <p:cNvPr id="235" name="Shape 235"/>
          <p:cNvSpPr txBox="1">
            <a:spLocks noGrp="1"/>
          </p:cNvSpPr>
          <p:nvPr>
            <p:ph type="body" idx="1"/>
          </p:nvPr>
        </p:nvSpPr>
        <p:spPr>
          <a:xfrm>
            <a:off x="457200" y="1417625"/>
            <a:ext cx="5257800" cy="4526100"/>
          </a:xfrm>
          <a:prstGeom prst="rect">
            <a:avLst/>
          </a:prstGeom>
        </p:spPr>
        <p:txBody>
          <a:bodyPr spcFirstLastPara="1" wrap="square" lIns="91425" tIns="91425" rIns="91425" bIns="91425" anchor="t" anchorCtr="0">
            <a:noAutofit/>
          </a:bodyPr>
          <a:lstStyle/>
          <a:p>
            <a:pPr marL="457200" lvl="0" indent="-406400" rtl="0">
              <a:spcBef>
                <a:spcPts val="560"/>
              </a:spcBef>
              <a:spcAft>
                <a:spcPts val="0"/>
              </a:spcAft>
              <a:buSzPts val="2800"/>
              <a:buChar char="•"/>
            </a:pPr>
            <a:r>
              <a:rPr lang="en-US"/>
              <a:t>A cross-network issue.</a:t>
            </a:r>
            <a:endParaRPr/>
          </a:p>
          <a:p>
            <a:pPr marL="457200" lvl="0" indent="-406400" rtl="0">
              <a:spcBef>
                <a:spcPts val="0"/>
              </a:spcBef>
              <a:spcAft>
                <a:spcPts val="0"/>
              </a:spcAft>
              <a:buSzPts val="2800"/>
              <a:buChar char="•"/>
            </a:pPr>
            <a:r>
              <a:rPr lang="en-US"/>
              <a:t>Decision 7.3/1 at JCOMM-5 included terminology for “platforms”, “stations”, etc.</a:t>
            </a:r>
            <a:endParaRPr/>
          </a:p>
          <a:p>
            <a:pPr marL="457200" lvl="0" indent="-406400" rtl="0">
              <a:spcBef>
                <a:spcPts val="0"/>
              </a:spcBef>
              <a:spcAft>
                <a:spcPts val="0"/>
              </a:spcAft>
              <a:buSzPts val="2800"/>
              <a:buChar char="•"/>
            </a:pPr>
            <a:r>
              <a:rPr lang="en-US"/>
              <a:t>“Host” vs. “platform”</a:t>
            </a:r>
            <a:endParaRPr/>
          </a:p>
          <a:p>
            <a:pPr marL="457200" lvl="0" indent="-406400" rtl="0">
              <a:spcBef>
                <a:spcPts val="0"/>
              </a:spcBef>
              <a:spcAft>
                <a:spcPts val="0"/>
              </a:spcAft>
              <a:buSzPts val="2800"/>
              <a:buChar char="•"/>
            </a:pPr>
            <a:r>
              <a:rPr lang="en-US"/>
              <a:t>“Station” vs. “platform”</a:t>
            </a:r>
            <a:endParaRPr/>
          </a:p>
          <a:p>
            <a:pPr marL="457200" lvl="0" indent="-406400" rtl="0">
              <a:spcBef>
                <a:spcPts val="0"/>
              </a:spcBef>
              <a:spcAft>
                <a:spcPts val="0"/>
              </a:spcAft>
              <a:buSzPts val="2800"/>
              <a:buChar char="•"/>
            </a:pPr>
            <a:r>
              <a:rPr lang="en-US"/>
              <a:t>Will need to work with the DBCP and others (WIGOS, CIMO, etc) to develop consistent nomenclature.</a:t>
            </a:r>
            <a:endParaRPr/>
          </a:p>
        </p:txBody>
      </p:sp>
      <p:pic>
        <p:nvPicPr>
          <p:cNvPr id="236" name="Shape 236"/>
          <p:cNvPicPr preferRelativeResize="0"/>
          <p:nvPr/>
        </p:nvPicPr>
        <p:blipFill>
          <a:blip r:embed="rId3">
            <a:alphaModFix/>
          </a:blip>
          <a:stretch>
            <a:fillRect/>
          </a:stretch>
        </p:blipFill>
        <p:spPr>
          <a:xfrm>
            <a:off x="5715000" y="2479162"/>
            <a:ext cx="3124201" cy="21742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Data Acquisition in EEZs</a:t>
            </a:r>
            <a:endParaRPr/>
          </a:p>
        </p:txBody>
      </p:sp>
      <p:sp>
        <p:nvSpPr>
          <p:cNvPr id="243" name="Shape 243"/>
          <p:cNvSpPr txBox="1">
            <a:spLocks noGrp="1"/>
          </p:cNvSpPr>
          <p:nvPr>
            <p:ph type="body" idx="1"/>
          </p:nvPr>
        </p:nvSpPr>
        <p:spPr>
          <a:xfrm>
            <a:off x="457200" y="1417625"/>
            <a:ext cx="5628000" cy="4526100"/>
          </a:xfrm>
          <a:prstGeom prst="rect">
            <a:avLst/>
          </a:prstGeom>
        </p:spPr>
        <p:txBody>
          <a:bodyPr spcFirstLastPara="1" wrap="square" lIns="91425" tIns="91425" rIns="91425" bIns="91425" anchor="t" anchorCtr="0">
            <a:noAutofit/>
          </a:bodyPr>
          <a:lstStyle/>
          <a:p>
            <a:pPr marL="457200" lvl="0" indent="-381000" rtl="0">
              <a:spcBef>
                <a:spcPts val="560"/>
              </a:spcBef>
              <a:spcAft>
                <a:spcPts val="0"/>
              </a:spcAft>
              <a:buSzPts val="2400"/>
              <a:buChar char="•"/>
            </a:pPr>
            <a:r>
              <a:rPr lang="en-US" sz="2400"/>
              <a:t>IOC circular encourages IOC member states to facilitate the deployment of Argo floats.</a:t>
            </a:r>
            <a:endParaRPr sz="2400"/>
          </a:p>
          <a:p>
            <a:pPr marL="457200" lvl="0" indent="-381000" rtl="0">
              <a:spcBef>
                <a:spcPts val="0"/>
              </a:spcBef>
              <a:spcAft>
                <a:spcPts val="0"/>
              </a:spcAft>
              <a:buSzPts val="2400"/>
              <a:buChar char="•"/>
            </a:pPr>
            <a:r>
              <a:rPr lang="en-US" sz="2400"/>
              <a:t>There are EEZ questions for ships.</a:t>
            </a:r>
            <a:endParaRPr sz="2400"/>
          </a:p>
          <a:p>
            <a:pPr marL="914400" lvl="1" indent="-381000" rtl="0">
              <a:spcBef>
                <a:spcPts val="0"/>
              </a:spcBef>
              <a:spcAft>
                <a:spcPts val="0"/>
              </a:spcAft>
              <a:buSzPts val="2400"/>
              <a:buChar char="–"/>
            </a:pPr>
            <a:r>
              <a:rPr lang="en-US"/>
              <a:t>Including for SOOP</a:t>
            </a:r>
            <a:endParaRPr sz="2400"/>
          </a:p>
          <a:p>
            <a:pPr marL="457200" lvl="0" indent="-381000" rtl="0">
              <a:spcBef>
                <a:spcPts val="0"/>
              </a:spcBef>
              <a:spcAft>
                <a:spcPts val="0"/>
              </a:spcAft>
              <a:buSzPts val="2400"/>
              <a:buChar char="•"/>
            </a:pPr>
            <a:r>
              <a:rPr lang="en-US" sz="2400"/>
              <a:t>Recommend that OCG play a role to monitor and approach EEZ concerns.</a:t>
            </a:r>
            <a:endParaRPr sz="2400"/>
          </a:p>
          <a:p>
            <a:pPr marL="457200" lvl="0" indent="-381000" rtl="0">
              <a:spcBef>
                <a:spcPts val="0"/>
              </a:spcBef>
              <a:spcAft>
                <a:spcPts val="0"/>
              </a:spcAft>
              <a:buSzPts val="2400"/>
              <a:buChar char="•"/>
            </a:pPr>
            <a:r>
              <a:rPr lang="en-US" sz="2400"/>
              <a:t>OCG work through the IOC on how the issue might be brought to, and resolved through, member states.</a:t>
            </a:r>
            <a:endParaRPr sz="2400"/>
          </a:p>
          <a:p>
            <a:pPr marL="457200" lvl="0" indent="-381000">
              <a:spcBef>
                <a:spcPts val="0"/>
              </a:spcBef>
              <a:spcAft>
                <a:spcPts val="0"/>
              </a:spcAft>
              <a:buSzPts val="2400"/>
              <a:buChar char="•"/>
            </a:pPr>
            <a:r>
              <a:rPr lang="en-US" sz="2400"/>
              <a:t>Reaction to Argo initiative could inform this process.</a:t>
            </a:r>
            <a:endParaRPr sz="2400"/>
          </a:p>
        </p:txBody>
      </p:sp>
      <p:pic>
        <p:nvPicPr>
          <p:cNvPr id="244" name="Shape 244"/>
          <p:cNvPicPr preferRelativeResize="0"/>
          <p:nvPr/>
        </p:nvPicPr>
        <p:blipFill>
          <a:blip r:embed="rId3">
            <a:alphaModFix/>
          </a:blip>
          <a:stretch>
            <a:fillRect/>
          </a:stretch>
        </p:blipFill>
        <p:spPr>
          <a:xfrm>
            <a:off x="6085200" y="2532375"/>
            <a:ext cx="2753999" cy="19711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OCG Network</a:t>
            </a:r>
            <a:endParaRPr/>
          </a:p>
        </p:txBody>
      </p:sp>
      <p:sp>
        <p:nvSpPr>
          <p:cNvPr id="251" name="Shape 251"/>
          <p:cNvSpPr txBox="1">
            <a:spLocks noGrp="1"/>
          </p:cNvSpPr>
          <p:nvPr>
            <p:ph type="body" idx="1"/>
          </p:nvPr>
        </p:nvSpPr>
        <p:spPr>
          <a:xfrm>
            <a:off x="457200" y="1532125"/>
            <a:ext cx="4098300" cy="4526100"/>
          </a:xfrm>
          <a:prstGeom prst="rect">
            <a:avLst/>
          </a:prstGeom>
        </p:spPr>
        <p:txBody>
          <a:bodyPr spcFirstLastPara="1" wrap="square" lIns="91425" tIns="91425" rIns="91425" bIns="91425" anchor="t" anchorCtr="0">
            <a:noAutofit/>
          </a:bodyPr>
          <a:lstStyle/>
          <a:p>
            <a:pPr marL="457200" lvl="0" indent="-406400" rtl="0">
              <a:spcBef>
                <a:spcPts val="560"/>
              </a:spcBef>
              <a:spcAft>
                <a:spcPts val="0"/>
              </a:spcAft>
              <a:buSzPts val="2800"/>
              <a:buChar char="•"/>
            </a:pPr>
            <a:r>
              <a:rPr lang="en-US"/>
              <a:t>SOT working toward:</a:t>
            </a:r>
            <a:endParaRPr/>
          </a:p>
          <a:p>
            <a:pPr marL="914400" lvl="1" indent="-381000" rtl="0">
              <a:spcBef>
                <a:spcPts val="0"/>
              </a:spcBef>
              <a:spcAft>
                <a:spcPts val="0"/>
              </a:spcAft>
              <a:buSzPts val="2400"/>
              <a:buChar char="–"/>
            </a:pPr>
            <a:r>
              <a:rPr lang="en-US"/>
              <a:t>Metadata transition</a:t>
            </a:r>
            <a:endParaRPr/>
          </a:p>
          <a:p>
            <a:pPr marL="914400" lvl="1" indent="-381000" rtl="0">
              <a:spcBef>
                <a:spcPts val="0"/>
              </a:spcBef>
              <a:spcAft>
                <a:spcPts val="0"/>
              </a:spcAft>
              <a:buSzPts val="2400"/>
              <a:buChar char="–"/>
            </a:pPr>
            <a:r>
              <a:rPr lang="en-US"/>
              <a:t>KPIs</a:t>
            </a:r>
            <a:endParaRPr/>
          </a:p>
          <a:p>
            <a:pPr marL="914400" lvl="1" indent="-381000" rtl="0">
              <a:spcBef>
                <a:spcPts val="0"/>
              </a:spcBef>
              <a:spcAft>
                <a:spcPts val="0"/>
              </a:spcAft>
              <a:buSzPts val="2400"/>
              <a:buChar char="–"/>
            </a:pPr>
            <a:r>
              <a:rPr lang="en-US"/>
              <a:t>Nomenclature</a:t>
            </a:r>
            <a:endParaRPr/>
          </a:p>
          <a:p>
            <a:pPr marL="457200" lvl="0" indent="-406400" rtl="0">
              <a:spcBef>
                <a:spcPts val="0"/>
              </a:spcBef>
              <a:spcAft>
                <a:spcPts val="0"/>
              </a:spcAft>
              <a:buSzPts val="2800"/>
              <a:buChar char="•"/>
            </a:pPr>
            <a:r>
              <a:rPr lang="en-US"/>
              <a:t>Funding is a concern</a:t>
            </a:r>
            <a:endParaRPr/>
          </a:p>
          <a:p>
            <a:pPr marL="457200" lvl="0" indent="-406400" rtl="0">
              <a:spcBef>
                <a:spcPts val="0"/>
              </a:spcBef>
              <a:spcAft>
                <a:spcPts val="0"/>
              </a:spcAft>
              <a:buSzPts val="2800"/>
              <a:buChar char="•"/>
            </a:pPr>
            <a:r>
              <a:rPr lang="en-US"/>
              <a:t>Need the opportunity to provide feedback in a timely manner.</a:t>
            </a:r>
            <a:endParaRPr/>
          </a:p>
          <a:p>
            <a:pPr marL="914400" lvl="1" indent="-381000" rtl="0">
              <a:spcBef>
                <a:spcPts val="0"/>
              </a:spcBef>
              <a:spcAft>
                <a:spcPts val="0"/>
              </a:spcAft>
              <a:buSzPts val="2400"/>
              <a:buChar char="–"/>
            </a:pPr>
            <a:r>
              <a:rPr lang="en-US"/>
              <a:t>“Opportunity to provide feedback into GOOS/GCOS…”</a:t>
            </a:r>
            <a:endParaRPr sz="1100">
              <a:latin typeface="Calibri"/>
              <a:ea typeface="Calibri"/>
              <a:cs typeface="Calibri"/>
              <a:sym typeface="Calibri"/>
            </a:endParaRPr>
          </a:p>
        </p:txBody>
      </p:sp>
      <p:pic>
        <p:nvPicPr>
          <p:cNvPr id="252" name="Shape 252"/>
          <p:cNvPicPr preferRelativeResize="0"/>
          <p:nvPr/>
        </p:nvPicPr>
        <p:blipFill>
          <a:blip r:embed="rId3">
            <a:alphaModFix/>
          </a:blip>
          <a:stretch>
            <a:fillRect/>
          </a:stretch>
        </p:blipFill>
        <p:spPr>
          <a:xfrm>
            <a:off x="4757325" y="2192587"/>
            <a:ext cx="4283700" cy="32051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SOT Terms of Reference</a:t>
            </a:r>
            <a:endParaRPr/>
          </a:p>
        </p:txBody>
      </p:sp>
      <p:sp>
        <p:nvSpPr>
          <p:cNvPr id="259" name="Shape 259"/>
          <p:cNvSpPr txBox="1">
            <a:spLocks noGrp="1"/>
          </p:cNvSpPr>
          <p:nvPr>
            <p:ph type="body" idx="1"/>
          </p:nvPr>
        </p:nvSpPr>
        <p:spPr>
          <a:xfrm>
            <a:off x="457200" y="1293850"/>
            <a:ext cx="4602300" cy="4526100"/>
          </a:xfrm>
          <a:prstGeom prst="rect">
            <a:avLst/>
          </a:prstGeom>
        </p:spPr>
        <p:txBody>
          <a:bodyPr spcFirstLastPara="1" wrap="square" lIns="91425" tIns="91425" rIns="91425" bIns="91425" anchor="t" anchorCtr="0">
            <a:noAutofit/>
          </a:bodyPr>
          <a:lstStyle/>
          <a:p>
            <a:pPr marL="457200" lvl="0" indent="-342900" rtl="0">
              <a:spcBef>
                <a:spcPts val="560"/>
              </a:spcBef>
              <a:spcAft>
                <a:spcPts val="0"/>
              </a:spcAft>
              <a:buSzPts val="1800"/>
              <a:buChar char="•"/>
            </a:pPr>
            <a:r>
              <a:rPr lang="en-US" sz="1800"/>
              <a:t>SOT has established an Executive Board:</a:t>
            </a:r>
            <a:endParaRPr sz="1800"/>
          </a:p>
          <a:p>
            <a:pPr marL="914400" lvl="1" indent="-342900" rtl="0">
              <a:spcBef>
                <a:spcPts val="0"/>
              </a:spcBef>
              <a:spcAft>
                <a:spcPts val="0"/>
              </a:spcAft>
              <a:buSzPts val="1800"/>
              <a:buChar char="–"/>
            </a:pPr>
            <a:r>
              <a:rPr lang="en-US" sz="1800"/>
              <a:t>Chair</a:t>
            </a:r>
            <a:endParaRPr sz="1800"/>
          </a:p>
          <a:p>
            <a:pPr marL="914400" lvl="1" indent="-342900" rtl="0">
              <a:spcBef>
                <a:spcPts val="0"/>
              </a:spcBef>
              <a:spcAft>
                <a:spcPts val="0"/>
              </a:spcAft>
              <a:buSzPts val="1800"/>
              <a:buChar char="–"/>
            </a:pPr>
            <a:r>
              <a:rPr lang="en-US" sz="1800"/>
              <a:t>Vice Chair</a:t>
            </a:r>
            <a:endParaRPr sz="1800"/>
          </a:p>
          <a:p>
            <a:pPr marL="914400" lvl="1" indent="-342900" rtl="0">
              <a:spcBef>
                <a:spcPts val="0"/>
              </a:spcBef>
              <a:spcAft>
                <a:spcPts val="0"/>
              </a:spcAft>
              <a:buSzPts val="1800"/>
              <a:buChar char="–"/>
            </a:pPr>
            <a:r>
              <a:rPr lang="en-US" sz="1800"/>
              <a:t>VOS &amp; SOOP Panels Chairs &amp; Vice Chairs</a:t>
            </a:r>
            <a:endParaRPr sz="1800"/>
          </a:p>
          <a:p>
            <a:pPr marL="914400" lvl="1" indent="-342900" rtl="0">
              <a:spcBef>
                <a:spcPts val="0"/>
              </a:spcBef>
              <a:spcAft>
                <a:spcPts val="0"/>
              </a:spcAft>
              <a:buSzPts val="1800"/>
              <a:buChar char="–"/>
            </a:pPr>
            <a:r>
              <a:rPr lang="en-US" sz="1800"/>
              <a:t>Secretariat </a:t>
            </a:r>
            <a:endParaRPr sz="1800"/>
          </a:p>
          <a:p>
            <a:pPr marL="457200" lvl="0" indent="-342900" rtl="0">
              <a:spcBef>
                <a:spcPts val="0"/>
              </a:spcBef>
              <a:spcAft>
                <a:spcPts val="0"/>
              </a:spcAft>
              <a:buSzPts val="1800"/>
              <a:buChar char="•"/>
            </a:pPr>
            <a:r>
              <a:rPr lang="en-US" sz="1800"/>
              <a:t>Need to develop SOT governance</a:t>
            </a:r>
            <a:endParaRPr sz="1800"/>
          </a:p>
          <a:p>
            <a:pPr marL="914400" lvl="1" indent="-342900" rtl="0">
              <a:spcBef>
                <a:spcPts val="0"/>
              </a:spcBef>
              <a:spcAft>
                <a:spcPts val="0"/>
              </a:spcAft>
              <a:buSzPts val="1800"/>
              <a:buChar char="–"/>
            </a:pPr>
            <a:r>
              <a:rPr lang="en-US" sz="1800"/>
              <a:t>Operating principles document</a:t>
            </a:r>
            <a:endParaRPr sz="1800"/>
          </a:p>
          <a:p>
            <a:pPr marL="914400" lvl="1" indent="-342900" rtl="0">
              <a:spcBef>
                <a:spcPts val="0"/>
              </a:spcBef>
              <a:spcAft>
                <a:spcPts val="0"/>
              </a:spcAft>
              <a:buSzPts val="1800"/>
              <a:buChar char="–"/>
            </a:pPr>
            <a:r>
              <a:rPr lang="en-US" sz="1800"/>
              <a:t>May incorporate aspects of DBCP EB structure</a:t>
            </a:r>
            <a:endParaRPr sz="1800"/>
          </a:p>
          <a:p>
            <a:pPr marL="457200" lvl="0" indent="-342900" rtl="0">
              <a:spcBef>
                <a:spcPts val="0"/>
              </a:spcBef>
              <a:spcAft>
                <a:spcPts val="0"/>
              </a:spcAft>
              <a:buSzPts val="1800"/>
              <a:buChar char="•"/>
            </a:pPr>
            <a:r>
              <a:rPr lang="en-US" sz="1800"/>
              <a:t>Need clear documentation of the approvals process through JCOMM</a:t>
            </a:r>
            <a:endParaRPr sz="1800"/>
          </a:p>
        </p:txBody>
      </p:sp>
      <p:pic>
        <p:nvPicPr>
          <p:cNvPr id="260" name="Shape 260"/>
          <p:cNvPicPr preferRelativeResize="0"/>
          <p:nvPr/>
        </p:nvPicPr>
        <p:blipFill>
          <a:blip r:embed="rId3">
            <a:alphaModFix/>
          </a:blip>
          <a:stretch>
            <a:fillRect/>
          </a:stretch>
        </p:blipFill>
        <p:spPr>
          <a:xfrm>
            <a:off x="5152625" y="2484087"/>
            <a:ext cx="3779700" cy="1889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Summary of Requests</a:t>
            </a:r>
            <a:endParaRPr/>
          </a:p>
        </p:txBody>
      </p:sp>
      <p:sp>
        <p:nvSpPr>
          <p:cNvPr id="267" name="Shape 26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342900" rtl="0">
              <a:spcBef>
                <a:spcPts val="560"/>
              </a:spcBef>
              <a:spcAft>
                <a:spcPts val="0"/>
              </a:spcAft>
              <a:buSzPts val="1800"/>
              <a:buChar char="•"/>
            </a:pPr>
            <a:r>
              <a:rPr lang="en-US" sz="1800"/>
              <a:t>Database support</a:t>
            </a:r>
            <a:endParaRPr sz="1800"/>
          </a:p>
          <a:p>
            <a:pPr marL="457200" lvl="0" indent="-342900" rtl="0">
              <a:spcBef>
                <a:spcPts val="0"/>
              </a:spcBef>
              <a:spcAft>
                <a:spcPts val="0"/>
              </a:spcAft>
              <a:buSzPts val="1800"/>
              <a:buChar char="•"/>
            </a:pPr>
            <a:r>
              <a:rPr lang="en-US" sz="1800"/>
              <a:t>Ensuring transfer of existing/operational metadata (e.g., Pub47)</a:t>
            </a:r>
            <a:endParaRPr sz="1800"/>
          </a:p>
          <a:p>
            <a:pPr marL="457200" lvl="0" indent="-342900" rtl="0">
              <a:spcBef>
                <a:spcPts val="0"/>
              </a:spcBef>
              <a:spcAft>
                <a:spcPts val="0"/>
              </a:spcAft>
              <a:buSzPts val="1800"/>
              <a:buChar char="•"/>
            </a:pPr>
            <a:r>
              <a:rPr lang="en-US" sz="1800"/>
              <a:t>Resources for KPIs</a:t>
            </a:r>
            <a:endParaRPr sz="1800"/>
          </a:p>
          <a:p>
            <a:pPr marL="457200" lvl="0" indent="-342900" rtl="0">
              <a:spcBef>
                <a:spcPts val="0"/>
              </a:spcBef>
              <a:spcAft>
                <a:spcPts val="0"/>
              </a:spcAft>
              <a:buSzPts val="1800"/>
              <a:buChar char="•"/>
            </a:pPr>
            <a:r>
              <a:rPr lang="en-US" sz="1800"/>
              <a:t>Greater working knowledge of finances</a:t>
            </a:r>
            <a:endParaRPr sz="1800"/>
          </a:p>
          <a:p>
            <a:pPr marL="457200" lvl="0" indent="-342900" rtl="0">
              <a:spcBef>
                <a:spcPts val="0"/>
              </a:spcBef>
              <a:spcAft>
                <a:spcPts val="0"/>
              </a:spcAft>
              <a:buSzPts val="1800"/>
              <a:buChar char="•"/>
            </a:pPr>
            <a:r>
              <a:rPr lang="en-US" sz="1800"/>
              <a:t>Support for VOS opportunities</a:t>
            </a:r>
            <a:endParaRPr sz="1800"/>
          </a:p>
          <a:p>
            <a:pPr marL="457200" lvl="0" indent="-342900" rtl="0">
              <a:spcBef>
                <a:spcPts val="0"/>
              </a:spcBef>
              <a:spcAft>
                <a:spcPts val="0"/>
              </a:spcAft>
              <a:buSzPts val="1800"/>
              <a:buChar char="•"/>
            </a:pPr>
            <a:r>
              <a:rPr lang="en-US" sz="1800"/>
              <a:t>EEZ issue monitoring</a:t>
            </a:r>
            <a:endParaRPr sz="1800"/>
          </a:p>
          <a:p>
            <a:pPr marL="457200" lvl="0" indent="-342900" rtl="0">
              <a:spcBef>
                <a:spcPts val="0"/>
              </a:spcBef>
              <a:spcAft>
                <a:spcPts val="0"/>
              </a:spcAft>
              <a:buSzPts val="1800"/>
              <a:buChar char="•"/>
            </a:pPr>
            <a:r>
              <a:rPr lang="en-US" sz="1800"/>
              <a:t>Opportunities to provide feedback in a timely manner</a:t>
            </a:r>
            <a:endParaRPr sz="1800"/>
          </a:p>
          <a:p>
            <a:pPr marL="457200" lvl="0" indent="-342900" rtl="0">
              <a:spcBef>
                <a:spcPts val="0"/>
              </a:spcBef>
              <a:spcAft>
                <a:spcPts val="0"/>
              </a:spcAft>
              <a:buSzPts val="1800"/>
              <a:buChar char="•"/>
            </a:pPr>
            <a:r>
              <a:rPr lang="en-US" sz="1800"/>
              <a:t>Nomenclature coordination as needed</a:t>
            </a:r>
            <a:endParaRPr sz="1800"/>
          </a:p>
          <a:p>
            <a:pPr marL="457200" lvl="0" indent="-342900" rtl="0">
              <a:spcBef>
                <a:spcPts val="0"/>
              </a:spcBef>
              <a:spcAft>
                <a:spcPts val="0"/>
              </a:spcAft>
              <a:buSzPts val="1800"/>
              <a:buChar char="•"/>
            </a:pPr>
            <a:r>
              <a:rPr lang="en-US" sz="1800"/>
              <a:t>Clear documentation of the approvals process throughout JCOMM</a:t>
            </a:r>
            <a:endParaRPr sz="1800"/>
          </a:p>
          <a:p>
            <a:pPr marL="914400" lvl="1" indent="-342900">
              <a:spcBef>
                <a:spcPts val="0"/>
              </a:spcBef>
              <a:spcAft>
                <a:spcPts val="0"/>
              </a:spcAft>
              <a:buSzPts val="1800"/>
              <a:buChar char="–"/>
            </a:pPr>
            <a:r>
              <a:rPr lang="en-US" sz="1800"/>
              <a:t>Timeline for OCG to document its role within OPA and how approvals of items from SOT, DBCP, and other networks flow through OCG and to JCOMM.</a:t>
            </a:r>
            <a:br>
              <a:rPr lang="en-US" sz="1800"/>
            </a:b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a:t>Implementation of SOT-ID Scheme</a:t>
            </a:r>
            <a:endParaRPr sz="3600" b="0" i="0" u="none" strike="noStrike" cap="none">
              <a:solidFill>
                <a:schemeClr val="dk1"/>
              </a:solidFill>
              <a:latin typeface="Arial"/>
              <a:ea typeface="Arial"/>
              <a:cs typeface="Arial"/>
              <a:sym typeface="Arial"/>
            </a:endParaRPr>
          </a:p>
        </p:txBody>
      </p:sp>
      <p:sp>
        <p:nvSpPr>
          <p:cNvPr id="172" name="Shape 172"/>
          <p:cNvSpPr txBox="1">
            <a:spLocks noGrp="1"/>
          </p:cNvSpPr>
          <p:nvPr>
            <p:ph type="body" idx="1"/>
          </p:nvPr>
        </p:nvSpPr>
        <p:spPr>
          <a:xfrm>
            <a:off x="407800" y="1600200"/>
            <a:ext cx="4345500" cy="38793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chemeClr val="dk1"/>
              </a:buClr>
              <a:buSzPts val="1800"/>
              <a:buFont typeface="Arial"/>
              <a:buChar char="•"/>
            </a:pPr>
            <a:r>
              <a:rPr lang="en-US" sz="1800"/>
              <a:t>SOT has prepared draft resolution 7.5.1/1 (EC-70)</a:t>
            </a:r>
            <a:endParaRPr sz="1800"/>
          </a:p>
          <a:p>
            <a:pPr marL="457200" marR="0" lvl="0" indent="-342900" algn="l" rtl="0">
              <a:spcBef>
                <a:spcPts val="0"/>
              </a:spcBef>
              <a:spcAft>
                <a:spcPts val="0"/>
              </a:spcAft>
              <a:buClr>
                <a:schemeClr val="dk1"/>
              </a:buClr>
              <a:buSzPts val="1800"/>
              <a:buFont typeface="Arial"/>
              <a:buChar char="•"/>
            </a:pPr>
            <a:r>
              <a:rPr lang="en-US" sz="1800"/>
              <a:t>EC-70 requests members discontinue using ship masking and to use SOT identifier scheme.</a:t>
            </a:r>
            <a:endParaRPr sz="1800"/>
          </a:p>
          <a:p>
            <a:pPr marL="457200" marR="0" lvl="0" indent="-342900" algn="l" rtl="0">
              <a:spcBef>
                <a:spcPts val="0"/>
              </a:spcBef>
              <a:spcAft>
                <a:spcPts val="0"/>
              </a:spcAft>
              <a:buSzPts val="1800"/>
              <a:buChar char="•"/>
            </a:pPr>
            <a:r>
              <a:rPr lang="en-US" sz="1800"/>
              <a:t>Requests JCOMM to prepare transition plan with instructions on timing and procedures.</a:t>
            </a:r>
            <a:endParaRPr sz="1800"/>
          </a:p>
          <a:p>
            <a:pPr marL="457200" marR="0" lvl="0" indent="-342900" algn="l" rtl="0">
              <a:spcBef>
                <a:spcPts val="0"/>
              </a:spcBef>
              <a:spcAft>
                <a:spcPts val="0"/>
              </a:spcAft>
              <a:buSzPts val="1800"/>
              <a:buChar char="•"/>
            </a:pPr>
            <a:r>
              <a:rPr lang="en-US" sz="1800"/>
              <a:t>Recognizes that some nations have yet to negotiate the transition with national authorities.</a:t>
            </a:r>
            <a:endParaRPr sz="1800"/>
          </a:p>
          <a:p>
            <a:pPr marL="457200" marR="0" lvl="0" indent="-342900" algn="l" rtl="0">
              <a:spcBef>
                <a:spcPts val="0"/>
              </a:spcBef>
              <a:spcAft>
                <a:spcPts val="0"/>
              </a:spcAft>
              <a:buSzPts val="1800"/>
              <a:buChar char="•"/>
            </a:pPr>
            <a:r>
              <a:rPr lang="en-US" sz="1800"/>
              <a:t>Already being implemented for E-ASAP.</a:t>
            </a:r>
            <a:endParaRPr sz="1800"/>
          </a:p>
          <a:p>
            <a:pPr marL="914400" marR="0" lvl="1" indent="-342900" algn="l" rtl="0">
              <a:spcBef>
                <a:spcPts val="0"/>
              </a:spcBef>
              <a:spcAft>
                <a:spcPts val="0"/>
              </a:spcAft>
              <a:buSzPts val="1800"/>
              <a:buChar char="–"/>
            </a:pPr>
            <a:r>
              <a:rPr lang="en-US" sz="1800"/>
              <a:t>The migration to SOT identifiers to be completed by summer, 2018.  </a:t>
            </a:r>
            <a:endParaRPr sz="1800"/>
          </a:p>
        </p:txBody>
      </p:sp>
      <p:pic>
        <p:nvPicPr>
          <p:cNvPr id="173" name="Shape 173"/>
          <p:cNvPicPr preferRelativeResize="0"/>
          <p:nvPr/>
        </p:nvPicPr>
        <p:blipFill>
          <a:blip r:embed="rId3">
            <a:alphaModFix/>
          </a:blip>
          <a:stretch>
            <a:fillRect/>
          </a:stretch>
        </p:blipFill>
        <p:spPr>
          <a:xfrm>
            <a:off x="5006028" y="1489362"/>
            <a:ext cx="4019375" cy="4100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VOS Metadata</a:t>
            </a:r>
            <a:endParaRPr/>
          </a:p>
        </p:txBody>
      </p:sp>
      <p:sp>
        <p:nvSpPr>
          <p:cNvPr id="180" name="Shape 180"/>
          <p:cNvSpPr txBox="1">
            <a:spLocks noGrp="1"/>
          </p:cNvSpPr>
          <p:nvPr>
            <p:ph type="body" idx="1"/>
          </p:nvPr>
        </p:nvSpPr>
        <p:spPr>
          <a:xfrm>
            <a:off x="457200" y="1464688"/>
            <a:ext cx="4197300" cy="4526100"/>
          </a:xfrm>
          <a:prstGeom prst="rect">
            <a:avLst/>
          </a:prstGeom>
        </p:spPr>
        <p:txBody>
          <a:bodyPr spcFirstLastPara="1" wrap="square" lIns="91425" tIns="91425" rIns="91425" bIns="91425" anchor="t" anchorCtr="0">
            <a:noAutofit/>
          </a:bodyPr>
          <a:lstStyle/>
          <a:p>
            <a:pPr marL="457200" lvl="0" indent="-342900" rtl="0">
              <a:spcBef>
                <a:spcPts val="560"/>
              </a:spcBef>
              <a:spcAft>
                <a:spcPts val="0"/>
              </a:spcAft>
              <a:buSzPts val="1800"/>
              <a:buChar char="•"/>
            </a:pPr>
            <a:r>
              <a:rPr lang="en-US" sz="1800"/>
              <a:t>Work ongoing to migrate metadata from E-SURFMAR to JCOMMOPS.</a:t>
            </a:r>
            <a:endParaRPr sz="1800"/>
          </a:p>
          <a:p>
            <a:pPr marL="457200" lvl="0" indent="-342900" rtl="0">
              <a:spcBef>
                <a:spcPts val="0"/>
              </a:spcBef>
              <a:spcAft>
                <a:spcPts val="0"/>
              </a:spcAft>
              <a:buSzPts val="1800"/>
              <a:buChar char="•"/>
            </a:pPr>
            <a:r>
              <a:rPr lang="en-US" sz="1800"/>
              <a:t>A lot of progress toward implementing the JCOMMOPS database for station / platform metadata.</a:t>
            </a:r>
            <a:endParaRPr sz="1800"/>
          </a:p>
          <a:p>
            <a:pPr marL="457200" lvl="0" indent="-342900" rtl="0">
              <a:spcBef>
                <a:spcPts val="0"/>
              </a:spcBef>
              <a:spcAft>
                <a:spcPts val="0"/>
              </a:spcAft>
              <a:buSzPts val="1800"/>
              <a:buChar char="•"/>
            </a:pPr>
            <a:r>
              <a:rPr lang="en-US" sz="1800"/>
              <a:t>Contractor working on metadata content </a:t>
            </a:r>
            <a:r>
              <a:rPr lang="en-US" sz="1800">
                <a:solidFill>
                  <a:srgbClr val="000000"/>
                </a:solidFill>
              </a:rPr>
              <a:t>(including SOOP &amp; ASAP)</a:t>
            </a:r>
            <a:r>
              <a:rPr lang="en-US" sz="1800"/>
              <a:t>.</a:t>
            </a:r>
            <a:endParaRPr sz="1800"/>
          </a:p>
          <a:p>
            <a:pPr marL="457200" lvl="0" indent="-342900" rtl="0">
              <a:spcBef>
                <a:spcPts val="0"/>
              </a:spcBef>
              <a:spcAft>
                <a:spcPts val="0"/>
              </a:spcAft>
              <a:buSzPts val="1800"/>
              <a:buChar char="•"/>
            </a:pPr>
            <a:r>
              <a:rPr lang="en-US" sz="1800"/>
              <a:t>Rehired contractor to fix technical issues with the VOS database in its existing format, and to update the database with new VOS metadata.</a:t>
            </a:r>
            <a:endParaRPr sz="1800"/>
          </a:p>
          <a:p>
            <a:pPr marL="457200" lvl="0" indent="-342900">
              <a:spcBef>
                <a:spcPts val="0"/>
              </a:spcBef>
              <a:spcAft>
                <a:spcPts val="0"/>
              </a:spcAft>
              <a:buSzPts val="1800"/>
              <a:buChar char="•"/>
            </a:pPr>
            <a:r>
              <a:rPr lang="en-US" sz="1800"/>
              <a:t>Contractor will also train the SOT TC in database maintenance.</a:t>
            </a:r>
            <a:endParaRPr sz="1800"/>
          </a:p>
        </p:txBody>
      </p:sp>
      <p:pic>
        <p:nvPicPr>
          <p:cNvPr id="181" name="Shape 181"/>
          <p:cNvPicPr preferRelativeResize="0"/>
          <p:nvPr/>
        </p:nvPicPr>
        <p:blipFill>
          <a:blip r:embed="rId3">
            <a:alphaModFix/>
          </a:blip>
          <a:stretch>
            <a:fillRect/>
          </a:stretch>
        </p:blipFill>
        <p:spPr>
          <a:xfrm>
            <a:off x="4806900" y="1915912"/>
            <a:ext cx="4184700" cy="36236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VOS Metadata (continued)</a:t>
            </a:r>
            <a:endParaRPr/>
          </a:p>
        </p:txBody>
      </p:sp>
      <p:sp>
        <p:nvSpPr>
          <p:cNvPr id="188" name="Shape 188"/>
          <p:cNvSpPr txBox="1">
            <a:spLocks noGrp="1"/>
          </p:cNvSpPr>
          <p:nvPr>
            <p:ph type="body" idx="1"/>
          </p:nvPr>
        </p:nvSpPr>
        <p:spPr>
          <a:xfrm>
            <a:off x="457200" y="1600200"/>
            <a:ext cx="8229600" cy="4526100"/>
          </a:xfrm>
          <a:prstGeom prst="rect">
            <a:avLst/>
          </a:prstGeom>
          <a:noFill/>
        </p:spPr>
        <p:txBody>
          <a:bodyPr spcFirstLastPara="1" wrap="square" lIns="91425" tIns="91425" rIns="91425" bIns="91425" anchor="t" anchorCtr="0">
            <a:noAutofit/>
          </a:bodyPr>
          <a:lstStyle/>
          <a:p>
            <a:pPr marL="457200" lvl="0" indent="-406400" rtl="0">
              <a:spcBef>
                <a:spcPts val="560"/>
              </a:spcBef>
              <a:spcAft>
                <a:spcPts val="0"/>
              </a:spcAft>
              <a:buSzPts val="2800"/>
              <a:buChar char="•"/>
            </a:pPr>
            <a:r>
              <a:rPr lang="en-US"/>
              <a:t>Long-term goal is to ensure JCOMMOPS database has the most current, complete </a:t>
            </a:r>
            <a:r>
              <a:rPr lang="en-US">
                <a:solidFill>
                  <a:srgbClr val="000000"/>
                </a:solidFill>
              </a:rPr>
              <a:t>meta</a:t>
            </a:r>
            <a:r>
              <a:rPr lang="en-US"/>
              <a:t>data available.</a:t>
            </a:r>
            <a:endParaRPr/>
          </a:p>
          <a:p>
            <a:pPr marL="457200" lvl="0" indent="-406400" rtl="0">
              <a:spcBef>
                <a:spcPts val="0"/>
              </a:spcBef>
              <a:spcAft>
                <a:spcPts val="0"/>
              </a:spcAft>
              <a:buSzPts val="2800"/>
              <a:buChar char="•"/>
            </a:pPr>
            <a:r>
              <a:rPr lang="en-US"/>
              <a:t>Primary challenges:</a:t>
            </a:r>
            <a:endParaRPr/>
          </a:p>
          <a:p>
            <a:pPr marL="914400" lvl="1" indent="-381000" rtl="0">
              <a:spcBef>
                <a:spcPts val="0"/>
              </a:spcBef>
              <a:spcAft>
                <a:spcPts val="0"/>
              </a:spcAft>
              <a:buSzPts val="2400"/>
              <a:buChar char="–"/>
            </a:pPr>
            <a:r>
              <a:rPr lang="en-US"/>
              <a:t>Harmonizing the technology across the networks.</a:t>
            </a:r>
            <a:endParaRPr/>
          </a:p>
          <a:p>
            <a:pPr marL="914400" lvl="1" indent="-381000" rtl="0">
              <a:spcBef>
                <a:spcPts val="0"/>
              </a:spcBef>
              <a:spcAft>
                <a:spcPts val="0"/>
              </a:spcAft>
              <a:buSzPts val="2400"/>
              <a:buChar char="–"/>
            </a:pPr>
            <a:r>
              <a:rPr lang="en-US"/>
              <a:t>Sufficient support at JCOMMOPS for maintaining the database and its contents.</a:t>
            </a:r>
            <a:endParaRPr/>
          </a:p>
          <a:p>
            <a:pPr marL="457200" lvl="0" indent="-406400" rtl="0">
              <a:spcBef>
                <a:spcPts val="0"/>
              </a:spcBef>
              <a:spcAft>
                <a:spcPts val="0"/>
              </a:spcAft>
              <a:buSzPts val="2800"/>
              <a:buChar char="•"/>
            </a:pPr>
            <a:r>
              <a:rPr lang="en-US"/>
              <a:t>E-SURFMAR </a:t>
            </a:r>
            <a:r>
              <a:rPr lang="en-US">
                <a:solidFill>
                  <a:srgbClr val="000000"/>
                </a:solidFill>
              </a:rPr>
              <a:t>database</a:t>
            </a:r>
            <a:r>
              <a:rPr lang="en-US"/>
              <a:t> must continue to be used and updated until the JCOMMOPS database is stable and validated. </a:t>
            </a:r>
            <a:endParaRPr/>
          </a:p>
          <a:p>
            <a:pPr marL="457200" lvl="0" indent="-406400" rtl="0">
              <a:spcBef>
                <a:spcPts val="0"/>
              </a:spcBef>
              <a:spcAft>
                <a:spcPts val="0"/>
              </a:spcAft>
              <a:buSzPts val="2800"/>
              <a:buChar char="•"/>
            </a:pPr>
            <a:r>
              <a:rPr lang="en-US"/>
              <a:t>Cross-network issue?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Pub47</a:t>
            </a:r>
            <a:endParaRPr/>
          </a:p>
        </p:txBody>
      </p:sp>
      <p:sp>
        <p:nvSpPr>
          <p:cNvPr id="195" name="Shape 195"/>
          <p:cNvSpPr txBox="1">
            <a:spLocks noGrp="1"/>
          </p:cNvSpPr>
          <p:nvPr>
            <p:ph type="body" idx="1"/>
          </p:nvPr>
        </p:nvSpPr>
        <p:spPr>
          <a:xfrm>
            <a:off x="457200" y="1728675"/>
            <a:ext cx="4266300" cy="4526100"/>
          </a:xfrm>
          <a:prstGeom prst="rect">
            <a:avLst/>
          </a:prstGeom>
        </p:spPr>
        <p:txBody>
          <a:bodyPr spcFirstLastPara="1" wrap="square" lIns="91425" tIns="91425" rIns="91425" bIns="91425" anchor="t" anchorCtr="0">
            <a:noAutofit/>
          </a:bodyPr>
          <a:lstStyle/>
          <a:p>
            <a:pPr marL="457200" lvl="0" indent="-342900" rtl="0">
              <a:spcBef>
                <a:spcPts val="560"/>
              </a:spcBef>
              <a:spcAft>
                <a:spcPts val="0"/>
              </a:spcAft>
              <a:buSzPts val="1800"/>
              <a:buChar char="•"/>
            </a:pPr>
            <a:r>
              <a:rPr lang="en-US" sz="1800"/>
              <a:t>SOT recommends the revision of JCOMM decision 7.3/3 so as not to “discontinue” Pub47 until migration into WIGOS metadata.</a:t>
            </a:r>
            <a:endParaRPr sz="1800"/>
          </a:p>
          <a:p>
            <a:pPr marL="457200" lvl="0" indent="-342900" rtl="0">
              <a:spcBef>
                <a:spcPts val="0"/>
              </a:spcBef>
              <a:spcAft>
                <a:spcPts val="0"/>
              </a:spcAft>
              <a:buSzPts val="1800"/>
              <a:buChar char="•"/>
            </a:pPr>
            <a:r>
              <a:rPr lang="en-US" sz="1800"/>
              <a:t>Present and old versions need to be retained, and archived.</a:t>
            </a:r>
            <a:endParaRPr sz="1800"/>
          </a:p>
          <a:p>
            <a:pPr marL="457200" lvl="0" indent="-342900" rtl="0">
              <a:spcBef>
                <a:spcPts val="0"/>
              </a:spcBef>
              <a:spcAft>
                <a:spcPts val="0"/>
              </a:spcAft>
              <a:buSzPts val="1800"/>
              <a:buChar char="•"/>
            </a:pPr>
            <a:r>
              <a:rPr lang="en-US" sz="1800"/>
              <a:t>The transition will also need to manage SOOP metadata, and proper nomenclature.</a:t>
            </a:r>
            <a:endParaRPr sz="1800"/>
          </a:p>
          <a:p>
            <a:pPr marL="457200" lvl="0" indent="-342900" rtl="0">
              <a:spcBef>
                <a:spcPts val="0"/>
              </a:spcBef>
              <a:spcAft>
                <a:spcPts val="0"/>
              </a:spcAft>
              <a:buSzPts val="1800"/>
              <a:buChar char="•"/>
            </a:pPr>
            <a:r>
              <a:rPr lang="en-US" sz="1800"/>
              <a:t>SOT agrees with replacing Pub47 with a more robust and operational database, but there is concern about continuity of resources for JCOMMOPS to manage the new database and retain the archive.</a:t>
            </a:r>
            <a:endParaRPr sz="1800"/>
          </a:p>
        </p:txBody>
      </p:sp>
      <p:pic>
        <p:nvPicPr>
          <p:cNvPr id="196" name="Shape 196"/>
          <p:cNvPicPr preferRelativeResize="0"/>
          <p:nvPr/>
        </p:nvPicPr>
        <p:blipFill>
          <a:blip r:embed="rId3">
            <a:alphaModFix/>
          </a:blip>
          <a:stretch>
            <a:fillRect/>
          </a:stretch>
        </p:blipFill>
        <p:spPr>
          <a:xfrm>
            <a:off x="4856125" y="1184637"/>
            <a:ext cx="4115699" cy="48805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Key Performance Indicators</a:t>
            </a:r>
            <a:endParaRPr/>
          </a:p>
        </p:txBody>
      </p:sp>
      <p:sp>
        <p:nvSpPr>
          <p:cNvPr id="203" name="Shape 203"/>
          <p:cNvSpPr txBox="1">
            <a:spLocks noGrp="1"/>
          </p:cNvSpPr>
          <p:nvPr>
            <p:ph type="body" idx="1"/>
          </p:nvPr>
        </p:nvSpPr>
        <p:spPr>
          <a:xfrm>
            <a:off x="338600" y="1570550"/>
            <a:ext cx="4562700" cy="4526100"/>
          </a:xfrm>
          <a:prstGeom prst="rect">
            <a:avLst/>
          </a:prstGeom>
        </p:spPr>
        <p:txBody>
          <a:bodyPr spcFirstLastPara="1" wrap="square" lIns="91425" tIns="91425" rIns="91425" bIns="91425" anchor="t" anchorCtr="0">
            <a:noAutofit/>
          </a:bodyPr>
          <a:lstStyle/>
          <a:p>
            <a:pPr marL="457200" lvl="0" indent="-342900" rtl="0">
              <a:spcBef>
                <a:spcPts val="560"/>
              </a:spcBef>
              <a:spcAft>
                <a:spcPts val="0"/>
              </a:spcAft>
              <a:buSzPts val="1800"/>
              <a:buChar char="•"/>
            </a:pPr>
            <a:r>
              <a:rPr lang="en-US" sz="1800"/>
              <a:t>SOT TT has developed an initial conceptual draft of KPIs.</a:t>
            </a:r>
            <a:endParaRPr sz="1800"/>
          </a:p>
          <a:p>
            <a:pPr marL="457200" lvl="0" indent="-342900" rtl="0">
              <a:spcBef>
                <a:spcPts val="0"/>
              </a:spcBef>
              <a:spcAft>
                <a:spcPts val="0"/>
              </a:spcAft>
              <a:buSzPts val="1800"/>
              <a:buChar char="•"/>
            </a:pPr>
            <a:r>
              <a:rPr lang="en-US" sz="1800"/>
              <a:t>The draft includes VOS, ASAP, SOOP, and GO-SHIP parameters.</a:t>
            </a:r>
            <a:endParaRPr sz="1800"/>
          </a:p>
          <a:p>
            <a:pPr marL="457200" lvl="0" indent="-342900" rtl="0">
              <a:spcBef>
                <a:spcPts val="0"/>
              </a:spcBef>
              <a:spcAft>
                <a:spcPts val="0"/>
              </a:spcAft>
              <a:buSzPts val="1800"/>
              <a:buChar char="•"/>
            </a:pPr>
            <a:r>
              <a:rPr lang="en-US" sz="1800"/>
              <a:t>SOT recommends a workshop on KPIs.</a:t>
            </a:r>
            <a:endParaRPr sz="1800"/>
          </a:p>
          <a:p>
            <a:pPr marL="914400" lvl="1" indent="-342900" rtl="0">
              <a:spcBef>
                <a:spcPts val="0"/>
              </a:spcBef>
              <a:spcAft>
                <a:spcPts val="0"/>
              </a:spcAft>
              <a:buSzPts val="1800"/>
              <a:buChar char="–"/>
            </a:pPr>
            <a:r>
              <a:rPr lang="en-US" sz="1800"/>
              <a:t>OceanObs19</a:t>
            </a:r>
            <a:endParaRPr sz="1800"/>
          </a:p>
          <a:p>
            <a:pPr marL="914400" lvl="1" indent="-342900" rtl="0">
              <a:spcBef>
                <a:spcPts val="0"/>
              </a:spcBef>
              <a:spcAft>
                <a:spcPts val="0"/>
              </a:spcAft>
              <a:buSzPts val="1800"/>
              <a:buChar char="–"/>
            </a:pPr>
            <a:r>
              <a:rPr lang="en-US" sz="1800"/>
              <a:t>Another community workshop</a:t>
            </a:r>
            <a:endParaRPr sz="1800"/>
          </a:p>
          <a:p>
            <a:pPr marL="457200" lvl="0" indent="-342900" rtl="0">
              <a:spcBef>
                <a:spcPts val="0"/>
              </a:spcBef>
              <a:spcAft>
                <a:spcPts val="0"/>
              </a:spcAft>
              <a:buSzPts val="1800"/>
              <a:buChar char="•"/>
            </a:pPr>
            <a:r>
              <a:rPr lang="en-US" sz="1800"/>
              <a:t>Such a workshop is a cross-network suggestion to alleviate subjectivity and ad-hoc nature of KPIs in and across networks.</a:t>
            </a:r>
            <a:endParaRPr sz="1800"/>
          </a:p>
          <a:p>
            <a:pPr marL="914400" lvl="1" indent="-342900">
              <a:spcBef>
                <a:spcPts val="0"/>
              </a:spcBef>
              <a:spcAft>
                <a:spcPts val="0"/>
              </a:spcAft>
              <a:buClr>
                <a:srgbClr val="000000"/>
              </a:buClr>
              <a:buSzPts val="1800"/>
              <a:buChar char="–"/>
            </a:pPr>
            <a:r>
              <a:rPr lang="en-US" sz="1800">
                <a:solidFill>
                  <a:srgbClr val="000000"/>
                </a:solidFill>
              </a:rPr>
              <a:t>Good KPIs require input from both operational and user (science) communities</a:t>
            </a:r>
            <a:endParaRPr sz="1800">
              <a:solidFill>
                <a:srgbClr val="000000"/>
              </a:solidFill>
            </a:endParaRPr>
          </a:p>
        </p:txBody>
      </p:sp>
      <p:pic>
        <p:nvPicPr>
          <p:cNvPr id="204" name="Shape 204"/>
          <p:cNvPicPr preferRelativeResize="0"/>
          <p:nvPr/>
        </p:nvPicPr>
        <p:blipFill>
          <a:blip r:embed="rId3">
            <a:alphaModFix/>
          </a:blip>
          <a:stretch>
            <a:fillRect/>
          </a:stretch>
        </p:blipFill>
        <p:spPr>
          <a:xfrm>
            <a:off x="4994400" y="1627400"/>
            <a:ext cx="3937901" cy="36032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Information Technology Security</a:t>
            </a:r>
            <a:endParaRPr/>
          </a:p>
        </p:txBody>
      </p:sp>
      <p:sp>
        <p:nvSpPr>
          <p:cNvPr id="211" name="Shape 211"/>
          <p:cNvSpPr txBox="1">
            <a:spLocks noGrp="1"/>
          </p:cNvSpPr>
          <p:nvPr>
            <p:ph type="body" idx="1"/>
          </p:nvPr>
        </p:nvSpPr>
        <p:spPr>
          <a:xfrm>
            <a:off x="546150" y="1619950"/>
            <a:ext cx="4681500" cy="4526100"/>
          </a:xfrm>
          <a:prstGeom prst="rect">
            <a:avLst/>
          </a:prstGeom>
        </p:spPr>
        <p:txBody>
          <a:bodyPr spcFirstLastPara="1" wrap="square" lIns="91425" tIns="91425" rIns="91425" bIns="91425" anchor="t" anchorCtr="0">
            <a:noAutofit/>
          </a:bodyPr>
          <a:lstStyle/>
          <a:p>
            <a:pPr marL="457200" lvl="0" indent="-342900" rtl="0">
              <a:spcBef>
                <a:spcPts val="560"/>
              </a:spcBef>
              <a:spcAft>
                <a:spcPts val="0"/>
              </a:spcAft>
              <a:buSzPts val="1800"/>
              <a:buChar char="•"/>
            </a:pPr>
            <a:r>
              <a:rPr lang="en-US" sz="1800"/>
              <a:t>Maersk has required some of its fleet to cease taking VOS observations due to the need for more software controls.</a:t>
            </a:r>
            <a:endParaRPr sz="1800"/>
          </a:p>
          <a:p>
            <a:pPr marL="914400" lvl="1" indent="-342900" rtl="0">
              <a:spcBef>
                <a:spcPts val="0"/>
              </a:spcBef>
              <a:spcAft>
                <a:spcPts val="0"/>
              </a:spcAft>
              <a:buSzPts val="1800"/>
              <a:buChar char="–"/>
            </a:pPr>
            <a:r>
              <a:rPr lang="en-US" sz="1800"/>
              <a:t>SOT working with Maersk over its concerns with TurboWin.</a:t>
            </a:r>
            <a:endParaRPr sz="1800"/>
          </a:p>
          <a:p>
            <a:pPr marL="457200" lvl="0" indent="-342900" rtl="0">
              <a:spcBef>
                <a:spcPts val="0"/>
              </a:spcBef>
              <a:spcAft>
                <a:spcPts val="0"/>
              </a:spcAft>
              <a:buSzPts val="1800"/>
              <a:buChar char="•"/>
            </a:pPr>
            <a:r>
              <a:rPr lang="en-US" sz="1800"/>
              <a:t>Scripps buoy was affected by ransomware.</a:t>
            </a:r>
            <a:endParaRPr sz="1800"/>
          </a:p>
          <a:p>
            <a:pPr marL="457200" lvl="0" indent="-342900" rtl="0">
              <a:spcBef>
                <a:spcPts val="0"/>
              </a:spcBef>
              <a:spcAft>
                <a:spcPts val="0"/>
              </a:spcAft>
              <a:buSzPts val="1800"/>
              <a:buChar char="•"/>
            </a:pPr>
            <a:r>
              <a:rPr lang="en-US" sz="1800"/>
              <a:t>Came to SOT as a VOS problem.</a:t>
            </a:r>
            <a:endParaRPr sz="1800"/>
          </a:p>
          <a:p>
            <a:pPr marL="457200" lvl="0" indent="-342900" rtl="0">
              <a:spcBef>
                <a:spcPts val="0"/>
              </a:spcBef>
              <a:spcAft>
                <a:spcPts val="0"/>
              </a:spcAft>
              <a:buSzPts val="1800"/>
              <a:buChar char="•"/>
            </a:pPr>
            <a:r>
              <a:rPr lang="en-US" sz="1800"/>
              <a:t>Certainly a cross-network problem.</a:t>
            </a:r>
            <a:endParaRPr sz="1800"/>
          </a:p>
          <a:p>
            <a:pPr marL="457200" lvl="0" indent="-342900">
              <a:spcBef>
                <a:spcPts val="0"/>
              </a:spcBef>
              <a:spcAft>
                <a:spcPts val="0"/>
              </a:spcAft>
              <a:buSzPts val="1800"/>
              <a:buChar char="•"/>
            </a:pPr>
            <a:r>
              <a:rPr lang="en-US" sz="1800"/>
              <a:t>Subject for WMO and OceanObs19?</a:t>
            </a:r>
            <a:endParaRPr sz="1800"/>
          </a:p>
        </p:txBody>
      </p:sp>
      <p:pic>
        <p:nvPicPr>
          <p:cNvPr id="212" name="Shape 212"/>
          <p:cNvPicPr preferRelativeResize="0"/>
          <p:nvPr/>
        </p:nvPicPr>
        <p:blipFill>
          <a:blip r:embed="rId3">
            <a:alphaModFix/>
          </a:blip>
          <a:stretch>
            <a:fillRect/>
          </a:stretch>
        </p:blipFill>
        <p:spPr>
          <a:xfrm>
            <a:off x="5903575" y="1417626"/>
            <a:ext cx="2396600" cy="4610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Opportunity for VOS</a:t>
            </a:r>
            <a:endParaRPr/>
          </a:p>
        </p:txBody>
      </p:sp>
      <p:sp>
        <p:nvSpPr>
          <p:cNvPr id="219" name="Shape 219"/>
          <p:cNvSpPr txBox="1">
            <a:spLocks noGrp="1"/>
          </p:cNvSpPr>
          <p:nvPr>
            <p:ph type="body" idx="1"/>
          </p:nvPr>
        </p:nvSpPr>
        <p:spPr>
          <a:xfrm>
            <a:off x="457200" y="1600200"/>
            <a:ext cx="4226100" cy="4526100"/>
          </a:xfrm>
          <a:prstGeom prst="rect">
            <a:avLst/>
          </a:prstGeom>
        </p:spPr>
        <p:txBody>
          <a:bodyPr spcFirstLastPara="1" wrap="square" lIns="91425" tIns="91425" rIns="91425" bIns="91425" anchor="t" anchorCtr="0">
            <a:noAutofit/>
          </a:bodyPr>
          <a:lstStyle/>
          <a:p>
            <a:pPr marL="457200" lvl="0" indent="-406400" rtl="0">
              <a:spcBef>
                <a:spcPts val="560"/>
              </a:spcBef>
              <a:spcAft>
                <a:spcPts val="0"/>
              </a:spcAft>
              <a:buSzPts val="2800"/>
              <a:buChar char="•"/>
            </a:pPr>
            <a:r>
              <a:rPr lang="en-US"/>
              <a:t>AIS data transfer for VOS.</a:t>
            </a:r>
            <a:endParaRPr/>
          </a:p>
          <a:p>
            <a:pPr marL="457200" lvl="0" indent="-406400" rtl="0">
              <a:spcBef>
                <a:spcPts val="0"/>
              </a:spcBef>
              <a:spcAft>
                <a:spcPts val="0"/>
              </a:spcAft>
              <a:buSzPts val="2800"/>
              <a:buChar char="•"/>
            </a:pPr>
            <a:r>
              <a:rPr lang="en-US"/>
              <a:t>NTSB report from El Faro recommends NOAA perform a proof of concept project.</a:t>
            </a:r>
            <a:endParaRPr/>
          </a:p>
          <a:p>
            <a:pPr marL="457200" lvl="0" indent="-406400" rtl="0">
              <a:spcBef>
                <a:spcPts val="0"/>
              </a:spcBef>
              <a:spcAft>
                <a:spcPts val="0"/>
              </a:spcAft>
              <a:buSzPts val="2800"/>
              <a:buChar char="•"/>
            </a:pPr>
            <a:r>
              <a:rPr lang="en-US"/>
              <a:t>SOT may be able to help harmonize efforts internationally.</a:t>
            </a:r>
            <a:endParaRPr/>
          </a:p>
          <a:p>
            <a:pPr marL="914400" lvl="1" indent="-381000">
              <a:spcBef>
                <a:spcPts val="0"/>
              </a:spcBef>
              <a:spcAft>
                <a:spcPts val="0"/>
              </a:spcAft>
              <a:buSzPts val="2400"/>
              <a:buChar char="–"/>
            </a:pPr>
            <a:r>
              <a:rPr lang="en-US"/>
              <a:t>Ship Forum</a:t>
            </a:r>
            <a:endParaRPr/>
          </a:p>
        </p:txBody>
      </p:sp>
      <p:pic>
        <p:nvPicPr>
          <p:cNvPr id="220" name="Shape 220"/>
          <p:cNvPicPr preferRelativeResize="0"/>
          <p:nvPr/>
        </p:nvPicPr>
        <p:blipFill>
          <a:blip r:embed="rId3">
            <a:alphaModFix/>
          </a:blip>
          <a:stretch>
            <a:fillRect/>
          </a:stretch>
        </p:blipFill>
        <p:spPr>
          <a:xfrm>
            <a:off x="4683350" y="1570023"/>
            <a:ext cx="4308250" cy="4184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Risks	</a:t>
            </a:r>
            <a:endParaRPr/>
          </a:p>
        </p:txBody>
      </p:sp>
      <p:sp>
        <p:nvSpPr>
          <p:cNvPr id="227" name="Shape 227"/>
          <p:cNvSpPr txBox="1">
            <a:spLocks noGrp="1"/>
          </p:cNvSpPr>
          <p:nvPr>
            <p:ph type="body" idx="1"/>
          </p:nvPr>
        </p:nvSpPr>
        <p:spPr>
          <a:xfrm>
            <a:off x="457200" y="1551900"/>
            <a:ext cx="5112900" cy="4526100"/>
          </a:xfrm>
          <a:prstGeom prst="rect">
            <a:avLst/>
          </a:prstGeom>
        </p:spPr>
        <p:txBody>
          <a:bodyPr spcFirstLastPara="1" wrap="square" lIns="91425" tIns="91425" rIns="91425" bIns="91425" anchor="t" anchorCtr="0">
            <a:noAutofit/>
          </a:bodyPr>
          <a:lstStyle/>
          <a:p>
            <a:pPr marL="457200" lvl="0" indent="-406400" rtl="0">
              <a:spcBef>
                <a:spcPts val="560"/>
              </a:spcBef>
              <a:spcAft>
                <a:spcPts val="0"/>
              </a:spcAft>
              <a:buSzPts val="2800"/>
              <a:buChar char="•"/>
            </a:pPr>
            <a:r>
              <a:rPr lang="en-US"/>
              <a:t>Budgetary concerns over metadata transition and long-term maintenance of </a:t>
            </a:r>
            <a:r>
              <a:rPr lang="en-US">
                <a:solidFill>
                  <a:srgbClr val="000000"/>
                </a:solidFill>
              </a:rPr>
              <a:t>JCOMMOPS</a:t>
            </a:r>
            <a:r>
              <a:rPr lang="en-US"/>
              <a:t> database.</a:t>
            </a:r>
            <a:endParaRPr/>
          </a:p>
          <a:p>
            <a:pPr marL="457200" lvl="0" indent="-406400" rtl="0">
              <a:spcBef>
                <a:spcPts val="0"/>
              </a:spcBef>
              <a:spcAft>
                <a:spcPts val="0"/>
              </a:spcAft>
              <a:buSzPts val="2800"/>
              <a:buChar char="•"/>
            </a:pPr>
            <a:r>
              <a:rPr lang="en-US"/>
              <a:t>Increase in costs</a:t>
            </a:r>
            <a:endParaRPr/>
          </a:p>
          <a:p>
            <a:pPr marL="914400" lvl="1" indent="-381000" rtl="0">
              <a:spcBef>
                <a:spcPts val="0"/>
              </a:spcBef>
              <a:spcAft>
                <a:spcPts val="0"/>
              </a:spcAft>
              <a:buSzPts val="2400"/>
              <a:buChar char="–"/>
            </a:pPr>
            <a:r>
              <a:rPr lang="en-US"/>
              <a:t>CLS</a:t>
            </a:r>
            <a:endParaRPr/>
          </a:p>
          <a:p>
            <a:pPr marL="457200" marR="0" lvl="0" indent="-381000" algn="l" rtl="0">
              <a:lnSpc>
                <a:spcPct val="100000"/>
              </a:lnSpc>
              <a:spcBef>
                <a:spcPts val="0"/>
              </a:spcBef>
              <a:spcAft>
                <a:spcPts val="0"/>
              </a:spcAft>
              <a:buClr>
                <a:schemeClr val="dk1"/>
              </a:buClr>
              <a:buSzPts val="2400"/>
              <a:buFont typeface="Arial"/>
              <a:buChar char="•"/>
            </a:pPr>
            <a:r>
              <a:rPr lang="en-US"/>
              <a:t>Ensuring sufficient financial awareness to allow for informed decisions.</a:t>
            </a:r>
            <a:endParaRPr/>
          </a:p>
        </p:txBody>
      </p:sp>
      <p:pic>
        <p:nvPicPr>
          <p:cNvPr id="228" name="Shape 228"/>
          <p:cNvPicPr preferRelativeResize="0"/>
          <p:nvPr/>
        </p:nvPicPr>
        <p:blipFill>
          <a:blip r:embed="rId3">
            <a:alphaModFix/>
          </a:blip>
          <a:stretch>
            <a:fillRect/>
          </a:stretch>
        </p:blipFill>
        <p:spPr>
          <a:xfrm>
            <a:off x="5722500" y="1570037"/>
            <a:ext cx="2686050" cy="3133725"/>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1109</Words>
  <Application>Microsoft Office PowerPoint</Application>
  <PresentationFormat>On-screen Show (4:3)</PresentationFormat>
  <Paragraphs>123</Paragraphs>
  <Slides>14</Slides>
  <Notes>14</Notes>
  <HiddenSlides>0</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14</vt:i4>
      </vt:variant>
    </vt:vector>
  </HeadingPairs>
  <TitlesOfParts>
    <vt:vector size="28" baseType="lpstr">
      <vt:lpstr>Arial</vt:lpstr>
      <vt:lpstr>Calibri</vt:lpstr>
      <vt:lpstr>1_Office Theme</vt:lpstr>
      <vt:lpstr>2_Office Theme</vt:lpstr>
      <vt:lpstr>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OCG Ship Observations Team</vt:lpstr>
      <vt:lpstr>Implementation of SOT-ID Scheme</vt:lpstr>
      <vt:lpstr>VOS Metadata</vt:lpstr>
      <vt:lpstr>VOS Metadata (continued)</vt:lpstr>
      <vt:lpstr>Pub47</vt:lpstr>
      <vt:lpstr>Key Performance Indicators</vt:lpstr>
      <vt:lpstr>Information Technology Security</vt:lpstr>
      <vt:lpstr>Opportunity for VOS</vt:lpstr>
      <vt:lpstr>Risks </vt:lpstr>
      <vt:lpstr>Nomenclature</vt:lpstr>
      <vt:lpstr>Data Acquisition in EEZs</vt:lpstr>
      <vt:lpstr>OCG Network</vt:lpstr>
      <vt:lpstr>SOT Terms of Reference</vt:lpstr>
      <vt:lpstr>Summary of Requests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OCG Ship Observations Team</dc:title>
  <dc:creator>dfigurskey</dc:creator>
  <cp:lastModifiedBy>dfigurskey</cp:lastModifiedBy>
  <cp:revision>1</cp:revision>
  <dcterms:modified xsi:type="dcterms:W3CDTF">2018-05-15T11:38:19Z</dcterms:modified>
</cp:coreProperties>
</file>