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2" r:id="rId4"/>
    <p:sldId id="263" r:id="rId5"/>
    <p:sldId id="258" r:id="rId6"/>
    <p:sldId id="259" r:id="rId7"/>
    <p:sldId id="265" r:id="rId8"/>
    <p:sldId id="268" r:id="rId9"/>
    <p:sldId id="266" r:id="rId10"/>
    <p:sldId id="267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9"/>
    <p:restoredTop sz="94623"/>
  </p:normalViewPr>
  <p:slideViewPr>
    <p:cSldViewPr snapToGrid="0" snapToObjects="1">
      <p:cViewPr>
        <p:scale>
          <a:sx n="100" d="100"/>
          <a:sy n="100" d="100"/>
        </p:scale>
        <p:origin x="144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CBFCC-5550-0B4E-A110-B5F68BC42A9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3B62C-1F38-CF44-8CEE-3FCA12C84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3B62C-1F38-CF44-8CEE-3FCA12C84C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D0AF0-02C5-364D-9730-F997B5C0A2EC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C219D-CF92-2A41-8620-C9040178F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Argo Program Status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Breck</a:t>
            </a:r>
            <a:r>
              <a:rPr lang="en-US" dirty="0" smtClean="0"/>
              <a:t> Owens</a:t>
            </a:r>
          </a:p>
          <a:p>
            <a:r>
              <a:rPr lang="en-US" dirty="0" smtClean="0"/>
              <a:t>Argo Director</a:t>
            </a:r>
          </a:p>
          <a:p>
            <a:endParaRPr lang="en-US" dirty="0"/>
          </a:p>
        </p:txBody>
      </p:sp>
      <p:pic>
        <p:nvPicPr>
          <p:cNvPr id="5" name="Picture 6" descr="Argo_Logo_new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5486400"/>
            <a:ext cx="914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4943" y="707873"/>
            <a:ext cx="6944359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Argo</a:t>
            </a:r>
            <a:r>
              <a:rPr spc="-30" dirty="0"/>
              <a:t> </a:t>
            </a:r>
            <a:r>
              <a:rPr dirty="0" smtClean="0"/>
              <a:t>extension</a:t>
            </a:r>
            <a:r>
              <a:rPr lang="en-US" dirty="0"/>
              <a:t>s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54001" y="1398447"/>
            <a:ext cx="8027340" cy="5150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8610600" y="1828800"/>
            <a:ext cx="3390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These extensions of Argo have community acceptance, but essentially no funding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161925"/>
            <a:ext cx="10515600" cy="892175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923924"/>
            <a:ext cx="10452100" cy="4841875"/>
          </a:xfrm>
        </p:spPr>
        <p:txBody>
          <a:bodyPr>
            <a:noAutofit/>
          </a:bodyPr>
          <a:lstStyle/>
          <a:p>
            <a:r>
              <a:rPr lang="en-US" sz="2400" dirty="0" smtClean="0"/>
              <a:t>Array has been maintained, but this has been done primarily through innovation and improved instrumentation (loaves and fishes).</a:t>
            </a:r>
          </a:p>
          <a:p>
            <a:r>
              <a:rPr lang="en-US" sz="2400" dirty="0" smtClean="0"/>
              <a:t>Technical expertise expanded to broad community, developing tools to display and access data for outreach.</a:t>
            </a:r>
          </a:p>
          <a:p>
            <a:r>
              <a:rPr lang="en-US" sz="2400" dirty="0" smtClean="0"/>
              <a:t>Ability to monitor and assess array vastly improved. North Atlantic is over-sampled compared to Argo desired density, proposing to move </a:t>
            </a:r>
            <a:r>
              <a:rPr lang="en-US" sz="2400" smtClean="0"/>
              <a:t>resources elsewhere.</a:t>
            </a:r>
            <a:endParaRPr lang="en-US" sz="2400" dirty="0" smtClean="0"/>
          </a:p>
          <a:p>
            <a:r>
              <a:rPr lang="en-US" sz="2400" dirty="0" smtClean="0"/>
              <a:t>Potential for the average Argo float to last for 10 years.</a:t>
            </a:r>
          </a:p>
          <a:p>
            <a:r>
              <a:rPr lang="en-US" sz="2400" dirty="0" smtClean="0"/>
              <a:t>Enhancements of Argo Program more than triple the original design: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dirty="0" smtClean="0"/>
              <a:t>BGC Argo</a:t>
            </a:r>
            <a:br>
              <a:rPr lang="en-US" sz="2400" dirty="0" smtClean="0"/>
            </a:br>
            <a:r>
              <a:rPr lang="mr-IN" sz="2400" dirty="0" smtClean="0"/>
              <a:t>–</a:t>
            </a:r>
            <a:r>
              <a:rPr lang="en-US" sz="2400" dirty="0" smtClean="0"/>
              <a:t> Deep Argo</a:t>
            </a:r>
            <a:br>
              <a:rPr lang="en-US" sz="2400" dirty="0" smtClean="0"/>
            </a:br>
            <a:r>
              <a:rPr lang="mr-IN" sz="2400" dirty="0" smtClean="0"/>
              <a:t>–</a:t>
            </a:r>
            <a:r>
              <a:rPr lang="en-US" sz="2400" dirty="0" smtClean="0"/>
              <a:t> Marginal Seas</a:t>
            </a:r>
            <a:br>
              <a:rPr lang="en-US" sz="2400" dirty="0" smtClean="0"/>
            </a:br>
            <a:r>
              <a:rPr lang="mr-IN" sz="2400" dirty="0" smtClean="0"/>
              <a:t>–</a:t>
            </a:r>
            <a:r>
              <a:rPr lang="en-US" sz="2400" dirty="0" smtClean="0"/>
              <a:t> Regional increased coverage</a:t>
            </a:r>
            <a:br>
              <a:rPr lang="en-US" sz="2400" dirty="0" smtClean="0"/>
            </a:br>
            <a:r>
              <a:rPr lang="mr-IN" sz="2400" dirty="0" smtClean="0"/>
              <a:t>–</a:t>
            </a:r>
            <a:r>
              <a:rPr lang="en-US" sz="2400" dirty="0" smtClean="0"/>
              <a:t> Polar Seas</a:t>
            </a:r>
          </a:p>
          <a:p>
            <a:r>
              <a:rPr lang="en-US" sz="2400" dirty="0" smtClean="0"/>
              <a:t>Funding for these enhancements is presently only for pilot programs.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507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r>
              <a:rPr lang="en-US" dirty="0" smtClean="0"/>
              <a:t>Present Coverage 3825 active floats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4" y="1027906"/>
            <a:ext cx="8033061" cy="5679688"/>
          </a:xfrm>
        </p:spPr>
      </p:pic>
      <p:sp>
        <p:nvSpPr>
          <p:cNvPr id="8" name="TextBox 7"/>
          <p:cNvSpPr txBox="1"/>
          <p:nvPr/>
        </p:nvSpPr>
        <p:spPr>
          <a:xfrm>
            <a:off x="8627165" y="1470991"/>
            <a:ext cx="356483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Expanded Coverage into Marginal Seas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Continued expansion into Polar Regions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BGC Argo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Deep Argo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2 millionth profile expected in late November to early December, 2018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AIC / JCOMMOPS is critical for monitoring and notifying pf floats in Argo Array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Data transmitted to GTS (BUFR format only September, 2018) </a:t>
            </a:r>
            <a:r>
              <a:rPr lang="en-US" dirty="0" smtClean="0"/>
              <a:t>and submitted to GDACS 90% </a:t>
            </a:r>
            <a:r>
              <a:rPr lang="en-US" dirty="0" smtClean="0"/>
              <a:t>within 24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997" y="179959"/>
            <a:ext cx="1090117" cy="280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9639" y="753109"/>
            <a:ext cx="188975" cy="501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4127" y="832358"/>
            <a:ext cx="2004314" cy="402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9639" y="1197863"/>
            <a:ext cx="1955800" cy="0"/>
          </a:xfrm>
          <a:custGeom>
            <a:avLst/>
            <a:gdLst/>
            <a:ahLst/>
            <a:cxnLst/>
            <a:rect l="l" t="t" r="r" b="b"/>
            <a:pathLst>
              <a:path w="1955800">
                <a:moveTo>
                  <a:pt x="0" y="0"/>
                </a:moveTo>
                <a:lnTo>
                  <a:pt x="1955292" y="0"/>
                </a:lnTo>
              </a:path>
            </a:pathLst>
          </a:custGeom>
          <a:ln w="21336">
            <a:solidFill>
              <a:srgbClr val="009E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8922" y="1746252"/>
            <a:ext cx="7828280" cy="158369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640"/>
              </a:spcBef>
              <a:buClr>
                <a:srgbClr val="009EDF"/>
              </a:buClr>
              <a:buFont typeface="Wingdings"/>
              <a:buChar char=""/>
              <a:tabLst>
                <a:tab pos="185420" algn="l"/>
              </a:tabLst>
            </a:pPr>
            <a:r>
              <a:rPr sz="2100" spc="50" dirty="0">
                <a:solidFill>
                  <a:srgbClr val="001539"/>
                </a:solidFill>
                <a:latin typeface="Arial"/>
                <a:cs typeface="Arial"/>
              </a:rPr>
              <a:t>Core </a:t>
            </a:r>
            <a:r>
              <a:rPr sz="2100" spc="105" dirty="0">
                <a:solidFill>
                  <a:srgbClr val="001539"/>
                </a:solidFill>
                <a:latin typeface="Arial"/>
                <a:cs typeface="Arial"/>
              </a:rPr>
              <a:t>Argo </a:t>
            </a:r>
            <a:r>
              <a:rPr sz="2100" spc="100" dirty="0">
                <a:solidFill>
                  <a:srgbClr val="001539"/>
                </a:solidFill>
                <a:latin typeface="Arial"/>
                <a:cs typeface="Arial"/>
              </a:rPr>
              <a:t>short </a:t>
            </a:r>
            <a:r>
              <a:rPr sz="2100" spc="110" dirty="0">
                <a:solidFill>
                  <a:srgbClr val="001539"/>
                </a:solidFill>
                <a:latin typeface="Arial"/>
                <a:cs typeface="Arial"/>
              </a:rPr>
              <a:t>by</a:t>
            </a:r>
            <a:r>
              <a:rPr sz="2100" spc="-370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001539"/>
                </a:solidFill>
                <a:latin typeface="Arial"/>
                <a:cs typeface="Arial"/>
              </a:rPr>
              <a:t>15%</a:t>
            </a:r>
            <a:endParaRPr sz="21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540"/>
              </a:spcBef>
              <a:buClr>
                <a:srgbClr val="009EDF"/>
              </a:buClr>
              <a:buFont typeface="Wingdings"/>
              <a:buChar char=""/>
              <a:tabLst>
                <a:tab pos="185420" algn="l"/>
              </a:tabLst>
            </a:pPr>
            <a:r>
              <a:rPr sz="2100" spc="30" dirty="0">
                <a:solidFill>
                  <a:srgbClr val="001539"/>
                </a:solidFill>
                <a:latin typeface="Arial"/>
                <a:cs typeface="Arial"/>
              </a:rPr>
              <a:t>Extras</a:t>
            </a:r>
            <a:r>
              <a:rPr sz="2100" spc="-30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130" dirty="0">
                <a:solidFill>
                  <a:srgbClr val="001539"/>
                </a:solidFill>
                <a:latin typeface="Arial"/>
                <a:cs typeface="Arial"/>
              </a:rPr>
              <a:t>contributions</a:t>
            </a:r>
            <a:r>
              <a:rPr sz="2100" spc="-20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50" dirty="0">
                <a:solidFill>
                  <a:srgbClr val="001539"/>
                </a:solidFill>
                <a:latin typeface="Arial"/>
                <a:cs typeface="Arial"/>
              </a:rPr>
              <a:t>are</a:t>
            </a:r>
            <a:r>
              <a:rPr sz="2100" spc="-10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55" dirty="0">
                <a:solidFill>
                  <a:srgbClr val="001539"/>
                </a:solidFill>
                <a:latin typeface="Arial"/>
                <a:cs typeface="Arial"/>
              </a:rPr>
              <a:t>essential</a:t>
            </a:r>
            <a:r>
              <a:rPr sz="2100" spc="-20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175" dirty="0">
                <a:solidFill>
                  <a:srgbClr val="001539"/>
                </a:solidFill>
                <a:latin typeface="Arial"/>
                <a:cs typeface="Arial"/>
              </a:rPr>
              <a:t>to</a:t>
            </a:r>
            <a:r>
              <a:rPr sz="2100" spc="-10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200" dirty="0">
                <a:solidFill>
                  <a:srgbClr val="001539"/>
                </a:solidFill>
                <a:latin typeface="Arial"/>
                <a:cs typeface="Arial"/>
              </a:rPr>
              <a:t>meet</a:t>
            </a:r>
            <a:r>
              <a:rPr sz="2100" spc="-5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165" dirty="0">
                <a:solidFill>
                  <a:srgbClr val="001539"/>
                </a:solidFill>
                <a:latin typeface="Arial"/>
                <a:cs typeface="Arial"/>
              </a:rPr>
              <a:t>the</a:t>
            </a:r>
            <a:r>
              <a:rPr sz="2100" spc="-5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125" dirty="0">
                <a:solidFill>
                  <a:srgbClr val="001539"/>
                </a:solidFill>
                <a:latin typeface="Arial"/>
                <a:cs typeface="Arial"/>
              </a:rPr>
              <a:t>global</a:t>
            </a:r>
            <a:r>
              <a:rPr sz="2100" spc="-15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125" dirty="0">
                <a:solidFill>
                  <a:srgbClr val="001539"/>
                </a:solidFill>
                <a:latin typeface="Arial"/>
                <a:cs typeface="Arial"/>
              </a:rPr>
              <a:t>target</a:t>
            </a:r>
            <a:endParaRPr sz="21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555"/>
              </a:spcBef>
              <a:buClr>
                <a:srgbClr val="009EDF"/>
              </a:buClr>
              <a:buFont typeface="Wingdings"/>
              <a:buChar char=""/>
              <a:tabLst>
                <a:tab pos="185420" algn="l"/>
              </a:tabLst>
            </a:pPr>
            <a:r>
              <a:rPr sz="2100" spc="85" dirty="0">
                <a:solidFill>
                  <a:srgbClr val="001539"/>
                </a:solidFill>
                <a:latin typeface="Arial"/>
                <a:cs typeface="Arial"/>
              </a:rPr>
              <a:t>Plateau </a:t>
            </a:r>
            <a:r>
              <a:rPr sz="2100" spc="110" dirty="0">
                <a:solidFill>
                  <a:srgbClr val="001539"/>
                </a:solidFill>
                <a:latin typeface="Arial"/>
                <a:cs typeface="Arial"/>
              </a:rPr>
              <a:t>reached </a:t>
            </a:r>
            <a:r>
              <a:rPr sz="2100" spc="90" dirty="0">
                <a:solidFill>
                  <a:srgbClr val="001539"/>
                </a:solidFill>
                <a:latin typeface="Arial"/>
                <a:cs typeface="Arial"/>
              </a:rPr>
              <a:t>for </a:t>
            </a:r>
            <a:r>
              <a:rPr lang="en-US" sz="2100" spc="75" dirty="0" smtClean="0">
                <a:solidFill>
                  <a:srgbClr val="001539"/>
                </a:solidFill>
                <a:latin typeface="Arial"/>
                <a:cs typeface="Arial"/>
              </a:rPr>
              <a:t>parts of Argo</a:t>
            </a:r>
            <a:endParaRPr sz="21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550"/>
              </a:spcBef>
              <a:buClr>
                <a:srgbClr val="009EDF"/>
              </a:buClr>
              <a:buFont typeface="Wingdings"/>
              <a:buChar char=""/>
              <a:tabLst>
                <a:tab pos="185420" algn="l"/>
              </a:tabLst>
            </a:pPr>
            <a:r>
              <a:rPr sz="2100" spc="105" dirty="0">
                <a:solidFill>
                  <a:srgbClr val="001539"/>
                </a:solidFill>
                <a:latin typeface="Arial"/>
                <a:cs typeface="Arial"/>
              </a:rPr>
              <a:t>Argo</a:t>
            </a:r>
            <a:r>
              <a:rPr sz="2100" spc="-30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60" dirty="0">
                <a:solidFill>
                  <a:srgbClr val="001539"/>
                </a:solidFill>
                <a:latin typeface="Arial"/>
                <a:cs typeface="Arial"/>
              </a:rPr>
              <a:t>oscillates</a:t>
            </a:r>
            <a:r>
              <a:rPr sz="2100" spc="-35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160" dirty="0">
                <a:solidFill>
                  <a:srgbClr val="001539"/>
                </a:solidFill>
                <a:latin typeface="Arial"/>
                <a:cs typeface="Arial"/>
              </a:rPr>
              <a:t>between</a:t>
            </a:r>
            <a:r>
              <a:rPr sz="2100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200" dirty="0">
                <a:solidFill>
                  <a:srgbClr val="001539"/>
                </a:solidFill>
                <a:latin typeface="Arial"/>
                <a:cs typeface="Arial"/>
              </a:rPr>
              <a:t>3800/3900</a:t>
            </a:r>
            <a:r>
              <a:rPr sz="2100" spc="-10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110" dirty="0">
                <a:solidFill>
                  <a:srgbClr val="001539"/>
                </a:solidFill>
                <a:latin typeface="Arial"/>
                <a:cs typeface="Arial"/>
              </a:rPr>
              <a:t>operational</a:t>
            </a:r>
            <a:r>
              <a:rPr sz="2100" spc="-30" dirty="0">
                <a:solidFill>
                  <a:srgbClr val="001539"/>
                </a:solidFill>
                <a:latin typeface="Arial"/>
                <a:cs typeface="Arial"/>
              </a:rPr>
              <a:t> </a:t>
            </a:r>
            <a:r>
              <a:rPr sz="2100" spc="75" dirty="0">
                <a:solidFill>
                  <a:srgbClr val="001539"/>
                </a:solidFill>
                <a:latin typeface="Arial"/>
                <a:cs typeface="Arial"/>
              </a:rPr>
              <a:t>floats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43794" y="1295146"/>
            <a:ext cx="1306576" cy="320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28973" y="3436035"/>
            <a:ext cx="8382000" cy="304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4294967295"/>
          </p:nvPr>
        </p:nvSpPr>
        <p:spPr>
          <a:xfrm>
            <a:off x="11220450" y="6542938"/>
            <a:ext cx="892175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75" dirty="0"/>
              <a:t>March</a:t>
            </a:r>
            <a:r>
              <a:rPr spc="-80" dirty="0"/>
              <a:t> </a:t>
            </a:r>
            <a:r>
              <a:rPr spc="15" dirty="0"/>
              <a:t>2018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4294967295"/>
          </p:nvPr>
        </p:nvSpPr>
        <p:spPr>
          <a:xfrm>
            <a:off x="78739" y="6550253"/>
            <a:ext cx="61722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5" dirty="0"/>
              <a:t>AST</a:t>
            </a:r>
            <a:r>
              <a:rPr spc="-110" dirty="0"/>
              <a:t> </a:t>
            </a:r>
            <a:r>
              <a:rPr spc="15" dirty="0"/>
              <a:t>#18</a:t>
            </a:r>
          </a:p>
        </p:txBody>
      </p:sp>
    </p:spTree>
    <p:extLst>
      <p:ext uri="{BB962C8B-B14F-4D97-AF65-F5344CB8AC3E}">
        <p14:creationId xmlns:p14="http://schemas.microsoft.com/office/powerpoint/2010/main" val="1614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997" y="179959"/>
            <a:ext cx="1090117" cy="280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9639" y="753109"/>
            <a:ext cx="188975" cy="501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4127" y="832358"/>
            <a:ext cx="2004314" cy="402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9639" y="1197863"/>
            <a:ext cx="1955800" cy="0"/>
          </a:xfrm>
          <a:custGeom>
            <a:avLst/>
            <a:gdLst/>
            <a:ahLst/>
            <a:cxnLst/>
            <a:rect l="l" t="t" r="r" b="b"/>
            <a:pathLst>
              <a:path w="1955800">
                <a:moveTo>
                  <a:pt x="0" y="0"/>
                </a:moveTo>
                <a:lnTo>
                  <a:pt x="1955292" y="0"/>
                </a:lnTo>
              </a:path>
            </a:pathLst>
          </a:custGeom>
          <a:ln w="21336">
            <a:solidFill>
              <a:srgbClr val="009E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56443" y="1295146"/>
            <a:ext cx="693204" cy="320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95980" y="1825561"/>
            <a:ext cx="6400038" cy="45228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87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Biogeochemical Argo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1693419"/>
            <a:ext cx="7334831" cy="5164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99400" y="1537252"/>
            <a:ext cx="38022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Proposal to IOC EC to accept these six parameters as additional Argo Parameters</a:t>
            </a:r>
            <a:br>
              <a:rPr lang="en-US" sz="2000" dirty="0" smtClean="0"/>
            </a:br>
            <a:endParaRPr lang="en-US" sz="20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38216"/>
              </p:ext>
            </p:extLst>
          </p:nvPr>
        </p:nvGraphicFramePr>
        <p:xfrm>
          <a:off x="8457040" y="3273542"/>
          <a:ext cx="2354580" cy="2383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/>
                <a:gridCol w="1097280"/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Parameter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Method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562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Oxygen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Fluorescence Quenching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pH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Ion Sensitive Transistor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Nitrate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UV Light Absorption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Chlorophyll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Chlorophyll Fluorescence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Backscatter 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Optical backscatter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Irradiance</a:t>
                      </a:r>
                      <a:endParaRPr lang="en-US" sz="120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Wavelength selective light sensor</a:t>
                      </a:r>
                      <a:endParaRPr lang="en-US" sz="1200" dirty="0"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99400" y="5761771"/>
            <a:ext cx="345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Define process for approval of future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02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Argo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000" y="1825625"/>
            <a:ext cx="3962400" cy="4321175"/>
          </a:xfrm>
        </p:spPr>
        <p:txBody>
          <a:bodyPr/>
          <a:lstStyle/>
          <a:p>
            <a:r>
              <a:rPr lang="en-US" dirty="0" smtClean="0"/>
              <a:t>Regional Pilot Programs</a:t>
            </a:r>
          </a:p>
          <a:p>
            <a:r>
              <a:rPr lang="en-US" dirty="0" smtClean="0"/>
              <a:t>Floats operate to either 4000 or 6000 meters</a:t>
            </a:r>
          </a:p>
          <a:p>
            <a:r>
              <a:rPr lang="en-US" dirty="0" smtClean="0"/>
              <a:t>For Deep Solo</a:t>
            </a:r>
            <a:br>
              <a:rPr lang="en-US" dirty="0" smtClean="0"/>
            </a:br>
            <a:r>
              <a:rPr lang="en-US" dirty="0" smtClean="0"/>
              <a:t>Allen Family Foundation support for commercial version to be deployed in South Atlantic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518597"/>
            <a:ext cx="7182785" cy="49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7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Workshop, September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Shared technical information from “super user” groups to Argo community</a:t>
            </a:r>
          </a:p>
          <a:p>
            <a:r>
              <a:rPr lang="en-US" dirty="0" smtClean="0"/>
              <a:t>Goal to expand lifetime of floats to be able to maintain array</a:t>
            </a:r>
          </a:p>
          <a:p>
            <a:r>
              <a:rPr lang="en-US" dirty="0" smtClean="0"/>
              <a:t>Identified “passivation” of batteries as a potential for expanding array</a:t>
            </a:r>
            <a:br>
              <a:rPr lang="en-US" dirty="0" smtClean="0"/>
            </a:br>
            <a:r>
              <a:rPr lang="en-US" dirty="0" smtClean="0"/>
              <a:t>Solo-2 floats only get 50% of stored energy from batteries. Going to </a:t>
            </a:r>
            <a:r>
              <a:rPr lang="en-US" dirty="0" err="1" smtClean="0"/>
              <a:t>Tadiran</a:t>
            </a:r>
            <a:r>
              <a:rPr lang="en-US" dirty="0" smtClean="0"/>
              <a:t> hybrid battery pack can increase performance to 80%. Smaller improvements for other float types. Goal is to have floats make an average of 400 profiles.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0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Workshops being held for delayed-mode operators to have common practices:</a:t>
            </a:r>
            <a:br>
              <a:rPr lang="en-US" dirty="0" smtClean="0"/>
            </a:br>
            <a:r>
              <a:rPr lang="en-US" dirty="0" err="1" smtClean="0"/>
              <a:t>EuroArgo</a:t>
            </a:r>
            <a:r>
              <a:rPr lang="en-US" dirty="0" smtClean="0"/>
              <a:t> Workshop, April, 2018, Brest</a:t>
            </a:r>
            <a:br>
              <a:rPr lang="en-US" dirty="0" smtClean="0"/>
            </a:br>
            <a:r>
              <a:rPr lang="en-US" dirty="0" smtClean="0"/>
              <a:t>BGC-Argo Workshop, September, 2018, Seattle</a:t>
            </a:r>
            <a:br>
              <a:rPr lang="en-US" dirty="0" smtClean="0"/>
            </a:br>
            <a:r>
              <a:rPr lang="en-US" dirty="0" smtClean="0"/>
              <a:t>Workshop, December, 2018, La Jolla</a:t>
            </a:r>
          </a:p>
          <a:p>
            <a:r>
              <a:rPr lang="en-US" dirty="0" smtClean="0"/>
              <a:t>Developing GitHub site for shared code</a:t>
            </a:r>
            <a:br>
              <a:rPr lang="en-US" dirty="0" smtClean="0"/>
            </a:br>
            <a:r>
              <a:rPr lang="en-US" dirty="0" smtClean="0"/>
              <a:t>- Improved salinity drift code will be prototype</a:t>
            </a:r>
          </a:p>
          <a:p>
            <a:r>
              <a:rPr lang="en-US" dirty="0" smtClean="0"/>
              <a:t>Real-time quality control tests were set up at start of program. Only identify gross errors. Development of improved tests using 1.5 M delayed mode quality controlled Argo data and recent high quality ship-based data to provide verification data.  Methods using “machine-learning” concepts being developed.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20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Some recently deployed (in past 2 years) SBE CTDs have large salinity drifts. Likely cause has been identified by Seabird.</a:t>
            </a:r>
          </a:p>
          <a:p>
            <a:r>
              <a:rPr lang="en-US" dirty="0" smtClean="0"/>
              <a:t>Seabird has identified that temperature compensation for pressure measurements needs to be changed, present errors are O(10 </a:t>
            </a:r>
            <a:r>
              <a:rPr lang="en-US" dirty="0" err="1" smtClean="0"/>
              <a:t>dbar</a:t>
            </a:r>
            <a:r>
              <a:rPr lang="en-US" dirty="0" smtClean="0"/>
              <a:t>). Will implement new algorithm in CTDs. Argo working out how to correctly compensate older measurements to eliminate potential bias for climate drift estimates.</a:t>
            </a:r>
          </a:p>
          <a:p>
            <a:r>
              <a:rPr lang="en-US" dirty="0" smtClean="0"/>
              <a:t>Argo AST has recommended a global pilot program for RBR CTDs. These CTDs use an inductive conductivity cell and can make measurements to the sea surface also use much less power than SBE CTDs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07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432</Words>
  <Application>Microsoft Macintosh PowerPoint</Application>
  <PresentationFormat>Widescreen</PresentationFormat>
  <Paragraphs>62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Calibri Light</vt:lpstr>
      <vt:lpstr>Mangal</vt:lpstr>
      <vt:lpstr>Times New Roman</vt:lpstr>
      <vt:lpstr>Wingdings</vt:lpstr>
      <vt:lpstr>Arial</vt:lpstr>
      <vt:lpstr>Office Theme</vt:lpstr>
      <vt:lpstr>Argo Program Status Report</vt:lpstr>
      <vt:lpstr>Present Coverage 3825 active floats</vt:lpstr>
      <vt:lpstr>PowerPoint Presentation</vt:lpstr>
      <vt:lpstr>PowerPoint Presentation</vt:lpstr>
      <vt:lpstr>Biogeochemical Argo </vt:lpstr>
      <vt:lpstr>Deep Argo</vt:lpstr>
      <vt:lpstr>Technical Workshop, September 2017</vt:lpstr>
      <vt:lpstr>Quality Control</vt:lpstr>
      <vt:lpstr>CTD Issues</vt:lpstr>
      <vt:lpstr>Argo extensions</vt:lpstr>
      <vt:lpstr>Summary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Argo Program Status Report</dc:title>
  <dc:creator>Microsoft Office User</dc:creator>
  <cp:lastModifiedBy>Microsoft Office User</cp:lastModifiedBy>
  <cp:revision>20</cp:revision>
  <dcterms:created xsi:type="dcterms:W3CDTF">2018-05-14T05:09:36Z</dcterms:created>
  <dcterms:modified xsi:type="dcterms:W3CDTF">2018-05-15T07:47:32Z</dcterms:modified>
</cp:coreProperties>
</file>