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57" r:id="rId4"/>
    <p:sldId id="258" r:id="rId5"/>
    <p:sldId id="260" r:id="rId6"/>
    <p:sldId id="259" r:id="rId7"/>
    <p:sldId id="264" r:id="rId8"/>
    <p:sldId id="274" r:id="rId9"/>
    <p:sldId id="267" r:id="rId10"/>
    <p:sldId id="263" r:id="rId11"/>
    <p:sldId id="265" r:id="rId12"/>
    <p:sldId id="262" r:id="rId13"/>
    <p:sldId id="268" r:id="rId14"/>
    <p:sldId id="261" r:id="rId15"/>
    <p:sldId id="273" r:id="rId16"/>
    <p:sldId id="266" r:id="rId17"/>
    <p:sldId id="271" r:id="rId18"/>
    <p:sldId id="272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AC514-D436-4BA5-B2C7-7D251246510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DBDD6-1085-4BC6-8C7A-99EE403E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FC473A-0CFF-4340-9675-CEC7B9C37A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388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5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7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3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3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7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6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3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1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44A2-5998-4C98-91B2-F4D1DBCD78D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F5AA-3F6A-48F8-8D46-1A6BB6D5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7876" y="254868"/>
            <a:ext cx="9198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Path of an XBT through the Global Oceanographic Data System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05" y="1907040"/>
            <a:ext cx="2812418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2183" y="6073670"/>
            <a:ext cx="75895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XB T graphic from http://imos.org.au/facilities/shipsofopportunity/expendablebathythermograph/xbt-instrumentation/</a:t>
            </a:r>
            <a:endParaRPr lang="en-US" sz="1100" dirty="0"/>
          </a:p>
        </p:txBody>
      </p:sp>
      <p:sp>
        <p:nvSpPr>
          <p:cNvPr id="10" name="Right Arrow 9"/>
          <p:cNvSpPr/>
          <p:nvPr/>
        </p:nvSpPr>
        <p:spPr>
          <a:xfrm>
            <a:off x="5003074" y="3239589"/>
            <a:ext cx="1663987" cy="7837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lack Box, Container, Cardboard Box, Three Dimens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54" y="1907040"/>
            <a:ext cx="399795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02183" y="625085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Black box graphic from https://pixabay.com/en/black-box-container-cardboard-box-310220/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004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067800" cy="6858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WOD  by Instrument Type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FBFC1-EFF9-4999-8992-6171576C5F5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16480" y="365760"/>
            <a:ext cx="2575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2.3 million XBT</a:t>
            </a:r>
          </a:p>
          <a:p>
            <a:r>
              <a:rPr lang="en-US" dirty="0" smtClean="0"/>
              <a:t>2.4 million MBT</a:t>
            </a:r>
          </a:p>
          <a:p>
            <a:r>
              <a:rPr lang="en-US" dirty="0" smtClean="0"/>
              <a:t>1.0 million CTD</a:t>
            </a:r>
          </a:p>
          <a:p>
            <a:r>
              <a:rPr lang="en-US" dirty="0" smtClean="0"/>
              <a:t>1.9 million profiling floats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47" y="1587997"/>
            <a:ext cx="8491745" cy="52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60" y="960120"/>
            <a:ext cx="86979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9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temp_dist_193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36464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temp_dist_196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36464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temp_dist_198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5600"/>
            <a:ext cx="36464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temp_dist_200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343400"/>
            <a:ext cx="36464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5638800" y="1143000"/>
            <a:ext cx="199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1934 : Nansen Cast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781801" y="2209800"/>
            <a:ext cx="1263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1960 : MBT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8382001" y="3581400"/>
            <a:ext cx="1187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1985 : XBT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9753601" y="5181601"/>
            <a:ext cx="769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2009 :</a:t>
            </a:r>
          </a:p>
          <a:p>
            <a:r>
              <a:rPr lang="en-US" b="1">
                <a:latin typeface="Calibri" pitchFamily="34" charset="0"/>
              </a:rPr>
              <a:t>Argo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5562601" y="228601"/>
            <a:ext cx="4273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Temperature Data During Peak of Different</a:t>
            </a:r>
          </a:p>
          <a:p>
            <a:r>
              <a:rPr lang="en-US" b="1">
                <a:latin typeface="Calibri" pitchFamily="34" charset="0"/>
              </a:rPr>
              <a:t>Observing Systems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4953000"/>
            <a:ext cx="36551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Red=Nansen Cast /CTD[1890s/1964]</a:t>
            </a:r>
          </a:p>
          <a:p>
            <a:pPr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Light Blue=MBT [1939]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Dark Blue=XBT [1967]</a:t>
            </a:r>
          </a:p>
          <a:p>
            <a:pPr>
              <a:defRPr/>
            </a:pPr>
            <a:r>
              <a:rPr lang="en-US" b="1" dirty="0">
                <a:solidFill>
                  <a:srgbClr val="92D050"/>
                </a:solidFill>
              </a:rPr>
              <a:t>Green=Argo float [2001]</a:t>
            </a: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</a:rPr>
              <a:t>Orange=Tropical buoy [1984]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05D3-E795-421F-B3A1-0190CD0B67C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83476" y="6430963"/>
            <a:ext cx="214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Abraham </a:t>
            </a:r>
            <a:r>
              <a:rPr lang="en-US" i="1" dirty="0"/>
              <a:t>et al</a:t>
            </a:r>
            <a:r>
              <a:rPr lang="en-US" dirty="0"/>
              <a:t>., 2013</a:t>
            </a:r>
          </a:p>
        </p:txBody>
      </p:sp>
    </p:spTree>
    <p:extLst>
      <p:ext uri="{BB962C8B-B14F-4D97-AF65-F5344CB8AC3E}">
        <p14:creationId xmlns:p14="http://schemas.microsoft.com/office/powerpoint/2010/main" val="301575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7958" y="272716"/>
            <a:ext cx="90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WOD XBT database under continuous repair/update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3864" y="857491"/>
            <a:ext cx="100904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Expert reports on problems in XBT data set</a:t>
            </a:r>
          </a:p>
          <a:p>
            <a:endParaRPr lang="en-US" sz="2400" b="1" dirty="0"/>
          </a:p>
          <a:p>
            <a:r>
              <a:rPr lang="en-US" sz="2400" b="1" dirty="0" smtClean="0"/>
              <a:t>Franco </a:t>
            </a:r>
            <a:r>
              <a:rPr lang="en-US" sz="2400" b="1" dirty="0" err="1" smtClean="0"/>
              <a:t>Reseghetti</a:t>
            </a:r>
            <a:r>
              <a:rPr lang="en-US" sz="2400" b="1" dirty="0" smtClean="0"/>
              <a:t> XBT super sleuth: ‘P’ used instead of ‘D’ in GTSPP; Texas A&amp;M data probe type converted incorrectly by WOD</a:t>
            </a:r>
          </a:p>
          <a:p>
            <a:endParaRPr lang="en-US" sz="2400" b="1" dirty="0"/>
          </a:p>
          <a:p>
            <a:r>
              <a:rPr lang="en-US" sz="2400" b="1" dirty="0" smtClean="0"/>
              <a:t>Toru Suzuki leads Japan review of XBT data</a:t>
            </a:r>
          </a:p>
          <a:p>
            <a:endParaRPr lang="en-US" sz="2400" b="1" dirty="0"/>
          </a:p>
          <a:p>
            <a:r>
              <a:rPr lang="en-US" sz="2400" b="1" dirty="0" err="1" smtClean="0"/>
              <a:t>Shoichi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Kizu</a:t>
            </a:r>
            <a:r>
              <a:rPr lang="en-US" sz="2400" b="1" dirty="0" smtClean="0"/>
              <a:t> supplies T5/CTD pairs from his papers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Mathieu Ouellet – investigating </a:t>
            </a:r>
            <a:r>
              <a:rPr lang="en-US" sz="2400" b="1" dirty="0" err="1" smtClean="0"/>
              <a:t>Sparton</a:t>
            </a:r>
            <a:r>
              <a:rPr lang="en-US" sz="2400" b="1" dirty="0" smtClean="0"/>
              <a:t> start/end dates</a:t>
            </a:r>
          </a:p>
          <a:p>
            <a:endParaRPr lang="en-US" sz="2400" b="1" dirty="0"/>
          </a:p>
          <a:p>
            <a:r>
              <a:rPr lang="en-US" sz="2400" b="1" dirty="0" smtClean="0"/>
              <a:t>Delayed-mode data originators answer questions about data formats, quality, metadata</a:t>
            </a:r>
          </a:p>
          <a:p>
            <a:endParaRPr lang="en-US" sz="2400" b="1" dirty="0"/>
          </a:p>
          <a:p>
            <a:r>
              <a:rPr lang="en-US" sz="2400" b="1" dirty="0" smtClean="0"/>
              <a:t>Conversion of </a:t>
            </a:r>
            <a:r>
              <a:rPr lang="en-US" sz="2400" b="1" dirty="0" err="1" smtClean="0"/>
              <a:t>edf</a:t>
            </a:r>
            <a:r>
              <a:rPr lang="en-US" sz="2400" b="1" dirty="0" smtClean="0"/>
              <a:t> files: </a:t>
            </a:r>
            <a:r>
              <a:rPr lang="en-US" sz="2400" b="1" dirty="0" err="1" smtClean="0"/>
              <a:t>Sippican</a:t>
            </a:r>
            <a:r>
              <a:rPr lang="en-US" sz="2400" b="1" dirty="0" smtClean="0"/>
              <a:t> software supplied, also working on batch conversion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46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304263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00378"/>
            <a:ext cx="456395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172200" y="2362200"/>
            <a:ext cx="3886200" cy="21336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191001"/>
            <a:ext cx="35052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RRS Discovery Cruise Nov. 1992</a:t>
            </a:r>
          </a:p>
          <a:p>
            <a:r>
              <a:rPr lang="en-US" b="1" dirty="0"/>
              <a:t>66 XBTs – not all XBT types identified in WOD</a:t>
            </a:r>
          </a:p>
          <a:p>
            <a:r>
              <a:rPr lang="en-US" b="1" dirty="0">
                <a:solidFill>
                  <a:srgbClr val="002060"/>
                </a:solidFill>
              </a:rPr>
              <a:t>Cruise Report online (BODC)</a:t>
            </a:r>
          </a:p>
          <a:p>
            <a:r>
              <a:rPr lang="en-US" b="1" dirty="0">
                <a:solidFill>
                  <a:srgbClr val="002060"/>
                </a:solidFill>
              </a:rPr>
              <a:t>Same cruise – details XBT type for each drop.  Also includes CTD calibration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65239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lobal XBT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02" y="1103746"/>
            <a:ext cx="7620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2145" y="554182"/>
            <a:ext cx="232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WOCE Global XBT lines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89382" y="580967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Improvements Needed: Identify XBT data by line in WOD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5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760" y="594360"/>
            <a:ext cx="347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XBT biases - metadata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2750" y="1504750"/>
            <a:ext cx="107433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Known since at least 1972</a:t>
            </a:r>
          </a:p>
          <a:p>
            <a:r>
              <a:rPr lang="en-US" sz="2800" b="1" dirty="0" smtClean="0"/>
              <a:t>International effort – </a:t>
            </a:r>
            <a:r>
              <a:rPr lang="en-US" sz="2800" b="1" dirty="0" err="1" smtClean="0"/>
              <a:t>Hanawa</a:t>
            </a:r>
            <a:r>
              <a:rPr lang="en-US" sz="2800" b="1" dirty="0" smtClean="0"/>
              <a:t> et al. 1995</a:t>
            </a:r>
          </a:p>
          <a:p>
            <a:r>
              <a:rPr lang="en-US" sz="2800" b="1" dirty="0" smtClean="0"/>
              <a:t>International agreement – store XBT data with </a:t>
            </a:r>
            <a:r>
              <a:rPr lang="en-US" sz="2800" b="1" dirty="0" err="1" smtClean="0"/>
              <a:t>Sippican</a:t>
            </a:r>
            <a:r>
              <a:rPr lang="en-US" sz="2800" b="1" dirty="0" smtClean="0"/>
              <a:t> drop rate</a:t>
            </a:r>
          </a:p>
          <a:p>
            <a:endParaRPr lang="en-US" sz="2800" b="1" dirty="0"/>
          </a:p>
          <a:p>
            <a:r>
              <a:rPr lang="en-US" sz="2800" b="1" dirty="0" smtClean="0"/>
              <a:t>Choice of drop rate in TSK/</a:t>
            </a:r>
            <a:r>
              <a:rPr lang="en-US" sz="2800" b="1" dirty="0" err="1" smtClean="0"/>
              <a:t>Sippican</a:t>
            </a:r>
            <a:r>
              <a:rPr lang="en-US" sz="2800" b="1" dirty="0" smtClean="0"/>
              <a:t> software 1996</a:t>
            </a:r>
          </a:p>
          <a:p>
            <a:r>
              <a:rPr lang="en-US" sz="2800" b="1" dirty="0" smtClean="0"/>
              <a:t>Inclusion of drop rate metadata not common until 1998</a:t>
            </a:r>
          </a:p>
          <a:p>
            <a:endParaRPr lang="en-US" sz="2800" b="1" dirty="0"/>
          </a:p>
          <a:p>
            <a:r>
              <a:rPr lang="en-US" sz="2800" b="1" dirty="0" smtClean="0"/>
              <a:t>In 1996, 29,000 of 64,000 drops , in 1998 9,000 of 50,000 , in 2017 8 of 17,000</a:t>
            </a:r>
          </a:p>
          <a:p>
            <a:endParaRPr lang="en-US" sz="2800" b="1" dirty="0"/>
          </a:p>
          <a:p>
            <a:r>
              <a:rPr lang="en-US" sz="2800" b="1" dirty="0" smtClean="0"/>
              <a:t>Other information: drop height, year of manufacture not often included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71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" y="269708"/>
            <a:ext cx="8733453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2240" y="6187440"/>
            <a:ext cx="38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XBT bias corrections (from </a:t>
            </a:r>
            <a:r>
              <a:rPr lang="en-US" b="1" dirty="0" err="1" smtClean="0"/>
              <a:t>WODselect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271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59" y="317834"/>
            <a:ext cx="8733453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1364" y="6155174"/>
            <a:ext cx="800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Apply correction yourself https</a:t>
            </a:r>
            <a:r>
              <a:rPr lang="en-US" dirty="0"/>
              <a:t>://www.nodc.noaa.gov/OC5/XBT_BIAS/xbt_bias.html</a:t>
            </a:r>
          </a:p>
        </p:txBody>
      </p:sp>
    </p:spTree>
    <p:extLst>
      <p:ext uri="{BB962C8B-B14F-4D97-AF65-F5344CB8AC3E}">
        <p14:creationId xmlns:p14="http://schemas.microsoft.com/office/powerpoint/2010/main" val="424109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Ocean Heat Content 1955-present 0-700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94" y="747395"/>
            <a:ext cx="783018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1120" y="4663440"/>
            <a:ext cx="9616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Scientific Use: World Ocean Atlas climatological mean temperature fields</a:t>
            </a:r>
          </a:p>
          <a:p>
            <a:r>
              <a:rPr lang="en-US" sz="2400" b="1" dirty="0" smtClean="0"/>
              <a:t>Scientific Use: NCEI Global Ocean Heat Content</a:t>
            </a:r>
          </a:p>
          <a:p>
            <a:endParaRPr lang="en-US" sz="2400" b="1" dirty="0"/>
          </a:p>
          <a:p>
            <a:r>
              <a:rPr lang="en-US" sz="2400" b="1" dirty="0" smtClean="0"/>
              <a:t>Working now on possible switch from </a:t>
            </a:r>
            <a:r>
              <a:rPr lang="en-US" sz="2400" b="1" dirty="0" err="1" smtClean="0"/>
              <a:t>Levitus</a:t>
            </a:r>
            <a:r>
              <a:rPr lang="en-US" sz="2400" b="1" dirty="0" smtClean="0"/>
              <a:t> et al., 2009 XBT correction to Cheng et al., 2014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05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1981200"/>
            <a:ext cx="76352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1, What is the historic (and present) importance of the XBT for ocean observation/science?</a:t>
            </a:r>
          </a:p>
          <a:p>
            <a:endParaRPr lang="en-US" sz="3200" b="1" dirty="0"/>
          </a:p>
          <a:p>
            <a:r>
              <a:rPr lang="en-US" sz="3200" b="1" dirty="0" smtClean="0"/>
              <a:t>2. Why is the historic XBT database in the state it is in and what is/can be done about it?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863030"/>
            <a:ext cx="28124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4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3776" y="1077685"/>
            <a:ext cx="5486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4777" y="600892"/>
            <a:ext cx="441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Pre-XBT and early XBT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36468" y="6283234"/>
            <a:ext cx="9888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Graphic from </a:t>
            </a:r>
            <a:r>
              <a:rPr lang="en-US" sz="1100" dirty="0" err="1" smtClean="0"/>
              <a:t>Couper</a:t>
            </a:r>
            <a:r>
              <a:rPr lang="en-US" sz="1100" dirty="0" smtClean="0"/>
              <a:t> B. K. and E. C. La Fond (1970): Mechanical Bathythermograph an Historical Review, Advances in Instrumentation, Paper 7353-70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682343" y="1881051"/>
            <a:ext cx="5943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Strip Chart Pre-screening and digitization at the U.S. NODC in </a:t>
            </a:r>
            <a:r>
              <a:rPr lang="en-US" sz="2400" b="1" dirty="0" err="1" smtClean="0"/>
              <a:t>conjuction</a:t>
            </a:r>
            <a:r>
              <a:rPr lang="en-US" sz="2400" b="1" dirty="0" smtClean="0"/>
              <a:t> with U. S. Navy Fleet Numeric </a:t>
            </a:r>
          </a:p>
          <a:p>
            <a:endParaRPr lang="en-US" sz="2400" b="1" dirty="0"/>
          </a:p>
          <a:p>
            <a:r>
              <a:rPr lang="en-US" sz="2400" b="1" dirty="0" smtClean="0"/>
              <a:t>Visual Quality Control</a:t>
            </a:r>
          </a:p>
          <a:p>
            <a:endParaRPr lang="en-US" sz="2400" b="1" dirty="0"/>
          </a:p>
          <a:p>
            <a:r>
              <a:rPr lang="en-US" sz="2400" b="1" dirty="0" smtClean="0"/>
              <a:t>Analog to Digital line fitting to within 0.015 inches on page</a:t>
            </a:r>
          </a:p>
          <a:p>
            <a:endParaRPr lang="en-US" sz="2400" b="1" dirty="0"/>
          </a:p>
          <a:p>
            <a:r>
              <a:rPr lang="en-US" sz="2400" b="1" dirty="0" smtClean="0"/>
              <a:t>Archive in NODC UBT format at flex points or standard levels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442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699" y="1119052"/>
            <a:ext cx="48768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7670" y="1119052"/>
            <a:ext cx="48768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91303" y="1319349"/>
            <a:ext cx="3400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Many Priceless Data did not make it into the public domain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3588" y="5695406"/>
            <a:ext cx="975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Wood, W. (1976) Practical Accuracy of </a:t>
            </a:r>
            <a:r>
              <a:rPr lang="en-US" sz="2400" b="1" dirty="0" err="1" smtClean="0"/>
              <a:t>Sippican</a:t>
            </a:r>
            <a:r>
              <a:rPr lang="en-US" sz="2400" b="1" dirty="0" smtClean="0"/>
              <a:t> T-7 XBT, unpublished report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9325" y="6096893"/>
            <a:ext cx="597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Institute of Ocean Science , Patricia Bay Victoria B.C. Canada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94467" y="3138045"/>
            <a:ext cx="3397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XBT-STD pairs side by side tests</a:t>
            </a:r>
          </a:p>
          <a:p>
            <a:r>
              <a:rPr lang="en-US" dirty="0" smtClean="0"/>
              <a:t>Have not as yet been located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5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048001" y="609601"/>
            <a:ext cx="4705262" cy="646331"/>
          </a:xfrm>
          <a:prstGeom prst="rect">
            <a:avLst/>
          </a:prstGeom>
          <a:noFill/>
          <a:ln w="22225">
            <a:solidFill>
              <a:srgbClr val="1B1BF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B1BF1"/>
                </a:solidFill>
                <a:latin typeface="Calibri" pitchFamily="34" charset="0"/>
              </a:rPr>
              <a:t>Where are all the XBTs?</a:t>
            </a:r>
            <a:endParaRPr lang="en-US" sz="3600" b="1" dirty="0">
              <a:solidFill>
                <a:srgbClr val="1B1BF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1" y="1676400"/>
            <a:ext cx="59876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From Jim Hannon, Sippican Inc. email Aug. 7, 2002</a:t>
            </a:r>
          </a:p>
          <a:p>
            <a:r>
              <a:rPr lang="en-US" b="1" dirty="0">
                <a:solidFill>
                  <a:srgbClr val="1B1BF1"/>
                </a:solidFill>
              </a:rPr>
              <a:t>‘To date, nearly 7 million [XBTs] have been produced</a:t>
            </a:r>
            <a:r>
              <a:rPr lang="en-US" b="1" dirty="0"/>
              <a:t>’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‘On 10 December 1972, Sippican produced its 1,000,000 XBT’</a:t>
            </a:r>
          </a:p>
          <a:p>
            <a:endParaRPr lang="en-US" b="1" dirty="0"/>
          </a:p>
          <a:p>
            <a:r>
              <a:rPr lang="en-US" b="1" dirty="0"/>
              <a:t>In WOD: </a:t>
            </a:r>
            <a:r>
              <a:rPr lang="en-US" b="1" dirty="0">
                <a:solidFill>
                  <a:srgbClr val="1B1BF1"/>
                </a:solidFill>
              </a:rPr>
              <a:t>1.99 million XBTs dated Aug. 7, 2003 or prior</a:t>
            </a:r>
          </a:p>
          <a:p>
            <a:r>
              <a:rPr lang="en-US" b="1" dirty="0"/>
              <a:t>              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0.28 million XBTs dated Dec. 10, 1973 or prior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3800"/>
            <a:ext cx="6558206" cy="2743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48401" y="4114800"/>
            <a:ext cx="2285177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Drops to Aug. 7, 2003</a:t>
            </a:r>
          </a:p>
          <a:p>
            <a:r>
              <a:rPr lang="en-US" b="1" dirty="0">
                <a:solidFill>
                  <a:srgbClr val="FF0000"/>
                </a:solidFill>
              </a:rPr>
              <a:t>Red Sippican Estimate</a:t>
            </a:r>
          </a:p>
          <a:p>
            <a:r>
              <a:rPr lang="en-US" b="1" dirty="0">
                <a:solidFill>
                  <a:srgbClr val="92D050"/>
                </a:solidFill>
              </a:rPr>
              <a:t>Green in WOD</a:t>
            </a:r>
          </a:p>
        </p:txBody>
      </p:sp>
    </p:spTree>
    <p:extLst>
      <p:ext uri="{BB962C8B-B14F-4D97-AF65-F5344CB8AC3E}">
        <p14:creationId xmlns:p14="http://schemas.microsoft.com/office/powerpoint/2010/main" val="199535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123" y="5966559"/>
            <a:ext cx="1039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Hadsell</a:t>
            </a:r>
            <a:r>
              <a:rPr lang="en-US" dirty="0" smtClean="0"/>
              <a:t>, P. and D. Knoll (1986) Processing XBT Cassettes from the NOAA Shipboard Environmental Data Acquisition System (SEAS), Proceedings Oceans 86 18, 453-457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7298" y="320040"/>
            <a:ext cx="8037582" cy="5135880"/>
            <a:chOff x="2401818" y="502920"/>
            <a:chExt cx="8037582" cy="51358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18" y="533400"/>
              <a:ext cx="8001000" cy="51054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407920" y="502920"/>
              <a:ext cx="8031480" cy="518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006841" y="1341120"/>
            <a:ext cx="2651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Mid-1980s: Data delivery to NODC archive as electrical information on cassette tape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5767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680" y="426720"/>
            <a:ext cx="415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GTSPP: 1990 to present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60120" y="1240095"/>
            <a:ext cx="105043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Global Temperature and Salinity Profile Project (now Program)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International agreement to gather and preserve near-real time temperature and salinity data from the Global Telecommunications System (GTS), archive and curate.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Replace with high quality full resolution data from each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Canada provides data from GTS three times per week to US NODC (now NCEI)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US maintains Continuously Managed Database (CMD)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Australia, Canada, Japan, France, Germany, United States (AOML, Scripps),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Probe type metadata on a more routine basis (still 1.03 of 2.30 M unknown)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621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 descr="bob_SSS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31" y="722630"/>
            <a:ext cx="463402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4480" y="5831840"/>
            <a:ext cx="5849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Most, but not all XBT data are part of the GTSPP data stream</a:t>
            </a:r>
          </a:p>
          <a:p>
            <a:r>
              <a:rPr lang="en-US" dirty="0" smtClean="0"/>
              <a:t>Above – Indian Bay of Bengal XBT time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1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320" y="411480"/>
            <a:ext cx="2357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GTSPP now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82041" y="1164134"/>
            <a:ext cx="101827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Since 1990 – 757,00 near-real time data from GTSPP in WOD</a:t>
            </a:r>
          </a:p>
          <a:p>
            <a:r>
              <a:rPr lang="en-US" sz="2800" b="1" dirty="0" smtClean="0"/>
              <a:t>Since 1990 – 1.09 million total XBT drops in WOD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For 2016, 17,430 XBT drops in WOD, 5,219 still GTSPP near-real time versions</a:t>
            </a:r>
          </a:p>
          <a:p>
            <a:endParaRPr lang="en-US" sz="2800" b="1" dirty="0"/>
          </a:p>
          <a:p>
            <a:r>
              <a:rPr lang="en-US" sz="2800" b="1" dirty="0" smtClean="0"/>
              <a:t>Yearly (or more frequent) delayed-mode submissions from Australia (CSIRO, BOM, RAN),  AOML, Scripps.</a:t>
            </a:r>
          </a:p>
          <a:p>
            <a:endParaRPr lang="en-US" sz="2800" b="1" dirty="0"/>
          </a:p>
          <a:p>
            <a:r>
              <a:rPr lang="en-US" sz="2800" b="1" dirty="0" smtClean="0"/>
              <a:t>No yearly data from France since 2014 (2010 usable files)</a:t>
            </a:r>
          </a:p>
          <a:p>
            <a:endParaRPr lang="en-US" sz="2800" b="1" dirty="0"/>
          </a:p>
          <a:p>
            <a:r>
              <a:rPr lang="en-US" sz="2800" b="1" dirty="0" smtClean="0"/>
              <a:t>Yearly data submissions from Canada, Japan, not through GTSPP, few or no XBTs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34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879</Words>
  <Application>Microsoft Office PowerPoint</Application>
  <PresentationFormat>Widescreen</PresentationFormat>
  <Paragraphs>116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WOD  by Instrument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DOC\NOAA\NESDIS\OACIO-S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Boyer</dc:creator>
  <cp:lastModifiedBy>Tim Boyer</cp:lastModifiedBy>
  <cp:revision>22</cp:revision>
  <dcterms:created xsi:type="dcterms:W3CDTF">2018-04-12T14:31:52Z</dcterms:created>
  <dcterms:modified xsi:type="dcterms:W3CDTF">2018-04-18T07:21:04Z</dcterms:modified>
</cp:coreProperties>
</file>