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0" r:id="rId3"/>
    <p:sldId id="261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9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2F0C7-0E37-4BE3-AA7C-86239BBDE2CC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9930F-593A-46A8-BC83-A52F3E24E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91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kumimoji="0" lang="en-US" altLang="ja-JP" smtClean="0">
                <a:latin typeface="Arial" pitchFamily="34" charset="0"/>
                <a:ea typeface="ＭＳ Ｐゴシック" pitchFamily="34" charset="-128"/>
              </a:rPr>
              <a:t>Self explanatory</a:t>
            </a: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6CB734-58C8-4017-A330-6AD5998DD948}" type="slidenum">
              <a:rPr kumimoji="0" lang="en-US" altLang="ja-JP">
                <a:solidFill>
                  <a:srgbClr val="000000"/>
                </a:solidFill>
                <a:latin typeface="Arial" pitchFamily="34" charset="0"/>
                <a:cs typeface="Angsana New" pitchFamily="18" charset="-34"/>
              </a:rPr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>
              <a:solidFill>
                <a:srgbClr val="000000"/>
              </a:solidFill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kumimoji="0" lang="en-US" altLang="ja-JP" smtClean="0">
                <a:latin typeface="Arial" pitchFamily="34" charset="0"/>
                <a:ea typeface="ＭＳ Ｐゴシック" pitchFamily="34" charset="-128"/>
              </a:rPr>
              <a:t>Self explanatory</a:t>
            </a:r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0ED4CE6-251E-4D6D-8B29-B137B4861596}" type="slidenum">
              <a:rPr kumimoji="0" lang="en-US" altLang="ja-JP">
                <a:solidFill>
                  <a:srgbClr val="000000"/>
                </a:solidFill>
                <a:latin typeface="Arial" pitchFamily="34" charset="0"/>
                <a:cs typeface="Angsana New" pitchFamily="18" charset="-34"/>
              </a:rPr>
              <a:pPr algn="r" eaLnBrk="1" hangingPunct="1">
                <a:spcBef>
                  <a:spcPct val="0"/>
                </a:spcBef>
              </a:pPr>
              <a:t>3</a:t>
            </a:fld>
            <a:endParaRPr kumimoji="0" lang="en-US" altLang="ja-JP">
              <a:solidFill>
                <a:srgbClr val="000000"/>
              </a:solidFill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86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9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8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1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6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49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6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5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1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fld id="{1561F623-0EB2-448D-B495-D4131932895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fld id="{E0318D1B-0530-4F19-9EF6-30C2A9D7BA0B}" type="datetimeFigureOut">
              <a:rPr lang="en-US" smtClean="0"/>
              <a:t>10/31/2017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ct val="20000"/>
        </a:spcBef>
        <a:spcAft>
          <a:spcPct val="0"/>
        </a:spcAft>
        <a:buClr>
          <a:srgbClr val="9BBB59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543800" cy="274637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FF"/>
                </a:solidFill>
              </a:rPr>
              <a:t>1.3 Regional Training Workshop on Pacific Tsunami Warning Center Enhanced Tsunami Products for ICG/CARIBE EWS:</a:t>
            </a:r>
            <a:br>
              <a:rPr lang="en-US" sz="4000" dirty="0" smtClean="0">
                <a:solidFill>
                  <a:srgbClr val="0000FF"/>
                </a:solidFill>
              </a:rPr>
            </a:br>
            <a:r>
              <a:rPr lang="en-US" sz="4000" dirty="0" smtClean="0">
                <a:solidFill>
                  <a:srgbClr val="0000FF"/>
                </a:solidFill>
              </a:rPr>
              <a:t>Course </a:t>
            </a:r>
            <a:r>
              <a:rPr lang="en-US" sz="4000" dirty="0">
                <a:solidFill>
                  <a:srgbClr val="0000FF"/>
                </a:solidFill>
              </a:rPr>
              <a:t>Overview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en-US" sz="3200" dirty="0" smtClean="0"/>
              <a:t>Alison Brome</a:t>
            </a:r>
            <a:endParaRPr lang="en-US" altLang="en-US" sz="3200" dirty="0"/>
          </a:p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en-US" dirty="0"/>
              <a:t> </a:t>
            </a:r>
            <a:r>
              <a:rPr lang="en-US" altLang="en-US" dirty="0" smtClean="0"/>
              <a:t>UNESCO/IOC Caribbean Tsunami Information Centre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85" y="282575"/>
            <a:ext cx="1935078" cy="5591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529" y="222137"/>
            <a:ext cx="776571" cy="5847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824" y="313193"/>
            <a:ext cx="870357" cy="402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82575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77584"/>
            <a:ext cx="73598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 result for logo for Ministry of Foreign Affairs, Netherland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4800"/>
            <a:ext cx="2378075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1775" y="1008063"/>
            <a:ext cx="290195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j-lt"/>
                <a:cs typeface="+mn-cs"/>
              </a:rPr>
              <a:t>Regional Training Workshop on Pacific Tsunami Warning Center Enhanced Tsunami Products for ICG/CARIBE EWS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j-lt"/>
                <a:cs typeface="+mn-cs"/>
              </a:rPr>
              <a:t>31 October – 02 November, 2017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j-lt"/>
                <a:cs typeface="+mn-cs"/>
              </a:rPr>
              <a:t>Cartagena, Colombia</a:t>
            </a:r>
          </a:p>
        </p:txBody>
      </p:sp>
    </p:spTree>
    <p:extLst>
      <p:ext uri="{BB962C8B-B14F-4D97-AF65-F5344CB8AC3E}">
        <p14:creationId xmlns:p14="http://schemas.microsoft.com/office/powerpoint/2010/main" val="21516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ja-JP" smtClean="0">
                <a:ea typeface="ＭＳ Ｐゴシック" pitchFamily="34" charset="-128"/>
              </a:rPr>
              <a:t>Goals and 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82725"/>
            <a:ext cx="7924800" cy="4841875"/>
          </a:xfrm>
        </p:spPr>
        <p:txBody>
          <a:bodyPr/>
          <a:lstStyle/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</a:pPr>
            <a:r>
              <a:rPr kumimoji="0" lang="en-US" altLang="ja-JP" sz="3200" dirty="0" smtClean="0">
                <a:ea typeface="ＭＳ Ｐゴシック" pitchFamily="34" charset="-128"/>
              </a:rPr>
              <a:t>Strengthen Tsunami Warning and Emergency plans and procedures  (SOPs for end-to-end / detection-messaging</a:t>
            </a:r>
            <a:r>
              <a:rPr kumimoji="0" lang="ja-JP" altLang="en-US" sz="3200" dirty="0" smtClean="0">
                <a:ea typeface="ＭＳ Ｐゴシック" pitchFamily="34" charset="-128"/>
              </a:rPr>
              <a:t> </a:t>
            </a:r>
            <a:r>
              <a:rPr kumimoji="0" lang="en-US" altLang="ja-JP" sz="3200" dirty="0" smtClean="0">
                <a:ea typeface="ＭＳ Ｐゴシック" pitchFamily="34" charset="-128"/>
              </a:rPr>
              <a:t>-</a:t>
            </a:r>
            <a:r>
              <a:rPr kumimoji="0" lang="ja-JP" altLang="en-US" sz="3200" dirty="0" smtClean="0">
                <a:ea typeface="ＭＳ Ｐゴシック" pitchFamily="34" charset="-128"/>
              </a:rPr>
              <a:t> </a:t>
            </a:r>
            <a:r>
              <a:rPr kumimoji="0" lang="en-US" altLang="ja-JP" sz="3200" dirty="0" smtClean="0">
                <a:ea typeface="ＭＳ Ｐゴシック" pitchFamily="34" charset="-128"/>
              </a:rPr>
              <a:t>evacuation response )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</a:pPr>
            <a:r>
              <a:rPr kumimoji="0" lang="en-US" altLang="ja-JP" sz="3200" dirty="0" smtClean="0">
                <a:ea typeface="ＭＳ Ｐゴシック" pitchFamily="34" charset="-128"/>
              </a:rPr>
              <a:t>Increase capacity of operational staff to efficiently and effectively respond to tsunami events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</a:pPr>
            <a:r>
              <a:rPr kumimoji="0" lang="en-US" altLang="ja-JP" sz="3200" dirty="0" smtClean="0">
                <a:ea typeface="ＭＳ Ｐゴシック" pitchFamily="34" charset="-128"/>
              </a:rPr>
              <a:t>Improve understanding and use of PTWC New Enhanced Products 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</a:pPr>
            <a:endParaRPr kumimoji="0" lang="en-US" altLang="ja-JP" sz="3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</a:pPr>
            <a:endParaRPr lang="en-US" altLang="ja-JP" sz="3200" b="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6848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ja-JP" smtClean="0">
                <a:ea typeface="ＭＳ Ｐゴシック" pitchFamily="34" charset="-128"/>
              </a:rPr>
              <a:t>Agenda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838200"/>
            <a:ext cx="8686800" cy="5662613"/>
          </a:xfrm>
        </p:spPr>
        <p:txBody>
          <a:bodyPr/>
          <a:lstStyle/>
          <a:p>
            <a:pPr marL="484080" indent="-484080" eaLnBrk="1" hangingPunct="1">
              <a:spcBef>
                <a:spcPts val="1200"/>
              </a:spcBef>
              <a:spcAft>
                <a:spcPts val="600"/>
              </a:spcAft>
              <a:buFont typeface="Wingdings" charset="0"/>
              <a:buChar char="o"/>
              <a:defRPr/>
            </a:pPr>
            <a:r>
              <a:rPr lang="en-US" sz="2000" b="0" dirty="0" smtClean="0"/>
              <a:t>Day 1 </a:t>
            </a:r>
            <a:r>
              <a:rPr lang="en-US" sz="2000" b="0" dirty="0" smtClean="0"/>
              <a:t>(Tues):  </a:t>
            </a:r>
            <a:r>
              <a:rPr lang="en-US" sz="2000" b="0" dirty="0" smtClean="0"/>
              <a:t>Introduction and </a:t>
            </a:r>
            <a:r>
              <a:rPr lang="en-US" sz="2000" b="0" dirty="0" smtClean="0"/>
              <a:t>Overview, PTWC Enhanced Products</a:t>
            </a:r>
            <a:endParaRPr lang="en-US" sz="2000" b="0" dirty="0" smtClean="0"/>
          </a:p>
          <a:p>
            <a:pPr marL="939693" lvl="1" indent="-484080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Opening, </a:t>
            </a:r>
            <a:r>
              <a:rPr kumimoji="0" lang="en-US" sz="2000" dirty="0" smtClean="0"/>
              <a:t>introductions</a:t>
            </a:r>
          </a:p>
          <a:p>
            <a:pPr marL="939693" lvl="1" indent="-484080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Course </a:t>
            </a:r>
            <a:r>
              <a:rPr lang="en-US" dirty="0"/>
              <a:t>overview, ICG/CARIBE EWS-XII </a:t>
            </a:r>
            <a:r>
              <a:rPr lang="en-US" dirty="0" smtClean="0"/>
              <a:t>Outcomes</a:t>
            </a:r>
            <a:endParaRPr kumimoji="0" lang="en-US" sz="2000" dirty="0"/>
          </a:p>
          <a:p>
            <a:pPr marL="939693" lvl="1" indent="-48408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Roles of TWC and </a:t>
            </a:r>
            <a:r>
              <a:rPr kumimoji="0" lang="en-US" sz="2000" dirty="0" smtClean="0">
                <a:sym typeface="Wingdings"/>
              </a:rPr>
              <a:t>TER</a:t>
            </a:r>
            <a:endParaRPr kumimoji="0" lang="en-US" sz="2000" dirty="0" smtClean="0"/>
          </a:p>
          <a:p>
            <a:pPr marL="939693" lvl="1" indent="-484080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PTWC </a:t>
            </a:r>
            <a:r>
              <a:rPr kumimoji="0" lang="en-US" sz="2000" dirty="0" smtClean="0"/>
              <a:t>New Enhanced </a:t>
            </a:r>
            <a:r>
              <a:rPr kumimoji="0" lang="en-US" sz="2000" dirty="0" smtClean="0"/>
              <a:t>Products Overview </a:t>
            </a:r>
            <a:r>
              <a:rPr lang="en-US" dirty="0"/>
              <a:t>&amp; </a:t>
            </a:r>
            <a:r>
              <a:rPr lang="en-US" dirty="0" smtClean="0"/>
              <a:t>Use (Staging</a:t>
            </a:r>
            <a:r>
              <a:rPr lang="en-US" dirty="0"/>
              <a:t>, Individual </a:t>
            </a:r>
            <a:r>
              <a:rPr lang="en-US" dirty="0" smtClean="0"/>
              <a:t>Products)</a:t>
            </a:r>
          </a:p>
          <a:p>
            <a:pPr marL="939693" lvl="1" indent="-484080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lang="en-US" dirty="0"/>
              <a:t>ICG/CARIBE-EWS Country SOPs</a:t>
            </a:r>
          </a:p>
          <a:p>
            <a:pPr marL="484080" indent="-484080">
              <a:spcBef>
                <a:spcPts val="1800"/>
              </a:spcBef>
              <a:spcAft>
                <a:spcPts val="0"/>
              </a:spcAft>
              <a:buFont typeface="Wingdings" charset="0"/>
              <a:buChar char="o"/>
              <a:defRPr/>
            </a:pPr>
            <a:r>
              <a:rPr lang="en-US" sz="2000" b="0" dirty="0" smtClean="0"/>
              <a:t>Day 2 (Wed</a:t>
            </a:r>
            <a:r>
              <a:rPr lang="en-US" sz="2000" dirty="0"/>
              <a:t>): TWC </a:t>
            </a:r>
            <a:r>
              <a:rPr lang="en-US" sz="2000" dirty="0" smtClean="0"/>
              <a:t>Operations</a:t>
            </a:r>
            <a:r>
              <a:rPr lang="en-US" sz="2000" dirty="0"/>
              <a:t>, Forecasting, SOPs, Messaging </a:t>
            </a:r>
            <a:endParaRPr lang="en-US" sz="2000" b="0" dirty="0" smtClean="0"/>
          </a:p>
          <a:p>
            <a:pPr marL="939588" lvl="1" indent="-449163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TWC Operations: seismic and sea level detection and monitoring</a:t>
            </a:r>
          </a:p>
          <a:p>
            <a:pPr marL="939588" lvl="1" indent="-449163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Demonstration </a:t>
            </a:r>
            <a:r>
              <a:rPr kumimoji="0" lang="en-US" sz="2000" dirty="0" smtClean="0"/>
              <a:t>of earthquake </a:t>
            </a:r>
            <a:r>
              <a:rPr kumimoji="0" lang="en-US" sz="2000" dirty="0" smtClean="0"/>
              <a:t>and sea level decision </a:t>
            </a:r>
            <a:r>
              <a:rPr kumimoji="0" lang="en-US" sz="2000" dirty="0" smtClean="0"/>
              <a:t>support </a:t>
            </a:r>
            <a:r>
              <a:rPr kumimoji="0" lang="en-US" sz="2000" dirty="0" smtClean="0"/>
              <a:t>tools</a:t>
            </a:r>
          </a:p>
          <a:p>
            <a:pPr marL="939588" lvl="1" indent="-449163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lang="en-US" dirty="0" smtClean="0"/>
              <a:t>TWC </a:t>
            </a:r>
            <a:r>
              <a:rPr lang="en-US" dirty="0"/>
              <a:t>Operations 2: forecasting </a:t>
            </a:r>
          </a:p>
          <a:p>
            <a:pPr marL="939588" lvl="1" indent="-449163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lang="en-US" dirty="0"/>
              <a:t>TER SOPs using PTWC Enhanced Products </a:t>
            </a:r>
            <a:endParaRPr lang="en-US" dirty="0" smtClean="0"/>
          </a:p>
          <a:p>
            <a:pPr marL="939588" lvl="1" indent="-449163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lang="en-US" dirty="0"/>
              <a:t>Activities:  Developing Country SOP’s and Improving Response</a:t>
            </a:r>
          </a:p>
          <a:p>
            <a:pPr marL="484080" lvl="1" indent="-484080" eaLnBrk="1" hangingPunct="1">
              <a:spcBef>
                <a:spcPts val="1800"/>
              </a:spcBef>
              <a:spcAft>
                <a:spcPts val="0"/>
              </a:spcAft>
              <a:buFont typeface="Wingdings" charset="0"/>
              <a:buChar char="o"/>
              <a:defRPr/>
            </a:pPr>
            <a:r>
              <a:rPr kumimoji="0" lang="en-US" sz="2000" dirty="0" smtClean="0"/>
              <a:t>Day </a:t>
            </a:r>
            <a:r>
              <a:rPr kumimoji="0" lang="en-US" sz="2000" dirty="0" smtClean="0"/>
              <a:t>3 </a:t>
            </a:r>
            <a:r>
              <a:rPr kumimoji="0" lang="en-US" sz="2000" dirty="0" smtClean="0"/>
              <a:t>(</a:t>
            </a:r>
            <a:r>
              <a:rPr kumimoji="0" lang="en-US" sz="2000" dirty="0" err="1" smtClean="0"/>
              <a:t>Thur</a:t>
            </a:r>
            <a:r>
              <a:rPr kumimoji="0" lang="en-US" sz="2000" dirty="0" smtClean="0"/>
              <a:t>):</a:t>
            </a:r>
            <a:r>
              <a:rPr lang="en-US" sz="2000" b="0" dirty="0" smtClean="0">
                <a:ea typeface="Angsana New" charset="0"/>
              </a:rPr>
              <a:t>Tsunami </a:t>
            </a:r>
            <a:r>
              <a:rPr lang="en-US" sz="2000" b="0" dirty="0" smtClean="0">
                <a:ea typeface="Angsana New" charset="0"/>
              </a:rPr>
              <a:t>Hazard Scenarios/Exercise</a:t>
            </a:r>
          </a:p>
          <a:p>
            <a:pPr marL="939588" lvl="1" indent="-449163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Tsunami hazard scenarios</a:t>
            </a:r>
          </a:p>
          <a:p>
            <a:pPr marL="939588" lvl="1" indent="-449163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r>
              <a:rPr kumimoji="0" lang="en-US" sz="2000" dirty="0" smtClean="0"/>
              <a:t>Table Top Exercises - Decision-making</a:t>
            </a:r>
          </a:p>
          <a:p>
            <a:pPr marL="484080" indent="-48408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o"/>
              <a:defRPr/>
            </a:pPr>
            <a:endParaRPr lang="en-US" sz="2400" b="0" dirty="0" smtClean="0">
              <a:ea typeface="Angsana New" charset="0"/>
            </a:endParaRPr>
          </a:p>
          <a:p>
            <a:pPr marL="490425" lvl="1" indent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None/>
              <a:defRPr/>
            </a:pPr>
            <a:endParaRPr kumimoji="0" lang="en-US" sz="2000" dirty="0" smtClean="0"/>
          </a:p>
          <a:p>
            <a:pPr marL="939588" lvl="1" indent="-449163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endParaRPr kumimoji="0" lang="en-US" sz="2000" dirty="0"/>
          </a:p>
          <a:p>
            <a:pPr marL="939588" lvl="1" indent="-449163" eaLnBrk="1" hangingPunct="1">
              <a:spcBef>
                <a:spcPts val="0"/>
              </a:spcBef>
              <a:spcAft>
                <a:spcPts val="0"/>
              </a:spcAft>
              <a:buFont typeface="Wingdings" charset="0"/>
              <a:buChar char="n"/>
              <a:defRPr/>
            </a:pPr>
            <a:endParaRPr kumimoji="0" lang="en-US" sz="2000" dirty="0"/>
          </a:p>
          <a:p>
            <a:pPr marL="484080" indent="-484080" eaLnBrk="1" hangingPunct="1">
              <a:spcBef>
                <a:spcPts val="0"/>
              </a:spcBef>
              <a:spcAft>
                <a:spcPts val="0"/>
              </a:spcAft>
              <a:buFont typeface="Wingdings" charset="0"/>
              <a:buChar char="o"/>
              <a:defRPr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336502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Thank You</a:t>
            </a:r>
            <a:endParaRPr lang="en-US" sz="9600" dirty="0">
              <a:solidFill>
                <a:srgbClr val="2C30E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en-US" sz="3200" dirty="0" smtClean="0"/>
              <a:t>Alison Brome</a:t>
            </a:r>
            <a:endParaRPr lang="en-US" altLang="en-US" sz="3200" dirty="0"/>
          </a:p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en-US" dirty="0"/>
              <a:t> </a:t>
            </a:r>
            <a:r>
              <a:rPr lang="en-US" altLang="en-US" dirty="0" smtClean="0"/>
              <a:t>UNESCO/IOC Caribbean Tsunami Information Centre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85" y="282575"/>
            <a:ext cx="1935078" cy="5591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529" y="222137"/>
            <a:ext cx="776571" cy="5847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824" y="313193"/>
            <a:ext cx="870357" cy="402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82575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77584"/>
            <a:ext cx="73598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Image result for logo for Ministry of Foreign Affairs, Netherland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04800"/>
            <a:ext cx="2378075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1775" y="1008063"/>
            <a:ext cx="290195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j-lt"/>
                <a:cs typeface="+mn-cs"/>
              </a:rPr>
              <a:t>Regional Training Workshop on Pacific Tsunami Warning Center Enhanced Tsunami Products for ICG/CARIBE EWS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j-lt"/>
                <a:cs typeface="+mn-cs"/>
              </a:rPr>
              <a:t>31 October – 02 November, 2017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latin typeface="+mj-lt"/>
                <a:cs typeface="+mn-cs"/>
              </a:rPr>
              <a:t>Cartagena, Colombia</a:t>
            </a:r>
          </a:p>
        </p:txBody>
      </p:sp>
    </p:spTree>
    <p:extLst>
      <p:ext uri="{BB962C8B-B14F-4D97-AF65-F5344CB8AC3E}">
        <p14:creationId xmlns:p14="http://schemas.microsoft.com/office/powerpoint/2010/main" val="30454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TWP2017_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CTWP2017_theme</Template>
  <TotalTime>21</TotalTime>
  <Words>241</Words>
  <Application>Microsoft Office PowerPoint</Application>
  <PresentationFormat>On-screen Show (4:3)</PresentationFormat>
  <Paragraphs>39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CTWP2017_theme</vt:lpstr>
      <vt:lpstr>1.3 Regional Training Workshop on Pacific Tsunami Warning Center Enhanced Tsunami Products for ICG/CARIBE EWS: Course Overview</vt:lpstr>
      <vt:lpstr>Goals and Objectives</vt:lpstr>
      <vt:lpstr>Agenda</vt:lpstr>
      <vt:lpstr>Thank You</vt:lpstr>
    </vt:vector>
  </TitlesOfParts>
  <Company>SR-S-SMS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3.5ICG/CARIBE-EWS Country SOPs – Readiness, Gaps, Actions:  2017 Hurricane Season – Lessons to be Learned</dc:title>
  <dc:creator>CTWP.SAD</dc:creator>
  <cp:lastModifiedBy>Alison Brome</cp:lastModifiedBy>
  <cp:revision>4</cp:revision>
  <dcterms:created xsi:type="dcterms:W3CDTF">2017-10-24T14:54:12Z</dcterms:created>
  <dcterms:modified xsi:type="dcterms:W3CDTF">2017-10-31T13:11:39Z</dcterms:modified>
</cp:coreProperties>
</file>