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48" r:id="rId2"/>
    <p:sldId id="643" r:id="rId3"/>
    <p:sldId id="639" r:id="rId4"/>
    <p:sldId id="641" r:id="rId5"/>
    <p:sldId id="640" r:id="rId6"/>
    <p:sldId id="638" r:id="rId7"/>
    <p:sldId id="631" r:id="rId8"/>
    <p:sldId id="642" r:id="rId9"/>
    <p:sldId id="633" r:id="rId10"/>
    <p:sldId id="644" r:id="rId11"/>
    <p:sldId id="637" r:id="rId12"/>
    <p:sldId id="603" r:id="rId13"/>
  </p:sldIdLst>
  <p:sldSz cx="18275300" cy="10287000"/>
  <p:notesSz cx="6858000" cy="9144000"/>
  <p:defaultTextStyle>
    <a:defPPr>
      <a:defRPr lang="en-US"/>
    </a:defPPr>
    <a:lvl1pPr marL="0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8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96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43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91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39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87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35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85" algn="l" defTabSz="9140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87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uch" initials="ebu" lastIdx="1" clrIdx="0">
    <p:extLst/>
  </p:cmAuthor>
  <p:cmAuthor id="2" name="Erik Buch" initials="ebu [2]" lastIdx="1" clrIdx="1">
    <p:extLst/>
  </p:cmAuthor>
  <p:cmAuthor id="3" name="Erik Buch" initials="ebu [3]" lastIdx="1" clrIdx="2">
    <p:extLst/>
  </p:cmAuthor>
  <p:cmAuthor id="4" name="Erik Buch" initials="ebu [4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091"/>
    <a:srgbClr val="45B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581"/>
    <p:restoredTop sz="50000" autoAdjust="0"/>
  </p:normalViewPr>
  <p:slideViewPr>
    <p:cSldViewPr>
      <p:cViewPr>
        <p:scale>
          <a:sx n="50" d="100"/>
          <a:sy n="50" d="100"/>
        </p:scale>
        <p:origin x="144" y="688"/>
      </p:cViewPr>
      <p:guideLst>
        <p:guide orient="horz" pos="2160"/>
        <p:guide pos="288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22T10:02:01.490" idx="1">
    <p:pos x="10" y="10"/>
    <p:text>I suggest to include the Copernicus in-situ in this overview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8-22T10:08:08.315" idx="1">
    <p:pos x="5507" y="5161"/>
    <p:text>Have added a sentence at the end  (in red) - if you accept the change colour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7-08-22T10:09:57.689" idx="1">
    <p:pos x="10" y="10"/>
    <p:text>I have removed the AtlantOS logo here since I don't think it fits here 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7-08-22T10:12:03.297" idx="1">
    <p:pos x="10" y="10"/>
    <p:text>Sci????  Write full word. (Under products)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4014-C9B2-EA46-9693-AB0D4BD41F7A}" type="datetimeFigureOut">
              <a:rPr lang="en-US" smtClean="0"/>
              <a:t>8/22/17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E03BC-A671-A84A-B77C-4CB28B33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85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6703D-9EA5-4397-A781-1D8D8DA461F8}" type="datetimeFigureOut">
              <a:rPr lang="sv-SE" smtClean="0"/>
              <a:t>2017-08-22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FF3EE-955B-4D77-9E83-1A9A079490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5660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8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96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43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91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39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87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35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85" algn="l" defTabSz="9140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933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A39C6-1B85-495C-AB02-0881054EFCF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1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7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2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2" cy="1500188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70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81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852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422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993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563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00203"/>
            <a:ext cx="4038598" cy="4525964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600203"/>
            <a:ext cx="4038598" cy="4525964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048" indent="0">
              <a:buNone/>
              <a:defRPr sz="1900" b="1"/>
            </a:lvl2pPr>
            <a:lvl3pPr marL="914096" indent="0">
              <a:buNone/>
              <a:defRPr sz="1800" b="1"/>
            </a:lvl3pPr>
            <a:lvl4pPr marL="1371143" indent="0">
              <a:buNone/>
              <a:defRPr sz="1600" b="1"/>
            </a:lvl4pPr>
            <a:lvl5pPr marL="1828191" indent="0">
              <a:buNone/>
              <a:defRPr sz="1600" b="1"/>
            </a:lvl5pPr>
            <a:lvl6pPr marL="2285239" indent="0">
              <a:buNone/>
              <a:defRPr sz="1600" b="1"/>
            </a:lvl6pPr>
            <a:lvl7pPr marL="2742287" indent="0">
              <a:buNone/>
              <a:defRPr sz="1600" b="1"/>
            </a:lvl7pPr>
            <a:lvl8pPr marL="3199335" indent="0">
              <a:buNone/>
              <a:defRPr sz="1600" b="1"/>
            </a:lvl8pPr>
            <a:lvl9pPr marL="36563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7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048" indent="0">
              <a:buNone/>
              <a:defRPr sz="1900" b="1"/>
            </a:lvl2pPr>
            <a:lvl3pPr marL="914096" indent="0">
              <a:buNone/>
              <a:defRPr sz="1800" b="1"/>
            </a:lvl3pPr>
            <a:lvl4pPr marL="1371143" indent="0">
              <a:buNone/>
              <a:defRPr sz="1600" b="1"/>
            </a:lvl4pPr>
            <a:lvl5pPr marL="1828191" indent="0">
              <a:buNone/>
              <a:defRPr sz="1600" b="1"/>
            </a:lvl5pPr>
            <a:lvl6pPr marL="2285239" indent="0">
              <a:buNone/>
              <a:defRPr sz="1600" b="1"/>
            </a:lvl6pPr>
            <a:lvl7pPr marL="2742287" indent="0">
              <a:buNone/>
              <a:defRPr sz="1600" b="1"/>
            </a:lvl7pPr>
            <a:lvl8pPr marL="3199335" indent="0">
              <a:buNone/>
              <a:defRPr sz="1600" b="1"/>
            </a:lvl8pPr>
            <a:lvl9pPr marL="36563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1" cy="585311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5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7048" indent="0">
              <a:buNone/>
              <a:defRPr sz="1200"/>
            </a:lvl2pPr>
            <a:lvl3pPr marL="914096" indent="0">
              <a:buNone/>
              <a:defRPr sz="1000"/>
            </a:lvl3pPr>
            <a:lvl4pPr marL="1371143" indent="0">
              <a:buNone/>
              <a:defRPr sz="900"/>
            </a:lvl4pPr>
            <a:lvl5pPr marL="1828191" indent="0">
              <a:buNone/>
              <a:defRPr sz="900"/>
            </a:lvl5pPr>
            <a:lvl6pPr marL="2285239" indent="0">
              <a:buNone/>
              <a:defRPr sz="900"/>
            </a:lvl6pPr>
            <a:lvl7pPr marL="2742287" indent="0">
              <a:buNone/>
              <a:defRPr sz="900"/>
            </a:lvl7pPr>
            <a:lvl8pPr marL="3199335" indent="0">
              <a:buNone/>
              <a:defRPr sz="900"/>
            </a:lvl8pPr>
            <a:lvl9pPr marL="36563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4800604"/>
            <a:ext cx="5486399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612776"/>
            <a:ext cx="5486399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7048" indent="0">
              <a:buNone/>
              <a:defRPr sz="2800"/>
            </a:lvl2pPr>
            <a:lvl3pPr marL="914096" indent="0">
              <a:buNone/>
              <a:defRPr sz="2200"/>
            </a:lvl3pPr>
            <a:lvl4pPr marL="1371143" indent="0">
              <a:buNone/>
              <a:defRPr sz="1900"/>
            </a:lvl4pPr>
            <a:lvl5pPr marL="1828191" indent="0">
              <a:buNone/>
              <a:defRPr sz="1900"/>
            </a:lvl5pPr>
            <a:lvl6pPr marL="2285239" indent="0">
              <a:buNone/>
              <a:defRPr sz="1900"/>
            </a:lvl6pPr>
            <a:lvl7pPr marL="2742287" indent="0">
              <a:buNone/>
              <a:defRPr sz="1900"/>
            </a:lvl7pPr>
            <a:lvl8pPr marL="3199335" indent="0">
              <a:buNone/>
              <a:defRPr sz="1900"/>
            </a:lvl8pPr>
            <a:lvl9pPr marL="365638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5367341"/>
            <a:ext cx="5486399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7048" indent="0">
              <a:buNone/>
              <a:defRPr sz="1200"/>
            </a:lvl2pPr>
            <a:lvl3pPr marL="914096" indent="0">
              <a:buNone/>
              <a:defRPr sz="1000"/>
            </a:lvl3pPr>
            <a:lvl4pPr marL="1371143" indent="0">
              <a:buNone/>
              <a:defRPr sz="900"/>
            </a:lvl4pPr>
            <a:lvl5pPr marL="1828191" indent="0">
              <a:buNone/>
              <a:defRPr sz="900"/>
            </a:lvl5pPr>
            <a:lvl6pPr marL="2285239" indent="0">
              <a:buNone/>
              <a:defRPr sz="900"/>
            </a:lvl6pPr>
            <a:lvl7pPr marL="2742287" indent="0">
              <a:buNone/>
              <a:defRPr sz="900"/>
            </a:lvl7pPr>
            <a:lvl8pPr marL="3199335" indent="0">
              <a:buNone/>
              <a:defRPr sz="900"/>
            </a:lvl8pPr>
            <a:lvl9pPr marL="36563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599" cy="1143000"/>
          </a:xfrm>
          <a:prstGeom prst="rect">
            <a:avLst/>
          </a:prstGeom>
        </p:spPr>
        <p:txBody>
          <a:bodyPr vert="horz" lIns="91411" tIns="45703" rIns="91411" bIns="457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03"/>
            <a:ext cx="8229599" cy="4525964"/>
          </a:xfrm>
          <a:prstGeom prst="rect">
            <a:avLst/>
          </a:prstGeom>
        </p:spPr>
        <p:txBody>
          <a:bodyPr vert="horz" lIns="91411" tIns="45703" rIns="91411" bIns="457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4"/>
            <a:ext cx="2133599" cy="365126"/>
          </a:xfrm>
          <a:prstGeom prst="rect">
            <a:avLst/>
          </a:prstGeom>
        </p:spPr>
        <p:txBody>
          <a:bodyPr vert="horz" lIns="91411" tIns="45703" rIns="91411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354"/>
            <a:ext cx="2895599" cy="365126"/>
          </a:xfrm>
          <a:prstGeom prst="rect">
            <a:avLst/>
          </a:prstGeom>
        </p:spPr>
        <p:txBody>
          <a:bodyPr vert="horz" lIns="91411" tIns="45703" rIns="91411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4"/>
            <a:ext cx="2133599" cy="365126"/>
          </a:xfrm>
          <a:prstGeom prst="rect">
            <a:avLst/>
          </a:prstGeom>
        </p:spPr>
        <p:txBody>
          <a:bodyPr vert="horz" lIns="91411" tIns="45703" rIns="91411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96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9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4" indent="-285654" algn="l" defTabSz="9140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1" indent="-228525" algn="l" defTabSz="91409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8" indent="-228525" algn="l" defTabSz="91409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4" indent="-228525" algn="l" defTabSz="91409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64" indent="-228525" algn="l" defTabSz="9140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10" indent="-228525" algn="l" defTabSz="9140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60" indent="-228525" algn="l" defTabSz="9140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7" indent="-228525" algn="l" defTabSz="9140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8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6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3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91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9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7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35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85" algn="l" defTabSz="914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jpeg"/><Relationship Id="rId14" Type="http://schemas.openxmlformats.org/officeDocument/2006/relationships/image" Target="../media/image46.png"/><Relationship Id="rId15" Type="http://schemas.openxmlformats.org/officeDocument/2006/relationships/image" Target="../media/image47.jpeg"/><Relationship Id="rId16" Type="http://schemas.openxmlformats.org/officeDocument/2006/relationships/image" Target="../media/image48.jpeg"/><Relationship Id="rId17" Type="http://schemas.openxmlformats.org/officeDocument/2006/relationships/image" Target="../media/image22.png"/><Relationship Id="rId18" Type="http://schemas.openxmlformats.org/officeDocument/2006/relationships/image" Target="../media/image49.jpeg"/><Relationship Id="rId19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wmf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9.wmf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14.png"/><Relationship Id="rId10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comments" Target="../comments/commen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urogoos.eu/documents/reference-document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20" Type="http://schemas.openxmlformats.org/officeDocument/2006/relationships/image" Target="../media/image26.wmf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jpeg"/><Relationship Id="rId13" Type="http://schemas.openxmlformats.org/officeDocument/2006/relationships/image" Target="../media/image19.png"/><Relationship Id="rId14" Type="http://schemas.openxmlformats.org/officeDocument/2006/relationships/image" Target="../media/image20.jpeg"/><Relationship Id="rId15" Type="http://schemas.openxmlformats.org/officeDocument/2006/relationships/image" Target="../media/image21.jpeg"/><Relationship Id="rId16" Type="http://schemas.openxmlformats.org/officeDocument/2006/relationships/image" Target="../media/image22.png"/><Relationship Id="rId17" Type="http://schemas.openxmlformats.org/officeDocument/2006/relationships/image" Target="../media/image23.jpe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.jpeg"/><Relationship Id="rId4" Type="http://schemas.openxmlformats.org/officeDocument/2006/relationships/image" Target="../media/image9.wmf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comments" Target="../comments/comment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574680" y="3962931"/>
            <a:ext cx="628079" cy="1116990"/>
          </a:xfrm>
          <a:custGeom>
            <a:avLst/>
            <a:gdLst>
              <a:gd name="connsiteX0" fmla="*/ 578358 w 628078"/>
              <a:gd name="connsiteY0" fmla="*/ 593293 h 1116990"/>
              <a:gd name="connsiteX1" fmla="*/ 144170 w 628078"/>
              <a:gd name="connsiteY1" fmla="*/ 593293 h 1116990"/>
              <a:gd name="connsiteX2" fmla="*/ 144170 w 628078"/>
              <a:gd name="connsiteY2" fmla="*/ 996010 h 1116990"/>
              <a:gd name="connsiteX3" fmla="*/ 628078 w 628078"/>
              <a:gd name="connsiteY3" fmla="*/ 996010 h 1116990"/>
              <a:gd name="connsiteX4" fmla="*/ 628078 w 628078"/>
              <a:gd name="connsiteY4" fmla="*/ 1116990 h 1116990"/>
              <a:gd name="connsiteX5" fmla="*/ 0 w 628078"/>
              <a:gd name="connsiteY5" fmla="*/ 1116990 h 1116990"/>
              <a:gd name="connsiteX6" fmla="*/ 0 w 628078"/>
              <a:gd name="connsiteY6" fmla="*/ 0 h 1116990"/>
              <a:gd name="connsiteX7" fmla="*/ 603224 w 628078"/>
              <a:gd name="connsiteY7" fmla="*/ 0 h 1116990"/>
              <a:gd name="connsiteX8" fmla="*/ 603224 w 628078"/>
              <a:gd name="connsiteY8" fmla="*/ 120980 h 1116990"/>
              <a:gd name="connsiteX9" fmla="*/ 144170 w 628078"/>
              <a:gd name="connsiteY9" fmla="*/ 120980 h 1116990"/>
              <a:gd name="connsiteX10" fmla="*/ 144170 w 628078"/>
              <a:gd name="connsiteY10" fmla="*/ 473963 h 1116990"/>
              <a:gd name="connsiteX11" fmla="*/ 578358 w 628078"/>
              <a:gd name="connsiteY11" fmla="*/ 473963 h 1116990"/>
              <a:gd name="connsiteX12" fmla="*/ 578358 w 628078"/>
              <a:gd name="connsiteY12" fmla="*/ 593293 h 11169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628078" h="1116990">
                <a:moveTo>
                  <a:pt x="578358" y="593293"/>
                </a:moveTo>
                <a:lnTo>
                  <a:pt x="144170" y="593293"/>
                </a:lnTo>
                <a:lnTo>
                  <a:pt x="144170" y="996010"/>
                </a:lnTo>
                <a:lnTo>
                  <a:pt x="628078" y="996010"/>
                </a:lnTo>
                <a:lnTo>
                  <a:pt x="628078" y="1116990"/>
                </a:lnTo>
                <a:lnTo>
                  <a:pt x="0" y="1116990"/>
                </a:lnTo>
                <a:lnTo>
                  <a:pt x="0" y="0"/>
                </a:lnTo>
                <a:lnTo>
                  <a:pt x="603224" y="0"/>
                </a:lnTo>
                <a:lnTo>
                  <a:pt x="603224" y="120980"/>
                </a:lnTo>
                <a:lnTo>
                  <a:pt x="144170" y="120980"/>
                </a:lnTo>
                <a:lnTo>
                  <a:pt x="144170" y="473963"/>
                </a:lnTo>
                <a:lnTo>
                  <a:pt x="578358" y="473963"/>
                </a:lnTo>
                <a:lnTo>
                  <a:pt x="578358" y="593293"/>
                </a:lnTo>
              </a:path>
            </a:pathLst>
          </a:custGeom>
          <a:solidFill>
            <a:srgbClr val="27326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3" rIns="91408" bIns="45703"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366821" y="4277816"/>
            <a:ext cx="682791" cy="820343"/>
          </a:xfrm>
          <a:custGeom>
            <a:avLst/>
            <a:gdLst>
              <a:gd name="connsiteX0" fmla="*/ 676148 w 682790"/>
              <a:gd name="connsiteY0" fmla="*/ 583336 h 820343"/>
              <a:gd name="connsiteX1" fmla="*/ 682790 w 682790"/>
              <a:gd name="connsiteY1" fmla="*/ 802106 h 820343"/>
              <a:gd name="connsiteX2" fmla="*/ 553517 w 682790"/>
              <a:gd name="connsiteY2" fmla="*/ 802106 h 820343"/>
              <a:gd name="connsiteX3" fmla="*/ 545236 w 682790"/>
              <a:gd name="connsiteY3" fmla="*/ 671182 h 820343"/>
              <a:gd name="connsiteX4" fmla="*/ 541934 w 682790"/>
              <a:gd name="connsiteY4" fmla="*/ 671182 h 820343"/>
              <a:gd name="connsiteX5" fmla="*/ 276784 w 682790"/>
              <a:gd name="connsiteY5" fmla="*/ 820343 h 820343"/>
              <a:gd name="connsiteX6" fmla="*/ 0 w 682790"/>
              <a:gd name="connsiteY6" fmla="*/ 469010 h 820343"/>
              <a:gd name="connsiteX7" fmla="*/ 0 w 682790"/>
              <a:gd name="connsiteY7" fmla="*/ 0 h 820343"/>
              <a:gd name="connsiteX8" fmla="*/ 145834 w 682790"/>
              <a:gd name="connsiteY8" fmla="*/ 0 h 820343"/>
              <a:gd name="connsiteX9" fmla="*/ 145834 w 682790"/>
              <a:gd name="connsiteY9" fmla="*/ 444144 h 820343"/>
              <a:gd name="connsiteX10" fmla="*/ 324815 w 682790"/>
              <a:gd name="connsiteY10" fmla="*/ 699350 h 820343"/>
              <a:gd name="connsiteX11" fmla="*/ 517068 w 682790"/>
              <a:gd name="connsiteY11" fmla="*/ 566775 h 820343"/>
              <a:gd name="connsiteX12" fmla="*/ 530326 w 682790"/>
              <a:gd name="connsiteY12" fmla="*/ 492201 h 820343"/>
              <a:gd name="connsiteX13" fmla="*/ 530326 w 682790"/>
              <a:gd name="connsiteY13" fmla="*/ 0 h 820343"/>
              <a:gd name="connsiteX14" fmla="*/ 676148 w 682790"/>
              <a:gd name="connsiteY14" fmla="*/ 0 h 820343"/>
              <a:gd name="connsiteX15" fmla="*/ 676148 w 682790"/>
              <a:gd name="connsiteY15" fmla="*/ 583336 h 8203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682790" h="820343">
                <a:moveTo>
                  <a:pt x="676148" y="583336"/>
                </a:moveTo>
                <a:cubicBezTo>
                  <a:pt x="676148" y="666216"/>
                  <a:pt x="677811" y="739127"/>
                  <a:pt x="682790" y="802106"/>
                </a:cubicBezTo>
                <a:lnTo>
                  <a:pt x="553517" y="802106"/>
                </a:lnTo>
                <a:lnTo>
                  <a:pt x="545236" y="671182"/>
                </a:lnTo>
                <a:lnTo>
                  <a:pt x="541934" y="671182"/>
                </a:lnTo>
                <a:cubicBezTo>
                  <a:pt x="503796" y="735812"/>
                  <a:pt x="419265" y="820343"/>
                  <a:pt x="276784" y="820343"/>
                </a:cubicBezTo>
                <a:cubicBezTo>
                  <a:pt x="150799" y="820343"/>
                  <a:pt x="0" y="750735"/>
                  <a:pt x="0" y="469010"/>
                </a:cubicBezTo>
                <a:lnTo>
                  <a:pt x="0" y="0"/>
                </a:lnTo>
                <a:lnTo>
                  <a:pt x="145834" y="0"/>
                </a:lnTo>
                <a:lnTo>
                  <a:pt x="145834" y="444144"/>
                </a:lnTo>
                <a:cubicBezTo>
                  <a:pt x="145834" y="596607"/>
                  <a:pt x="192253" y="699350"/>
                  <a:pt x="324815" y="699350"/>
                </a:cubicBezTo>
                <a:cubicBezTo>
                  <a:pt x="422618" y="699350"/>
                  <a:pt x="490537" y="631406"/>
                  <a:pt x="517068" y="566775"/>
                </a:cubicBezTo>
                <a:cubicBezTo>
                  <a:pt x="525361" y="545236"/>
                  <a:pt x="530326" y="518731"/>
                  <a:pt x="530326" y="492201"/>
                </a:cubicBezTo>
                <a:lnTo>
                  <a:pt x="530326" y="0"/>
                </a:lnTo>
                <a:lnTo>
                  <a:pt x="676148" y="0"/>
                </a:lnTo>
                <a:lnTo>
                  <a:pt x="676148" y="583336"/>
                </a:lnTo>
              </a:path>
            </a:pathLst>
          </a:custGeom>
          <a:solidFill>
            <a:srgbClr val="27326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3" rIns="91408" bIns="45703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7278260" y="4259591"/>
            <a:ext cx="402704" cy="820331"/>
          </a:xfrm>
          <a:custGeom>
            <a:avLst/>
            <a:gdLst>
              <a:gd name="connsiteX0" fmla="*/ 6629 w 402704"/>
              <a:gd name="connsiteY0" fmla="*/ 268465 h 820331"/>
              <a:gd name="connsiteX1" fmla="*/ 0 w 402704"/>
              <a:gd name="connsiteY1" fmla="*/ 18224 h 820331"/>
              <a:gd name="connsiteX2" fmla="*/ 127609 w 402704"/>
              <a:gd name="connsiteY2" fmla="*/ 18224 h 820331"/>
              <a:gd name="connsiteX3" fmla="*/ 132574 w 402704"/>
              <a:gd name="connsiteY3" fmla="*/ 175653 h 820331"/>
              <a:gd name="connsiteX4" fmla="*/ 139204 w 402704"/>
              <a:gd name="connsiteY4" fmla="*/ 175653 h 820331"/>
              <a:gd name="connsiteX5" fmla="*/ 361289 w 402704"/>
              <a:gd name="connsiteY5" fmla="*/ 0 h 820331"/>
              <a:gd name="connsiteX6" fmla="*/ 402704 w 402704"/>
              <a:gd name="connsiteY6" fmla="*/ 4965 h 820331"/>
              <a:gd name="connsiteX7" fmla="*/ 402704 w 402704"/>
              <a:gd name="connsiteY7" fmla="*/ 142519 h 820331"/>
              <a:gd name="connsiteX8" fmla="*/ 352996 w 402704"/>
              <a:gd name="connsiteY8" fmla="*/ 137540 h 820331"/>
              <a:gd name="connsiteX9" fmla="*/ 157429 w 402704"/>
              <a:gd name="connsiteY9" fmla="*/ 324802 h 820331"/>
              <a:gd name="connsiteX10" fmla="*/ 150799 w 402704"/>
              <a:gd name="connsiteY10" fmla="*/ 392760 h 820331"/>
              <a:gd name="connsiteX11" fmla="*/ 150799 w 402704"/>
              <a:gd name="connsiteY11" fmla="*/ 820330 h 820331"/>
              <a:gd name="connsiteX12" fmla="*/ 6629 w 402704"/>
              <a:gd name="connsiteY12" fmla="*/ 820330 h 820331"/>
              <a:gd name="connsiteX13" fmla="*/ 6629 w 402704"/>
              <a:gd name="connsiteY13" fmla="*/ 268465 h 8203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402704" h="820331">
                <a:moveTo>
                  <a:pt x="6629" y="268465"/>
                </a:moveTo>
                <a:cubicBezTo>
                  <a:pt x="6629" y="174002"/>
                  <a:pt x="4965" y="92798"/>
                  <a:pt x="0" y="18224"/>
                </a:cubicBezTo>
                <a:lnTo>
                  <a:pt x="127609" y="18224"/>
                </a:lnTo>
                <a:lnTo>
                  <a:pt x="132574" y="175653"/>
                </a:lnTo>
                <a:lnTo>
                  <a:pt x="139204" y="175653"/>
                </a:lnTo>
                <a:cubicBezTo>
                  <a:pt x="175679" y="67932"/>
                  <a:pt x="263525" y="0"/>
                  <a:pt x="361289" y="0"/>
                </a:cubicBezTo>
                <a:cubicBezTo>
                  <a:pt x="377862" y="0"/>
                  <a:pt x="389458" y="1651"/>
                  <a:pt x="402704" y="4965"/>
                </a:cubicBezTo>
                <a:lnTo>
                  <a:pt x="402704" y="142519"/>
                </a:lnTo>
                <a:cubicBezTo>
                  <a:pt x="387807" y="139204"/>
                  <a:pt x="372871" y="137540"/>
                  <a:pt x="352996" y="137540"/>
                </a:cubicBezTo>
                <a:cubicBezTo>
                  <a:pt x="250253" y="137540"/>
                  <a:pt x="177330" y="215429"/>
                  <a:pt x="157429" y="324802"/>
                </a:cubicBezTo>
                <a:cubicBezTo>
                  <a:pt x="154127" y="344703"/>
                  <a:pt x="150799" y="367906"/>
                  <a:pt x="150799" y="392760"/>
                </a:cubicBezTo>
                <a:lnTo>
                  <a:pt x="150799" y="820330"/>
                </a:lnTo>
                <a:lnTo>
                  <a:pt x="6629" y="820330"/>
                </a:lnTo>
                <a:lnTo>
                  <a:pt x="6629" y="268465"/>
                </a:lnTo>
              </a:path>
            </a:pathLst>
          </a:custGeom>
          <a:solidFill>
            <a:srgbClr val="27326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3" rIns="91408" bIns="45703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8660387" y="3951327"/>
            <a:ext cx="916483" cy="1140180"/>
          </a:xfrm>
          <a:custGeom>
            <a:avLst/>
            <a:gdLst>
              <a:gd name="connsiteX0" fmla="*/ 916482 w 916482"/>
              <a:gd name="connsiteY0" fmla="*/ 1078877 h 1140180"/>
              <a:gd name="connsiteX1" fmla="*/ 573417 w 916482"/>
              <a:gd name="connsiteY1" fmla="*/ 1140180 h 1140180"/>
              <a:gd name="connsiteX2" fmla="*/ 155803 w 916482"/>
              <a:gd name="connsiteY2" fmla="*/ 992695 h 1140180"/>
              <a:gd name="connsiteX3" fmla="*/ 0 w 916482"/>
              <a:gd name="connsiteY3" fmla="*/ 576719 h 1140180"/>
              <a:gd name="connsiteX4" fmla="*/ 604914 w 916482"/>
              <a:gd name="connsiteY4" fmla="*/ 0 h 1140180"/>
              <a:gd name="connsiteX5" fmla="*/ 883323 w 916482"/>
              <a:gd name="connsiteY5" fmla="*/ 51371 h 1140180"/>
              <a:gd name="connsiteX6" fmla="*/ 848512 w 916482"/>
              <a:gd name="connsiteY6" fmla="*/ 169036 h 1140180"/>
              <a:gd name="connsiteX7" fmla="*/ 601586 w 916482"/>
              <a:gd name="connsiteY7" fmla="*/ 120980 h 1140180"/>
              <a:gd name="connsiteX8" fmla="*/ 152451 w 916482"/>
              <a:gd name="connsiteY8" fmla="*/ 570090 h 1140180"/>
              <a:gd name="connsiteX9" fmla="*/ 583362 w 916482"/>
              <a:gd name="connsiteY9" fmla="*/ 1020864 h 1140180"/>
              <a:gd name="connsiteX10" fmla="*/ 775602 w 916482"/>
              <a:gd name="connsiteY10" fmla="*/ 991031 h 1140180"/>
              <a:gd name="connsiteX11" fmla="*/ 775602 w 916482"/>
              <a:gd name="connsiteY11" fmla="*/ 657923 h 1140180"/>
              <a:gd name="connsiteX12" fmla="*/ 548551 w 916482"/>
              <a:gd name="connsiteY12" fmla="*/ 657923 h 1140180"/>
              <a:gd name="connsiteX13" fmla="*/ 548551 w 916482"/>
              <a:gd name="connsiteY13" fmla="*/ 541921 h 1140180"/>
              <a:gd name="connsiteX14" fmla="*/ 916482 w 916482"/>
              <a:gd name="connsiteY14" fmla="*/ 541921 h 1140180"/>
              <a:gd name="connsiteX15" fmla="*/ 916482 w 916482"/>
              <a:gd name="connsiteY15" fmla="*/ 1078877 h 11401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916482" h="1140180">
                <a:moveTo>
                  <a:pt x="916482" y="1078877"/>
                </a:moveTo>
                <a:cubicBezTo>
                  <a:pt x="851814" y="1102080"/>
                  <a:pt x="724217" y="1140180"/>
                  <a:pt x="573417" y="1140180"/>
                </a:cubicBezTo>
                <a:cubicBezTo>
                  <a:pt x="404380" y="1140180"/>
                  <a:pt x="265163" y="1097114"/>
                  <a:pt x="155803" y="992695"/>
                </a:cubicBezTo>
                <a:cubicBezTo>
                  <a:pt x="59664" y="899883"/>
                  <a:pt x="0" y="750747"/>
                  <a:pt x="0" y="576719"/>
                </a:cubicBezTo>
                <a:cubicBezTo>
                  <a:pt x="1664" y="243623"/>
                  <a:pt x="230365" y="0"/>
                  <a:pt x="604914" y="0"/>
                </a:cubicBezTo>
                <a:cubicBezTo>
                  <a:pt x="734174" y="0"/>
                  <a:pt x="835253" y="28181"/>
                  <a:pt x="883323" y="51371"/>
                </a:cubicBezTo>
                <a:lnTo>
                  <a:pt x="848512" y="169036"/>
                </a:lnTo>
                <a:cubicBezTo>
                  <a:pt x="788860" y="142532"/>
                  <a:pt x="714273" y="120980"/>
                  <a:pt x="601586" y="120980"/>
                </a:cubicBezTo>
                <a:cubicBezTo>
                  <a:pt x="329793" y="120980"/>
                  <a:pt x="152451" y="290029"/>
                  <a:pt x="152451" y="570090"/>
                </a:cubicBezTo>
                <a:cubicBezTo>
                  <a:pt x="152451" y="853490"/>
                  <a:pt x="323164" y="1020864"/>
                  <a:pt x="583362" y="1020864"/>
                </a:cubicBezTo>
                <a:cubicBezTo>
                  <a:pt x="677837" y="1020864"/>
                  <a:pt x="742454" y="1007617"/>
                  <a:pt x="775602" y="991031"/>
                </a:cubicBezTo>
                <a:lnTo>
                  <a:pt x="775602" y="657923"/>
                </a:lnTo>
                <a:lnTo>
                  <a:pt x="548551" y="657923"/>
                </a:lnTo>
                <a:lnTo>
                  <a:pt x="548551" y="541921"/>
                </a:lnTo>
                <a:lnTo>
                  <a:pt x="916482" y="541921"/>
                </a:lnTo>
                <a:lnTo>
                  <a:pt x="916482" y="1078877"/>
                </a:lnTo>
              </a:path>
            </a:pathLst>
          </a:custGeom>
          <a:solidFill>
            <a:srgbClr val="6FA0D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3" rIns="91408" bIns="45703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2024475" y="3944695"/>
            <a:ext cx="676185" cy="1153466"/>
          </a:xfrm>
          <a:custGeom>
            <a:avLst/>
            <a:gdLst>
              <a:gd name="connsiteX0" fmla="*/ 36461 w 676185"/>
              <a:gd name="connsiteY0" fmla="*/ 959561 h 1153465"/>
              <a:gd name="connsiteX1" fmla="*/ 295020 w 676185"/>
              <a:gd name="connsiteY1" fmla="*/ 1032471 h 1153465"/>
              <a:gd name="connsiteX2" fmla="*/ 528663 w 676185"/>
              <a:gd name="connsiteY2" fmla="*/ 841895 h 1153465"/>
              <a:gd name="connsiteX3" fmla="*/ 318224 w 676185"/>
              <a:gd name="connsiteY3" fmla="*/ 619823 h 1153465"/>
              <a:gd name="connsiteX4" fmla="*/ 23215 w 676185"/>
              <a:gd name="connsiteY4" fmla="*/ 303301 h 1153465"/>
              <a:gd name="connsiteX5" fmla="*/ 384492 w 676185"/>
              <a:gd name="connsiteY5" fmla="*/ 0 h 1153465"/>
              <a:gd name="connsiteX6" fmla="*/ 631431 w 676185"/>
              <a:gd name="connsiteY6" fmla="*/ 54686 h 1153465"/>
              <a:gd name="connsiteX7" fmla="*/ 591667 w 676185"/>
              <a:gd name="connsiteY7" fmla="*/ 172351 h 1153465"/>
              <a:gd name="connsiteX8" fmla="*/ 379539 w 676185"/>
              <a:gd name="connsiteY8" fmla="*/ 119329 h 1153465"/>
              <a:gd name="connsiteX9" fmla="*/ 169036 w 676185"/>
              <a:gd name="connsiteY9" fmla="*/ 286715 h 1153465"/>
              <a:gd name="connsiteX10" fmla="*/ 391134 w 676185"/>
              <a:gd name="connsiteY10" fmla="*/ 502158 h 1153465"/>
              <a:gd name="connsiteX11" fmla="*/ 676185 w 676185"/>
              <a:gd name="connsiteY11" fmla="*/ 830300 h 1153465"/>
              <a:gd name="connsiteX12" fmla="*/ 285051 w 676185"/>
              <a:gd name="connsiteY12" fmla="*/ 1153464 h 1153465"/>
              <a:gd name="connsiteX13" fmla="*/ 0 w 676185"/>
              <a:gd name="connsiteY13" fmla="*/ 1080529 h 1153465"/>
              <a:gd name="connsiteX14" fmla="*/ 36461 w 676185"/>
              <a:gd name="connsiteY14" fmla="*/ 959561 h 11534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676185" h="1153465">
                <a:moveTo>
                  <a:pt x="36461" y="959561"/>
                </a:moveTo>
                <a:cubicBezTo>
                  <a:pt x="101130" y="999337"/>
                  <a:pt x="195579" y="1032471"/>
                  <a:pt x="295020" y="1032471"/>
                </a:cubicBezTo>
                <a:cubicBezTo>
                  <a:pt x="442518" y="1032471"/>
                  <a:pt x="528663" y="954582"/>
                  <a:pt x="528663" y="841895"/>
                </a:cubicBezTo>
                <a:cubicBezTo>
                  <a:pt x="528663" y="737489"/>
                  <a:pt x="469036" y="677824"/>
                  <a:pt x="318224" y="619823"/>
                </a:cubicBezTo>
                <a:cubicBezTo>
                  <a:pt x="135928" y="555180"/>
                  <a:pt x="23215" y="460730"/>
                  <a:pt x="23215" y="303301"/>
                </a:cubicBezTo>
                <a:cubicBezTo>
                  <a:pt x="23215" y="129286"/>
                  <a:pt x="167411" y="0"/>
                  <a:pt x="384492" y="0"/>
                </a:cubicBezTo>
                <a:cubicBezTo>
                  <a:pt x="498817" y="0"/>
                  <a:pt x="581710" y="26517"/>
                  <a:pt x="631431" y="54686"/>
                </a:cubicBezTo>
                <a:lnTo>
                  <a:pt x="591667" y="172351"/>
                </a:lnTo>
                <a:cubicBezTo>
                  <a:pt x="555205" y="152476"/>
                  <a:pt x="480618" y="119329"/>
                  <a:pt x="379539" y="119329"/>
                </a:cubicBezTo>
                <a:cubicBezTo>
                  <a:pt x="227076" y="119329"/>
                  <a:pt x="169036" y="210489"/>
                  <a:pt x="169036" y="286715"/>
                </a:cubicBezTo>
                <a:cubicBezTo>
                  <a:pt x="169036" y="391121"/>
                  <a:pt x="237007" y="442493"/>
                  <a:pt x="391134" y="502158"/>
                </a:cubicBezTo>
                <a:cubicBezTo>
                  <a:pt x="580059" y="575068"/>
                  <a:pt x="676185" y="666229"/>
                  <a:pt x="676185" y="830300"/>
                </a:cubicBezTo>
                <a:cubicBezTo>
                  <a:pt x="676185" y="1002652"/>
                  <a:pt x="548551" y="1153464"/>
                  <a:pt x="285051" y="1153464"/>
                </a:cubicBezTo>
                <a:cubicBezTo>
                  <a:pt x="177342" y="1153464"/>
                  <a:pt x="59664" y="1120318"/>
                  <a:pt x="0" y="1080529"/>
                </a:cubicBezTo>
                <a:lnTo>
                  <a:pt x="36461" y="959561"/>
                </a:lnTo>
              </a:path>
            </a:pathLst>
          </a:custGeom>
          <a:solidFill>
            <a:srgbClr val="6FA0D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3" rIns="91408" bIns="45703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7701" y="469901"/>
            <a:ext cx="9359901" cy="93345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275300" cy="10287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45345"/>
            <a:ext cx="18275300" cy="10287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64287" y="797133"/>
            <a:ext cx="13792200" cy="877146"/>
          </a:xfrm>
          <a:prstGeom prst="rect">
            <a:avLst/>
          </a:prstGeom>
          <a:noFill/>
        </p:spPr>
        <p:txBody>
          <a:bodyPr wrap="square" lIns="0" tIns="0" rIns="0" bIns="45703" rtlCol="0">
            <a:spAutoFit/>
          </a:bodyPr>
          <a:lstStyle/>
          <a:p>
            <a:pPr algn="ctr"/>
            <a:r>
              <a:rPr lang="en-GB" sz="5400" smtClean="0">
                <a:solidFill>
                  <a:schemeClr val="tx2"/>
                </a:solidFill>
              </a:rPr>
              <a:t>EuroGOOS activities and successes </a:t>
            </a:r>
            <a:r>
              <a:rPr lang="en-GB" sz="5400" dirty="0" smtClean="0">
                <a:solidFill>
                  <a:schemeClr val="tx2"/>
                </a:solidFill>
              </a:rPr>
              <a:t>2015-2017</a:t>
            </a:r>
            <a:endParaRPr lang="en-IE" sz="5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33251" y="6134102"/>
            <a:ext cx="5003079" cy="3431674"/>
          </a:xfrm>
          <a:prstGeom prst="rect">
            <a:avLst/>
          </a:prstGeom>
          <a:noFill/>
        </p:spPr>
        <p:txBody>
          <a:bodyPr wrap="square" lIns="91408" tIns="45703" rIns="91408" bIns="45703" rtlCol="0">
            <a:spAutoFit/>
          </a:bodyPr>
          <a:lstStyle/>
          <a:p>
            <a:r>
              <a:rPr lang="fr-BE" sz="3100" dirty="0">
                <a:solidFill>
                  <a:srgbClr val="1F497D"/>
                </a:solidFill>
              </a:rPr>
              <a:t>Glenn Nolan, </a:t>
            </a:r>
          </a:p>
          <a:p>
            <a:r>
              <a:rPr lang="fr-BE" sz="3100" dirty="0">
                <a:solidFill>
                  <a:srgbClr val="1F497D"/>
                </a:solidFill>
              </a:rPr>
              <a:t>Erik Buch </a:t>
            </a:r>
            <a:endParaRPr lang="fr-BE" sz="3100" dirty="0" smtClean="0">
              <a:solidFill>
                <a:srgbClr val="1F497D"/>
              </a:solidFill>
            </a:endParaRPr>
          </a:p>
          <a:p>
            <a:r>
              <a:rPr lang="fr-BE" sz="3100" dirty="0" smtClean="0">
                <a:solidFill>
                  <a:srgbClr val="1F497D"/>
                </a:solidFill>
              </a:rPr>
              <a:t>Vicente Fernandez, </a:t>
            </a:r>
            <a:endParaRPr lang="fr-BE" sz="3100" dirty="0">
              <a:solidFill>
                <a:srgbClr val="1F497D"/>
              </a:solidFill>
            </a:endParaRPr>
          </a:p>
          <a:p>
            <a:r>
              <a:rPr lang="fr-BE" sz="3100" dirty="0">
                <a:solidFill>
                  <a:srgbClr val="1F497D"/>
                </a:solidFill>
              </a:rPr>
              <a:t>Patrick Gorringe, </a:t>
            </a:r>
          </a:p>
          <a:p>
            <a:r>
              <a:rPr lang="fr-BE" sz="3100" dirty="0" smtClean="0">
                <a:solidFill>
                  <a:srgbClr val="1F497D"/>
                </a:solidFill>
              </a:rPr>
              <a:t>and </a:t>
            </a:r>
            <a:endParaRPr lang="fr-BE" sz="3100" dirty="0">
              <a:solidFill>
                <a:srgbClr val="1F497D"/>
              </a:solidFill>
            </a:endParaRPr>
          </a:p>
          <a:p>
            <a:r>
              <a:rPr lang="fr-BE" sz="3100" dirty="0">
                <a:solidFill>
                  <a:srgbClr val="1F497D"/>
                </a:solidFill>
              </a:rPr>
              <a:t>Dina Eparkhina</a:t>
            </a:r>
            <a:br>
              <a:rPr lang="fr-BE" sz="3100" dirty="0">
                <a:solidFill>
                  <a:srgbClr val="1F497D"/>
                </a:solidFill>
              </a:rPr>
            </a:br>
            <a:endParaRPr lang="en-GB" sz="3100" dirty="0">
              <a:solidFill>
                <a:srgbClr val="1F497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451" y="9409850"/>
            <a:ext cx="8284832" cy="861740"/>
          </a:xfrm>
          <a:prstGeom prst="rect">
            <a:avLst/>
          </a:prstGeom>
          <a:noFill/>
        </p:spPr>
        <p:txBody>
          <a:bodyPr wrap="none" lIns="91408" tIns="45703" rIns="91408" bIns="45703" rtlCol="0">
            <a:spAutoFit/>
          </a:bodyPr>
          <a:lstStyle/>
          <a:p>
            <a:r>
              <a:rPr lang="en-US" altLang="zh-CN" sz="3100" b="1" dirty="0" smtClean="0">
                <a:solidFill>
                  <a:schemeClr val="tx2"/>
                </a:solidFill>
                <a:cs typeface="Myriad Pro" pitchFamily="18" charset="0"/>
              </a:rPr>
              <a:t>GRA Forum, Singapore, September 5</a:t>
            </a:r>
            <a:r>
              <a:rPr lang="en-US" altLang="zh-CN" sz="3100" b="1" baseline="30000" dirty="0" smtClean="0">
                <a:solidFill>
                  <a:schemeClr val="tx2"/>
                </a:solidFill>
                <a:cs typeface="Myriad Pro" pitchFamily="18" charset="0"/>
              </a:rPr>
              <a:t>th</a:t>
            </a:r>
            <a:r>
              <a:rPr lang="en-US" altLang="zh-CN" sz="3100" b="1" dirty="0" smtClean="0">
                <a:solidFill>
                  <a:schemeClr val="tx2"/>
                </a:solidFill>
                <a:cs typeface="Myriad Pro" pitchFamily="18" charset="0"/>
              </a:rPr>
              <a:t> to 7</a:t>
            </a:r>
            <a:r>
              <a:rPr lang="en-US" altLang="zh-CN" sz="3100" b="1" baseline="30000" dirty="0" smtClean="0">
                <a:solidFill>
                  <a:schemeClr val="tx2"/>
                </a:solidFill>
                <a:cs typeface="Myriad Pro" pitchFamily="18" charset="0"/>
              </a:rPr>
              <a:t>th</a:t>
            </a:r>
            <a:r>
              <a:rPr lang="en-US" altLang="zh-CN" sz="3100" b="1" dirty="0" smtClean="0">
                <a:solidFill>
                  <a:schemeClr val="tx2"/>
                </a:solidFill>
                <a:cs typeface="Myriad Pro" pitchFamily="18" charset="0"/>
              </a:rPr>
              <a:t> 2017</a:t>
            </a:r>
            <a:endParaRPr lang="en-US" altLang="zh-CN" sz="3100" b="1" dirty="0">
              <a:solidFill>
                <a:schemeClr val="tx2"/>
              </a:solidFill>
              <a:cs typeface="Myriad Pro" pitchFamily="18" charset="0"/>
            </a:endParaRPr>
          </a:p>
          <a:p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2784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966508" y="5691361"/>
            <a:ext cx="2287872" cy="2271539"/>
            <a:chOff x="9800119" y="5106174"/>
            <a:chExt cx="1526308" cy="1514359"/>
          </a:xfrm>
        </p:grpSpPr>
        <p:pic>
          <p:nvPicPr>
            <p:cNvPr id="13330" name="Picture 13" descr="j02920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3931" y="5617959"/>
              <a:ext cx="995926" cy="100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Rounded Rectangle 26"/>
            <p:cNvSpPr>
              <a:spLocks noChangeArrowheads="1"/>
            </p:cNvSpPr>
            <p:nvPr/>
          </p:nvSpPr>
          <p:spPr bwMode="auto">
            <a:xfrm>
              <a:off x="9800119" y="5106174"/>
              <a:ext cx="1526308" cy="406729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sz="3200" b="1" dirty="0">
                  <a:solidFill>
                    <a:schemeClr val="bg1"/>
                  </a:solidFill>
                  <a:latin typeface="Century"/>
                  <a:cs typeface="Century"/>
                </a:rPr>
                <a:t>End Users</a:t>
              </a:r>
              <a:endParaRPr lang="el-GR" sz="3200" b="1" dirty="0">
                <a:solidFill>
                  <a:schemeClr val="bg1"/>
                </a:solidFill>
                <a:latin typeface="Century"/>
                <a:cs typeface="Century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2250" y="1813560"/>
            <a:ext cx="15605523" cy="8434153"/>
            <a:chOff x="97689" y="906821"/>
            <a:chExt cx="10410912" cy="5622768"/>
          </a:xfrm>
        </p:grpSpPr>
        <p:grpSp>
          <p:nvGrpSpPr>
            <p:cNvPr id="2" name="Group 1"/>
            <p:cNvGrpSpPr/>
            <p:nvPr/>
          </p:nvGrpSpPr>
          <p:grpSpPr>
            <a:xfrm>
              <a:off x="97689" y="916466"/>
              <a:ext cx="3544733" cy="5586002"/>
              <a:chOff x="454680" y="-612295"/>
              <a:chExt cx="4907033" cy="6849585"/>
            </a:xfrm>
          </p:grpSpPr>
          <p:sp>
            <p:nvSpPr>
              <p:cNvPr id="3" name="Rounded Rectangle 2"/>
              <p:cNvSpPr/>
              <p:nvPr/>
            </p:nvSpPr>
            <p:spPr bwMode="auto">
              <a:xfrm>
                <a:off x="454680" y="-612295"/>
                <a:ext cx="4907033" cy="684958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3200" dirty="0">
                    <a:latin typeface="Century"/>
                    <a:cs typeface="Century"/>
                  </a:rPr>
                  <a:t>Observations</a:t>
                </a:r>
                <a:endParaRPr lang="el-GR" sz="3200" dirty="0">
                  <a:latin typeface="Century"/>
                  <a:cs typeface="Century"/>
                </a:endParaRPr>
              </a:p>
            </p:txBody>
          </p:sp>
          <p:pic>
            <p:nvPicPr>
              <p:cNvPr id="13324" name="Picture 4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6357" y="3140869"/>
                <a:ext cx="482600" cy="2017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Picture 5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6889" y="2276476"/>
                <a:ext cx="1474787" cy="950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4" name="Picture 1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3388" y="2276475"/>
                <a:ext cx="1223962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6431" y="3370368"/>
                <a:ext cx="2016125" cy="1049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5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6869" y="4794502"/>
                <a:ext cx="618862" cy="913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3" name="Picture 50" descr="5100_IFM-Kiel_fig01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4739" y="4864100"/>
                <a:ext cx="1183048" cy="909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3762466" y="951708"/>
              <a:ext cx="2544972" cy="5577881"/>
              <a:chOff x="4720856" y="-507605"/>
              <a:chExt cx="2977695" cy="6743936"/>
            </a:xfrm>
          </p:grpSpPr>
          <p:sp>
            <p:nvSpPr>
              <p:cNvPr id="4" name="Rounded Rectangle 3"/>
              <p:cNvSpPr/>
              <p:nvPr/>
            </p:nvSpPr>
            <p:spPr bwMode="auto">
              <a:xfrm>
                <a:off x="4720856" y="-507605"/>
                <a:ext cx="2977695" cy="674393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3200" dirty="0">
                    <a:latin typeface="Century"/>
                    <a:cs typeface="Century"/>
                  </a:rPr>
                  <a:t>Processing &amp; Modeling</a:t>
                </a:r>
                <a:endParaRPr lang="el-GR" sz="3200" dirty="0">
                  <a:latin typeface="Century"/>
                  <a:cs typeface="Century"/>
                </a:endParaRPr>
              </a:p>
            </p:txBody>
          </p:sp>
          <p:pic>
            <p:nvPicPr>
              <p:cNvPr id="13335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4930" y="4335463"/>
                <a:ext cx="2087562" cy="1057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6" name="Picture 22" descr="Image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0985" y="5445914"/>
                <a:ext cx="1441450" cy="727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5" name="Picture 2"/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83834" y="2579564"/>
                <a:ext cx="1008659" cy="1295649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6" name="Picture 6" descr="Globe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601" y="2732915"/>
                <a:ext cx="1441450" cy="1416810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6424318" y="906821"/>
              <a:ext cx="4084283" cy="5610984"/>
              <a:chOff x="7139337" y="-613487"/>
              <a:chExt cx="4797775" cy="6902283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7139337" y="-613487"/>
                <a:ext cx="4797775" cy="690228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3200" dirty="0">
                    <a:latin typeface="Century"/>
                    <a:cs typeface="Century"/>
                  </a:rPr>
                  <a:t>Services</a:t>
                </a:r>
                <a:endParaRPr lang="el-GR" sz="3200" dirty="0">
                  <a:latin typeface="Century"/>
                  <a:cs typeface="Century"/>
                </a:endParaRPr>
              </a:p>
            </p:txBody>
          </p:sp>
          <p:pic>
            <p:nvPicPr>
              <p:cNvPr id="13320" name="Picture 2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6950" y="3573463"/>
                <a:ext cx="647700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2" name="Picture 8" descr="Picture1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0689" y="3573463"/>
                <a:ext cx="422275" cy="576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6" name="Picture 63" descr="Bandeau_part1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4788" y="4581526"/>
                <a:ext cx="172085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7" name="Picture 4" descr="xronis4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0188" y="2565400"/>
                <a:ext cx="1295400" cy="908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8" name="Picture 9" descr="oil1 7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225" y="2420939"/>
                <a:ext cx="1079500" cy="966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5" descr="prestige (crédit douanes françaises)"/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8750" y="4941888"/>
                <a:ext cx="1316038" cy="1181100"/>
              </a:xfrm>
              <a:prstGeom prst="rect">
                <a:avLst/>
              </a:prstGeom>
              <a:noFill/>
              <a:ln w="28575">
                <a:solidFill>
                  <a:srgbClr val="4C6F1A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850" name="Picture 2"/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14897" y="3545592"/>
                <a:ext cx="797136" cy="1155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1" name="Striped Right Arrow 30"/>
            <p:cNvSpPr/>
            <p:nvPr/>
          </p:nvSpPr>
          <p:spPr bwMode="auto">
            <a:xfrm>
              <a:off x="3076728" y="2869272"/>
              <a:ext cx="792162" cy="431800"/>
            </a:xfrm>
            <a:prstGeom prst="striped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l-GR" sz="3200">
                <a:latin typeface="Tahoma" pitchFamily="34" charset="0"/>
              </a:endParaRPr>
            </a:p>
          </p:txBody>
        </p:sp>
        <p:sp>
          <p:nvSpPr>
            <p:cNvPr id="32" name="Striped Right Arrow 31"/>
            <p:cNvSpPr/>
            <p:nvPr/>
          </p:nvSpPr>
          <p:spPr bwMode="auto">
            <a:xfrm>
              <a:off x="6184650" y="2855316"/>
              <a:ext cx="792163" cy="431800"/>
            </a:xfrm>
            <a:prstGeom prst="striped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l-GR" sz="3200">
                <a:latin typeface="Tahoma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82083" y="3782918"/>
            <a:ext cx="4563586" cy="4254486"/>
            <a:chOff x="3590548" y="2521945"/>
            <a:chExt cx="3044505" cy="2836324"/>
          </a:xfrm>
        </p:grpSpPr>
        <p:grpSp>
          <p:nvGrpSpPr>
            <p:cNvPr id="44" name="Group 43"/>
            <p:cNvGrpSpPr/>
            <p:nvPr/>
          </p:nvGrpSpPr>
          <p:grpSpPr>
            <a:xfrm>
              <a:off x="3794824" y="3920722"/>
              <a:ext cx="914400" cy="746919"/>
              <a:chOff x="4172738" y="3210052"/>
              <a:chExt cx="914400" cy="746919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4172738" y="3210052"/>
                <a:ext cx="914400" cy="746919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14604" y="3405447"/>
                <a:ext cx="851295" cy="3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6"/>
                    </a:solidFill>
                  </a:rPr>
                  <a:t>Grow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4940297" y="4019546"/>
              <a:ext cx="1694756" cy="742270"/>
              <a:chOff x="4137872" y="3077806"/>
              <a:chExt cx="949266" cy="879167"/>
            </a:xfrm>
            <a:solidFill>
              <a:srgbClr val="008000"/>
            </a:solidFill>
          </p:grpSpPr>
          <p:sp>
            <p:nvSpPr>
              <p:cNvPr id="93" name="Rounded Rectangle 92"/>
              <p:cNvSpPr/>
              <p:nvPr/>
            </p:nvSpPr>
            <p:spPr>
              <a:xfrm>
                <a:off x="4137872" y="3077806"/>
                <a:ext cx="949266" cy="879167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145690" y="3274545"/>
                <a:ext cx="898934" cy="46175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GODAE-OV</a:t>
                </a: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3777530" y="3373037"/>
              <a:ext cx="1716545" cy="524736"/>
              <a:chOff x="4172738" y="3210052"/>
              <a:chExt cx="914400" cy="746919"/>
            </a:xfrm>
            <a:solidFill>
              <a:srgbClr val="FFFF00"/>
            </a:solidFill>
          </p:grpSpPr>
          <p:sp>
            <p:nvSpPr>
              <p:cNvPr id="126" name="Rounded Rectangle 125"/>
              <p:cNvSpPr/>
              <p:nvPr/>
            </p:nvSpPr>
            <p:spPr>
              <a:xfrm>
                <a:off x="4172738" y="3210052"/>
                <a:ext cx="914400" cy="746919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4244196" y="3365716"/>
                <a:ext cx="778668" cy="5549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00FF"/>
                    </a:solidFill>
                  </a:rPr>
                  <a:t>EC</a:t>
                </a:r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3590548" y="4818917"/>
              <a:ext cx="1837086" cy="539352"/>
              <a:chOff x="4172738" y="3210052"/>
              <a:chExt cx="914400" cy="746919"/>
            </a:xfrm>
            <a:solidFill>
              <a:srgbClr val="008000"/>
            </a:solidFill>
          </p:grpSpPr>
          <p:sp>
            <p:nvSpPr>
              <p:cNvPr id="129" name="Rounded Rectangle 128"/>
              <p:cNvSpPr/>
              <p:nvPr/>
            </p:nvSpPr>
            <p:spPr>
              <a:xfrm>
                <a:off x="4172738" y="3210052"/>
                <a:ext cx="914400" cy="746919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4228495" y="3237965"/>
                <a:ext cx="824128" cy="53988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accent6"/>
                    </a:solidFill>
                  </a:rPr>
                  <a:t>Copernicus</a:t>
                </a:r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4044912" y="2521945"/>
              <a:ext cx="1716545" cy="524736"/>
              <a:chOff x="4172738" y="3210052"/>
              <a:chExt cx="914400" cy="746919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38" name="Rounded Rectangle 137"/>
              <p:cNvSpPr/>
              <p:nvPr/>
            </p:nvSpPr>
            <p:spPr>
              <a:xfrm>
                <a:off x="4172738" y="3210052"/>
                <a:ext cx="914400" cy="746919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244196" y="3365716"/>
                <a:ext cx="778668" cy="5549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00FF"/>
                    </a:solidFill>
                  </a:rPr>
                  <a:t>EuroGOOS</a:t>
                </a:r>
              </a:p>
            </p:txBody>
          </p:sp>
        </p:grpSp>
      </p:grpSp>
      <p:grpSp>
        <p:nvGrpSpPr>
          <p:cNvPr id="153" name="Group 152"/>
          <p:cNvGrpSpPr/>
          <p:nvPr/>
        </p:nvGrpSpPr>
        <p:grpSpPr>
          <a:xfrm>
            <a:off x="15702272" y="0"/>
            <a:ext cx="2573029" cy="787104"/>
            <a:chOff x="4172738" y="3210052"/>
            <a:chExt cx="914400" cy="746919"/>
          </a:xfrm>
          <a:solidFill>
            <a:srgbClr val="FFFF00"/>
          </a:solidFill>
        </p:grpSpPr>
        <p:sp>
          <p:nvSpPr>
            <p:cNvPr id="154" name="Rounded Rectangle 153"/>
            <p:cNvSpPr/>
            <p:nvPr/>
          </p:nvSpPr>
          <p:spPr>
            <a:xfrm>
              <a:off x="4172738" y="3210052"/>
              <a:ext cx="914400" cy="746919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244196" y="3365716"/>
              <a:ext cx="778668" cy="5549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Institution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15693443" y="820539"/>
            <a:ext cx="2581857" cy="749598"/>
            <a:chOff x="4172737" y="3210052"/>
            <a:chExt cx="1182283" cy="74691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57" name="Rounded Rectangle 156"/>
            <p:cNvSpPr/>
            <p:nvPr/>
          </p:nvSpPr>
          <p:spPr>
            <a:xfrm>
              <a:off x="4172737" y="3210052"/>
              <a:ext cx="1182283" cy="746919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270426" y="3295621"/>
              <a:ext cx="1084594" cy="5826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Legal entity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15734931" y="1568453"/>
            <a:ext cx="2540369" cy="818154"/>
            <a:chOff x="4137872" y="3077806"/>
            <a:chExt cx="949266" cy="879167"/>
          </a:xfrm>
          <a:solidFill>
            <a:srgbClr val="008000"/>
          </a:solidFill>
        </p:grpSpPr>
        <p:sp>
          <p:nvSpPr>
            <p:cNvPr id="160" name="Rounded Rectangle 159"/>
            <p:cNvSpPr/>
            <p:nvPr/>
          </p:nvSpPr>
          <p:spPr>
            <a:xfrm>
              <a:off x="4137872" y="3077806"/>
              <a:ext cx="949266" cy="879167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145690" y="3274545"/>
              <a:ext cx="898934" cy="6283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Programme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5703189" y="2406548"/>
            <a:ext cx="2572111" cy="871120"/>
            <a:chOff x="3140021" y="4801122"/>
            <a:chExt cx="2182829" cy="746919"/>
          </a:xfrm>
          <a:solidFill>
            <a:srgbClr val="FF0000"/>
          </a:solidFill>
        </p:grpSpPr>
        <p:sp>
          <p:nvSpPr>
            <p:cNvPr id="163" name="Rounded Rectangle 162"/>
            <p:cNvSpPr/>
            <p:nvPr/>
          </p:nvSpPr>
          <p:spPr>
            <a:xfrm>
              <a:off x="3140021" y="4801122"/>
              <a:ext cx="2182829" cy="746919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237706" y="4870906"/>
              <a:ext cx="2067388" cy="453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</a:rPr>
                <a:t>Project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5521845" y="1"/>
            <a:ext cx="2753455" cy="3579908"/>
          </a:xfrm>
          <a:prstGeom prst="roundRect">
            <a:avLst/>
          </a:prstGeom>
          <a:noFill/>
          <a:ln w="1270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algn="ctr"/>
            <a:endParaRPr lang="en-US" sz="3200"/>
          </a:p>
        </p:txBody>
      </p:sp>
      <p:sp>
        <p:nvSpPr>
          <p:cNvPr id="9" name="Rectangle 8"/>
          <p:cNvSpPr/>
          <p:nvPr/>
        </p:nvSpPr>
        <p:spPr>
          <a:xfrm>
            <a:off x="6704950" y="186541"/>
            <a:ext cx="62538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60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EOOS </a:t>
            </a:r>
            <a:r>
              <a:rPr lang="fr-FR" altLang="en-US" sz="6000" b="1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Stakeholders</a:t>
            </a:r>
            <a:endParaRPr lang="en-US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050" y="571500"/>
            <a:ext cx="6542216" cy="9926289"/>
            <a:chOff x="-2216150" y="800100"/>
            <a:chExt cx="6542216" cy="9926289"/>
          </a:xfrm>
        </p:grpSpPr>
        <p:sp>
          <p:nvSpPr>
            <p:cNvPr id="149" name="Rounded Rectangle 148"/>
            <p:cNvSpPr/>
            <p:nvPr/>
          </p:nvSpPr>
          <p:spPr>
            <a:xfrm>
              <a:off x="2660650" y="8115300"/>
              <a:ext cx="1665416" cy="1120379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6"/>
                  </a:solidFill>
                </a:rPr>
                <a:t>IRSO/ERVO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-2216150" y="800100"/>
              <a:ext cx="6150166" cy="9926289"/>
              <a:chOff x="-1149350" y="360711"/>
              <a:chExt cx="6150166" cy="9926289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-1149350" y="360711"/>
                <a:ext cx="6150166" cy="9926289"/>
                <a:chOff x="0" y="240474"/>
                <a:chExt cx="4102960" cy="6617526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47328" y="3212976"/>
                  <a:ext cx="1301211" cy="746919"/>
                  <a:chOff x="4172738" y="3210052"/>
                  <a:chExt cx="1301211" cy="746919"/>
                </a:xfrm>
              </p:grpSpPr>
              <p:sp>
                <p:nvSpPr>
                  <p:cNvPr id="51" name="Rounded Rectangle 50"/>
                  <p:cNvSpPr/>
                  <p:nvPr/>
                </p:nvSpPr>
                <p:spPr>
                  <a:xfrm>
                    <a:off x="4172738" y="3210052"/>
                    <a:ext cx="1287256" cy="746919"/>
                  </a:xfrm>
                  <a:prstGeom prst="roundRect">
                    <a:avLst/>
                  </a:prstGeom>
                  <a:solidFill>
                    <a:srgbClr val="008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214604" y="3405447"/>
                    <a:ext cx="1259345" cy="389850"/>
                  </a:xfrm>
                  <a:prstGeom prst="rect">
                    <a:avLst/>
                  </a:prstGeom>
                  <a:solidFill>
                    <a:srgbClr val="008000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GO-SHIP</a:t>
                    </a:r>
                  </a:p>
                </p:txBody>
              </p: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2902968" y="1865079"/>
                  <a:ext cx="914400" cy="588896"/>
                  <a:chOff x="4172738" y="3210052"/>
                  <a:chExt cx="914400" cy="746919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4214604" y="3405447"/>
                    <a:ext cx="851295" cy="494462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IODE</a:t>
                    </a: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1892406" y="4139533"/>
                  <a:ext cx="1111049" cy="746919"/>
                  <a:chOff x="4172738" y="3210052"/>
                  <a:chExt cx="914400" cy="746919"/>
                </a:xfrm>
                <a:solidFill>
                  <a:srgbClr val="008000"/>
                </a:solidFill>
              </p:grpSpPr>
              <p:sp>
                <p:nvSpPr>
                  <p:cNvPr id="60" name="Rounded Rectangle 59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214603" y="3405447"/>
                    <a:ext cx="824128" cy="3898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bg1"/>
                        </a:solidFill>
                      </a:rPr>
                      <a:t>IOCCP</a:t>
                    </a:r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297711" y="1767381"/>
                  <a:ext cx="1186230" cy="572227"/>
                  <a:chOff x="4039854" y="3370323"/>
                  <a:chExt cx="1186230" cy="572227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63" name="Rounded Rectangle 62"/>
                  <p:cNvSpPr/>
                  <p:nvPr/>
                </p:nvSpPr>
                <p:spPr>
                  <a:xfrm>
                    <a:off x="4039854" y="3370323"/>
                    <a:ext cx="1186230" cy="572227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4116915" y="3405447"/>
                    <a:ext cx="1011480" cy="3898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GOOS</a:t>
                    </a:r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1655354" y="1785176"/>
                  <a:ext cx="1182283" cy="746919"/>
                  <a:chOff x="4172737" y="3210052"/>
                  <a:chExt cx="1182283" cy="746919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4172737" y="3210052"/>
                    <a:ext cx="1182283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4214604" y="3405447"/>
                    <a:ext cx="1084594" cy="3898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JCOMM</a:t>
                    </a:r>
                  </a:p>
                </p:txBody>
              </p: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1342576" y="5752893"/>
                  <a:ext cx="1169439" cy="736997"/>
                  <a:chOff x="4172737" y="3210052"/>
                  <a:chExt cx="1169439" cy="736997"/>
                </a:xfrm>
                <a:solidFill>
                  <a:srgbClr val="FF0000"/>
                </a:solidFill>
              </p:grpSpPr>
              <p:sp>
                <p:nvSpPr>
                  <p:cNvPr id="81" name="Rounded Rectangle 80"/>
                  <p:cNvSpPr/>
                  <p:nvPr/>
                </p:nvSpPr>
                <p:spPr>
                  <a:xfrm>
                    <a:off x="4172737" y="3210052"/>
                    <a:ext cx="1169439" cy="736997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4214604" y="3405447"/>
                    <a:ext cx="1015928" cy="3898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JERICO</a:t>
                    </a:r>
                  </a:p>
                </p:txBody>
              </p: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0" y="5296818"/>
                  <a:ext cx="1111049" cy="746919"/>
                  <a:chOff x="4172738" y="3210052"/>
                  <a:chExt cx="914400" cy="746919"/>
                </a:xfrm>
                <a:solidFill>
                  <a:srgbClr val="008000"/>
                </a:solidFill>
              </p:grpSpPr>
              <p:sp>
                <p:nvSpPr>
                  <p:cNvPr id="84" name="Rounded Rectangle 83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85" name="TextBox 84"/>
                  <p:cNvSpPr txBox="1"/>
                  <p:nvPr/>
                </p:nvSpPr>
                <p:spPr>
                  <a:xfrm>
                    <a:off x="4214603" y="3405447"/>
                    <a:ext cx="824128" cy="3898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DBCP</a:t>
                    </a:r>
                  </a:p>
                </p:txBody>
              </p:sp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1783999" y="2608339"/>
                  <a:ext cx="1111049" cy="787929"/>
                  <a:chOff x="4172738" y="3210052"/>
                  <a:chExt cx="914400" cy="787929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87" name="Rounded Rectangle 86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4237574" y="3279836"/>
                    <a:ext cx="824128" cy="71814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Euro-ARGO</a:t>
                    </a:r>
                  </a:p>
                </p:txBody>
              </p:sp>
            </p:grpSp>
            <p:grpSp>
              <p:nvGrpSpPr>
                <p:cNvPr id="89" name="Group 88"/>
                <p:cNvGrpSpPr/>
                <p:nvPr/>
              </p:nvGrpSpPr>
              <p:grpSpPr>
                <a:xfrm>
                  <a:off x="0" y="4708387"/>
                  <a:ext cx="1837086" cy="539352"/>
                  <a:chOff x="4172738" y="3210052"/>
                  <a:chExt cx="914400" cy="746919"/>
                </a:xfrm>
                <a:solidFill>
                  <a:srgbClr val="008000"/>
                </a:solidFill>
              </p:grpSpPr>
              <p:sp>
                <p:nvSpPr>
                  <p:cNvPr id="90" name="Rounded Rectangle 89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91" name="TextBox 90"/>
                  <p:cNvSpPr txBox="1"/>
                  <p:nvPr/>
                </p:nvSpPr>
                <p:spPr>
                  <a:xfrm>
                    <a:off x="4228495" y="3237965"/>
                    <a:ext cx="824128" cy="539883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Copernicus</a:t>
                    </a:r>
                  </a:p>
                </p:txBody>
              </p: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0" y="6043274"/>
                  <a:ext cx="1324063" cy="650808"/>
                  <a:chOff x="4172737" y="3306163"/>
                  <a:chExt cx="1324063" cy="650808"/>
                </a:xfrm>
                <a:solidFill>
                  <a:srgbClr val="FF0000"/>
                </a:solidFill>
              </p:grpSpPr>
              <p:sp>
                <p:nvSpPr>
                  <p:cNvPr id="96" name="Rounded Rectangle 95"/>
                  <p:cNvSpPr/>
                  <p:nvPr/>
                </p:nvSpPr>
                <p:spPr>
                  <a:xfrm>
                    <a:off x="4172737" y="3306163"/>
                    <a:ext cx="1324063" cy="650808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4214603" y="3405447"/>
                    <a:ext cx="1198463" cy="389851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b="1" dirty="0" err="1">
                        <a:solidFill>
                          <a:schemeClr val="accent6"/>
                        </a:solidFill>
                      </a:rPr>
                      <a:t>AtlantOS</a:t>
                    </a:r>
                    <a:endParaRPr lang="en-US" sz="3200" b="1" dirty="0">
                      <a:solidFill>
                        <a:schemeClr val="accent6"/>
                      </a:solidFill>
                    </a:endParaRPr>
                  </a:p>
                </p:txBody>
              </p: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2358002" y="6111081"/>
                  <a:ext cx="1744958" cy="746919"/>
                  <a:chOff x="4172738" y="3210052"/>
                  <a:chExt cx="1744958" cy="746919"/>
                </a:xfrm>
                <a:solidFill>
                  <a:srgbClr val="FF0000"/>
                </a:solidFill>
              </p:grpSpPr>
              <p:sp>
                <p:nvSpPr>
                  <p:cNvPr id="102" name="Rounded Rectangle 101"/>
                  <p:cNvSpPr/>
                  <p:nvPr/>
                </p:nvSpPr>
                <p:spPr>
                  <a:xfrm>
                    <a:off x="4172738" y="3210052"/>
                    <a:ext cx="1744958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03" name="TextBox 102"/>
                  <p:cNvSpPr txBox="1"/>
                  <p:nvPr/>
                </p:nvSpPr>
                <p:spPr>
                  <a:xfrm>
                    <a:off x="4214604" y="3405447"/>
                    <a:ext cx="1586213" cy="3898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 err="1">
                        <a:solidFill>
                          <a:schemeClr val="accent6"/>
                        </a:solidFill>
                      </a:rPr>
                      <a:t>SeadataNet</a:t>
                    </a:r>
                    <a:endParaRPr lang="en-US" sz="3200" b="1" dirty="0">
                      <a:solidFill>
                        <a:schemeClr val="accent6"/>
                      </a:solidFill>
                    </a:endParaRPr>
                  </a:p>
                </p:txBody>
              </p:sp>
            </p:grpSp>
            <p:grpSp>
              <p:nvGrpSpPr>
                <p:cNvPr id="107" name="Group 106"/>
                <p:cNvGrpSpPr/>
                <p:nvPr/>
              </p:nvGrpSpPr>
              <p:grpSpPr>
                <a:xfrm>
                  <a:off x="3530" y="2517944"/>
                  <a:ext cx="1716545" cy="524736"/>
                  <a:chOff x="4172738" y="3210052"/>
                  <a:chExt cx="914400" cy="746919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4244196" y="3365716"/>
                    <a:ext cx="778668" cy="554921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rgbClr val="0000FF"/>
                        </a:solidFill>
                      </a:rPr>
                      <a:t>EuroGOOS</a:t>
                    </a:r>
                  </a:p>
                </p:txBody>
              </p:sp>
            </p:grpSp>
            <p:grpSp>
              <p:nvGrpSpPr>
                <p:cNvPr id="116" name="Group 115"/>
                <p:cNvGrpSpPr/>
                <p:nvPr/>
              </p:nvGrpSpPr>
              <p:grpSpPr>
                <a:xfrm>
                  <a:off x="0" y="4107122"/>
                  <a:ext cx="1837086" cy="539352"/>
                  <a:chOff x="4172738" y="3210052"/>
                  <a:chExt cx="914400" cy="746919"/>
                </a:xfrm>
                <a:solidFill>
                  <a:srgbClr val="008000"/>
                </a:solidFill>
              </p:grpSpPr>
              <p:sp>
                <p:nvSpPr>
                  <p:cNvPr id="117" name="Rounded Rectangle 116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4228495" y="3237968"/>
                    <a:ext cx="824128" cy="539883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 err="1">
                        <a:solidFill>
                          <a:schemeClr val="accent6"/>
                        </a:solidFill>
                      </a:rPr>
                      <a:t>EMODNet</a:t>
                    </a:r>
                    <a:endParaRPr lang="en-US" sz="3200" b="1" dirty="0">
                      <a:solidFill>
                        <a:schemeClr val="accent6"/>
                      </a:solidFill>
                    </a:endParaRP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1476974" y="3445744"/>
                  <a:ext cx="1111049" cy="746919"/>
                  <a:chOff x="4172738" y="3210052"/>
                  <a:chExt cx="914400" cy="746919"/>
                </a:xfrm>
                <a:solidFill>
                  <a:srgbClr val="008000"/>
                </a:solidFill>
              </p:grpSpPr>
              <p:sp>
                <p:nvSpPr>
                  <p:cNvPr id="120" name="Rounded Rectangle 119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4214603" y="3405447"/>
                    <a:ext cx="824128" cy="3898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bg1"/>
                        </a:solidFill>
                      </a:rPr>
                      <a:t>GLOSS</a:t>
                    </a:r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2001828" y="4960732"/>
                  <a:ext cx="1111049" cy="773972"/>
                  <a:chOff x="4172738" y="3210052"/>
                  <a:chExt cx="914400" cy="773972"/>
                </a:xfrm>
                <a:solidFill>
                  <a:srgbClr val="008000"/>
                </a:solidFill>
              </p:grpSpPr>
              <p:sp>
                <p:nvSpPr>
                  <p:cNvPr id="123" name="Rounded Rectangle 122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4191632" y="3265879"/>
                    <a:ext cx="824128" cy="71814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ODP/OBIS</a:t>
                    </a:r>
                  </a:p>
                </p:txBody>
              </p:sp>
            </p:grpSp>
            <p:grpSp>
              <p:nvGrpSpPr>
                <p:cNvPr id="131" name="Group 130"/>
                <p:cNvGrpSpPr/>
                <p:nvPr/>
              </p:nvGrpSpPr>
              <p:grpSpPr>
                <a:xfrm>
                  <a:off x="282644" y="859069"/>
                  <a:ext cx="1716545" cy="524736"/>
                  <a:chOff x="4172738" y="3210052"/>
                  <a:chExt cx="914400" cy="746919"/>
                </a:xfrm>
                <a:solidFill>
                  <a:srgbClr val="FFFF00"/>
                </a:solidFill>
              </p:grpSpPr>
              <p:sp>
                <p:nvSpPr>
                  <p:cNvPr id="132" name="Rounded Rectangle 131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4244196" y="3365716"/>
                    <a:ext cx="778668" cy="554921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rgbClr val="0000FF"/>
                        </a:solidFill>
                      </a:rPr>
                      <a:t>IOC</a:t>
                    </a:r>
                  </a:p>
                </p:txBody>
              </p:sp>
            </p:grpSp>
            <p:grpSp>
              <p:nvGrpSpPr>
                <p:cNvPr id="134" name="Group 133"/>
                <p:cNvGrpSpPr/>
                <p:nvPr/>
              </p:nvGrpSpPr>
              <p:grpSpPr>
                <a:xfrm>
                  <a:off x="2586852" y="3382493"/>
                  <a:ext cx="1111049" cy="773972"/>
                  <a:chOff x="4172738" y="3210052"/>
                  <a:chExt cx="914400" cy="773972"/>
                </a:xfrm>
                <a:solidFill>
                  <a:srgbClr val="008000"/>
                </a:solidFill>
              </p:grpSpPr>
              <p:sp>
                <p:nvSpPr>
                  <p:cNvPr id="135" name="Rounded Rectangle 134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36" name="TextBox 135"/>
                  <p:cNvSpPr txBox="1"/>
                  <p:nvPr/>
                </p:nvSpPr>
                <p:spPr>
                  <a:xfrm>
                    <a:off x="4203117" y="3265879"/>
                    <a:ext cx="824128" cy="71814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bg1"/>
                        </a:solidFill>
                      </a:rPr>
                      <a:t>Ocean</a:t>
                    </a:r>
                  </a:p>
                  <a:p>
                    <a:pPr algn="ctr"/>
                    <a:r>
                      <a:rPr lang="en-US" sz="3200" b="1" dirty="0">
                        <a:solidFill>
                          <a:schemeClr val="bg1"/>
                        </a:solidFill>
                      </a:rPr>
                      <a:t>Sites</a:t>
                    </a:r>
                  </a:p>
                </p:txBody>
              </p:sp>
            </p:grpSp>
            <p:grpSp>
              <p:nvGrpSpPr>
                <p:cNvPr id="143" name="Group 142"/>
                <p:cNvGrpSpPr/>
                <p:nvPr/>
              </p:nvGrpSpPr>
              <p:grpSpPr>
                <a:xfrm>
                  <a:off x="2176161" y="240474"/>
                  <a:ext cx="1716545" cy="524736"/>
                  <a:chOff x="4172738" y="3210052"/>
                  <a:chExt cx="914400" cy="746919"/>
                </a:xfrm>
                <a:solidFill>
                  <a:srgbClr val="FFFF00"/>
                </a:solidFill>
              </p:grpSpPr>
              <p:sp>
                <p:nvSpPr>
                  <p:cNvPr id="144" name="Rounded Rectangle 143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4244196" y="3365716"/>
                    <a:ext cx="778668" cy="554921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rgbClr val="0000FF"/>
                        </a:solidFill>
                      </a:rPr>
                      <a:t>EC</a:t>
                    </a:r>
                  </a:p>
                </p:txBody>
              </p:sp>
            </p:grpSp>
            <p:grpSp>
              <p:nvGrpSpPr>
                <p:cNvPr id="146" name="Group 145"/>
                <p:cNvGrpSpPr/>
                <p:nvPr/>
              </p:nvGrpSpPr>
              <p:grpSpPr>
                <a:xfrm>
                  <a:off x="2122566" y="870777"/>
                  <a:ext cx="914400" cy="746919"/>
                  <a:chOff x="4172738" y="3210052"/>
                  <a:chExt cx="914400" cy="746919"/>
                </a:xfrm>
              </p:grpSpPr>
              <p:sp>
                <p:nvSpPr>
                  <p:cNvPr id="147" name="Rounded Rectangle 146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4214604" y="3405447"/>
                    <a:ext cx="851295" cy="3898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Mare</a:t>
                    </a:r>
                  </a:p>
                </p:txBody>
              </p:sp>
            </p:grpSp>
            <p:grpSp>
              <p:nvGrpSpPr>
                <p:cNvPr id="150" name="Group 149"/>
                <p:cNvGrpSpPr/>
                <p:nvPr/>
              </p:nvGrpSpPr>
              <p:grpSpPr>
                <a:xfrm>
                  <a:off x="3115639" y="859067"/>
                  <a:ext cx="914400" cy="746919"/>
                  <a:chOff x="4172738" y="3210052"/>
                  <a:chExt cx="914400" cy="746919"/>
                </a:xfrm>
              </p:grpSpPr>
              <p:sp>
                <p:nvSpPr>
                  <p:cNvPr id="151" name="Rounded Rectangle 150"/>
                  <p:cNvSpPr/>
                  <p:nvPr/>
                </p:nvSpPr>
                <p:spPr>
                  <a:xfrm>
                    <a:off x="4172738" y="3210052"/>
                    <a:ext cx="914400" cy="746919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52" name="TextBox 151"/>
                  <p:cNvSpPr txBox="1"/>
                  <p:nvPr/>
                </p:nvSpPr>
                <p:spPr>
                  <a:xfrm>
                    <a:off x="4227928" y="3421410"/>
                    <a:ext cx="851295" cy="3898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3200" b="1" dirty="0">
                        <a:solidFill>
                          <a:schemeClr val="accent6"/>
                        </a:solidFill>
                      </a:rPr>
                      <a:t>Res</a:t>
                    </a:r>
                  </a:p>
                </p:txBody>
              </p:sp>
            </p:grpSp>
          </p:grpSp>
          <p:sp>
            <p:nvSpPr>
              <p:cNvPr id="165" name="TextBox 164"/>
              <p:cNvSpPr txBox="1"/>
              <p:nvPr/>
            </p:nvSpPr>
            <p:spPr>
              <a:xfrm>
                <a:off x="3346450" y="4000500"/>
                <a:ext cx="1501002" cy="107721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accent6"/>
                    </a:solidFill>
                  </a:rPr>
                  <a:t>EMSO</a:t>
                </a:r>
              </a:p>
              <a:p>
                <a:pPr algn="ctr"/>
                <a:r>
                  <a:rPr lang="en-US" sz="3200" b="1" dirty="0">
                    <a:solidFill>
                      <a:schemeClr val="accent6"/>
                    </a:solidFill>
                  </a:rPr>
                  <a:t>ERIC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9899650" y="2705100"/>
            <a:ext cx="8135629" cy="7292578"/>
            <a:chOff x="9899650" y="2705100"/>
            <a:chExt cx="8135629" cy="7292578"/>
          </a:xfrm>
        </p:grpSpPr>
        <p:grpSp>
          <p:nvGrpSpPr>
            <p:cNvPr id="18" name="Group 17"/>
            <p:cNvGrpSpPr/>
            <p:nvPr/>
          </p:nvGrpSpPr>
          <p:grpSpPr>
            <a:xfrm>
              <a:off x="9899650" y="2705100"/>
              <a:ext cx="8135629" cy="7292578"/>
              <a:chOff x="9899650" y="2705100"/>
              <a:chExt cx="8135629" cy="729257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9899650" y="2705100"/>
                <a:ext cx="7096521" cy="7292578"/>
                <a:chOff x="9899650" y="2705100"/>
                <a:chExt cx="7096521" cy="7292578"/>
              </a:xfrm>
            </p:grpSpPr>
            <p:sp>
              <p:nvSpPr>
                <p:cNvPr id="166" name="Rounded Rectangle 165"/>
                <p:cNvSpPr/>
                <p:nvPr/>
              </p:nvSpPr>
              <p:spPr>
                <a:xfrm>
                  <a:off x="10661650" y="6972300"/>
                  <a:ext cx="2753715" cy="809028"/>
                </a:xfrm>
                <a:prstGeom prst="round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grpSp>
              <p:nvGrpSpPr>
                <p:cNvPr id="16" name="Group 15"/>
                <p:cNvGrpSpPr/>
                <p:nvPr/>
              </p:nvGrpSpPr>
              <p:grpSpPr>
                <a:xfrm>
                  <a:off x="9899650" y="2705100"/>
                  <a:ext cx="7096521" cy="7292578"/>
                  <a:chOff x="6625074" y="1782253"/>
                  <a:chExt cx="4734302" cy="4861718"/>
                </a:xfrm>
              </p:grpSpPr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7773294" y="2540127"/>
                    <a:ext cx="914400" cy="746919"/>
                    <a:chOff x="4172738" y="3210052"/>
                    <a:chExt cx="914400" cy="746919"/>
                  </a:xfrm>
                </p:grpSpPr>
                <p:sp>
                  <p:nvSpPr>
                    <p:cNvPr id="42" name="Rounded Rectangle 41"/>
                    <p:cNvSpPr/>
                    <p:nvPr/>
                  </p:nvSpPr>
                  <p:spPr>
                    <a:xfrm>
                      <a:off x="4172738" y="3210052"/>
                      <a:ext cx="914400" cy="746919"/>
                    </a:xfrm>
                    <a:prstGeom prst="round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4214604" y="3405447"/>
                      <a:ext cx="851295" cy="38985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Res</a:t>
                      </a:r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6808131" y="2537880"/>
                    <a:ext cx="914400" cy="746919"/>
                    <a:chOff x="4172738" y="3210052"/>
                    <a:chExt cx="914400" cy="746919"/>
                  </a:xfrm>
                </p:grpSpPr>
                <p:sp>
                  <p:nvSpPr>
                    <p:cNvPr id="48" name="Rounded Rectangle 47"/>
                    <p:cNvSpPr/>
                    <p:nvPr/>
                  </p:nvSpPr>
                  <p:spPr>
                    <a:xfrm>
                      <a:off x="4172738" y="3210052"/>
                      <a:ext cx="914400" cy="746919"/>
                    </a:xfrm>
                    <a:prstGeom prst="round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4214604" y="3405447"/>
                      <a:ext cx="851295" cy="38985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Mare</a:t>
                      </a:r>
                    </a:p>
                  </p:txBody>
                </p:sp>
              </p:grpSp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8688288" y="2420888"/>
                    <a:ext cx="914400" cy="746919"/>
                    <a:chOff x="4172738" y="3210052"/>
                    <a:chExt cx="914400" cy="746919"/>
                  </a:xfrm>
                </p:grpSpPr>
                <p:sp>
                  <p:nvSpPr>
                    <p:cNvPr id="57" name="Rounded Rectangle 56"/>
                    <p:cNvSpPr/>
                    <p:nvPr/>
                  </p:nvSpPr>
                  <p:spPr>
                    <a:xfrm>
                      <a:off x="4172738" y="3210052"/>
                      <a:ext cx="914400" cy="746919"/>
                    </a:xfrm>
                    <a:prstGeom prst="round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58" name="TextBox 57"/>
                    <p:cNvSpPr txBox="1"/>
                    <p:nvPr/>
                  </p:nvSpPr>
                  <p:spPr>
                    <a:xfrm>
                      <a:off x="4214604" y="3405447"/>
                      <a:ext cx="851295" cy="38985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b="1" dirty="0">
                          <a:solidFill>
                            <a:srgbClr val="3366FF"/>
                          </a:solidFill>
                        </a:rPr>
                        <a:t>WMO</a:t>
                      </a:r>
                    </a:p>
                  </p:txBody>
                </p:sp>
              </p:grp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9426232" y="5983572"/>
                    <a:ext cx="828424" cy="660399"/>
                    <a:chOff x="4172739" y="5098210"/>
                    <a:chExt cx="828424" cy="660399"/>
                  </a:xfrm>
                  <a:solidFill>
                    <a:schemeClr val="accent5">
                      <a:lumMod val="60000"/>
                      <a:lumOff val="40000"/>
                    </a:schemeClr>
                  </a:solidFill>
                </p:grpSpPr>
                <p:sp>
                  <p:nvSpPr>
                    <p:cNvPr id="66" name="Rounded Rectangle 65"/>
                    <p:cNvSpPr/>
                    <p:nvPr/>
                  </p:nvSpPr>
                  <p:spPr>
                    <a:xfrm>
                      <a:off x="4172739" y="5098210"/>
                      <a:ext cx="828424" cy="660399"/>
                    </a:xfrm>
                    <a:prstGeom prst="roundRect">
                      <a:avLst>
                        <a:gd name="adj" fmla="val 23468"/>
                      </a:avLst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4214604" y="5252244"/>
                      <a:ext cx="771251" cy="348813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Other</a:t>
                      </a:r>
                    </a:p>
                  </p:txBody>
                </p:sp>
              </p:grpSp>
              <p:grpSp>
                <p:nvGrpSpPr>
                  <p:cNvPr id="77" name="Group 76"/>
                  <p:cNvGrpSpPr/>
                  <p:nvPr/>
                </p:nvGrpSpPr>
                <p:grpSpPr>
                  <a:xfrm>
                    <a:off x="9642831" y="2426512"/>
                    <a:ext cx="1716545" cy="524736"/>
                    <a:chOff x="4172738" y="3210052"/>
                    <a:chExt cx="914400" cy="746919"/>
                  </a:xfrm>
                  <a:solidFill>
                    <a:srgbClr val="FFFF00"/>
                  </a:solidFill>
                </p:grpSpPr>
                <p:sp>
                  <p:nvSpPr>
                    <p:cNvPr id="78" name="Rounded Rectangle 77"/>
                    <p:cNvSpPr/>
                    <p:nvPr/>
                  </p:nvSpPr>
                  <p:spPr>
                    <a:xfrm>
                      <a:off x="4172738" y="3210052"/>
                      <a:ext cx="914400" cy="746919"/>
                    </a:xfrm>
                    <a:prstGeom prst="roundRect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79" name="TextBox 78"/>
                    <p:cNvSpPr txBox="1"/>
                    <p:nvPr/>
                  </p:nvSpPr>
                  <p:spPr>
                    <a:xfrm>
                      <a:off x="4198999" y="3342604"/>
                      <a:ext cx="778668" cy="554921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IOC</a:t>
                      </a:r>
                    </a:p>
                  </p:txBody>
                </p:sp>
              </p:grp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6783056" y="5708775"/>
                    <a:ext cx="1715932" cy="746919"/>
                    <a:chOff x="3140021" y="4801122"/>
                    <a:chExt cx="2182829" cy="746919"/>
                  </a:xfrm>
                  <a:solidFill>
                    <a:srgbClr val="FF0000"/>
                  </a:solidFill>
                </p:grpSpPr>
                <p:sp>
                  <p:nvSpPr>
                    <p:cNvPr id="99" name="Rounded Rectangle 98"/>
                    <p:cNvSpPr/>
                    <p:nvPr/>
                  </p:nvSpPr>
                  <p:spPr>
                    <a:xfrm>
                      <a:off x="3140021" y="4801122"/>
                      <a:ext cx="2182829" cy="746919"/>
                    </a:xfrm>
                    <a:prstGeom prst="roundRect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100" name="TextBox 99"/>
                    <p:cNvSpPr txBox="1"/>
                    <p:nvPr/>
                  </p:nvSpPr>
                  <p:spPr>
                    <a:xfrm>
                      <a:off x="3251440" y="4820002"/>
                      <a:ext cx="2067388" cy="718145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Sea Basin </a:t>
                      </a:r>
                    </a:p>
                    <a:p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Checkpoints</a:t>
                      </a:r>
                    </a:p>
                  </p:txBody>
                </p:sp>
              </p:grpSp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8538109" y="1782253"/>
                    <a:ext cx="1716545" cy="524736"/>
                    <a:chOff x="4172738" y="3210052"/>
                    <a:chExt cx="914400" cy="746919"/>
                  </a:xfrm>
                  <a:solidFill>
                    <a:srgbClr val="FFFF00"/>
                  </a:solidFill>
                </p:grpSpPr>
                <p:sp>
                  <p:nvSpPr>
                    <p:cNvPr id="111" name="Rounded Rectangle 110"/>
                    <p:cNvSpPr/>
                    <p:nvPr/>
                  </p:nvSpPr>
                  <p:spPr>
                    <a:xfrm>
                      <a:off x="4172738" y="3210052"/>
                      <a:ext cx="914400" cy="746919"/>
                    </a:xfrm>
                    <a:prstGeom prst="roundRect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112" name="TextBox 111"/>
                    <p:cNvSpPr txBox="1"/>
                    <p:nvPr/>
                  </p:nvSpPr>
                  <p:spPr>
                    <a:xfrm>
                      <a:off x="4244196" y="3365716"/>
                      <a:ext cx="778668" cy="554921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ICES</a:t>
                      </a:r>
                    </a:p>
                  </p:txBody>
                </p:sp>
              </p:grpSp>
              <p:grpSp>
                <p:nvGrpSpPr>
                  <p:cNvPr id="113" name="Group 112"/>
                  <p:cNvGrpSpPr/>
                  <p:nvPr/>
                </p:nvGrpSpPr>
                <p:grpSpPr>
                  <a:xfrm>
                    <a:off x="6625074" y="1934652"/>
                    <a:ext cx="1716545" cy="524736"/>
                    <a:chOff x="4172738" y="3210052"/>
                    <a:chExt cx="914400" cy="746919"/>
                  </a:xfrm>
                  <a:solidFill>
                    <a:srgbClr val="FFFF00"/>
                  </a:solidFill>
                </p:grpSpPr>
                <p:sp>
                  <p:nvSpPr>
                    <p:cNvPr id="114" name="Rounded Rectangle 113"/>
                    <p:cNvSpPr/>
                    <p:nvPr/>
                  </p:nvSpPr>
                  <p:spPr>
                    <a:xfrm>
                      <a:off x="4172738" y="3210052"/>
                      <a:ext cx="914400" cy="746919"/>
                    </a:xfrm>
                    <a:prstGeom prst="roundRect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115" name="TextBox 114"/>
                    <p:cNvSpPr txBox="1"/>
                    <p:nvPr/>
                  </p:nvSpPr>
                  <p:spPr>
                    <a:xfrm>
                      <a:off x="4244196" y="3365716"/>
                      <a:ext cx="778668" cy="554921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FF"/>
                          </a:solidFill>
                        </a:rPr>
                        <a:t>EC</a:t>
                      </a:r>
                    </a:p>
                  </p:txBody>
                </p:sp>
              </p:grpSp>
              <p:grpSp>
                <p:nvGrpSpPr>
                  <p:cNvPr id="140" name="Group 139"/>
                  <p:cNvGrpSpPr/>
                  <p:nvPr/>
                </p:nvGrpSpPr>
                <p:grpSpPr>
                  <a:xfrm>
                    <a:off x="8709323" y="5236653"/>
                    <a:ext cx="1716545" cy="524736"/>
                    <a:chOff x="5192934" y="5544514"/>
                    <a:chExt cx="914400" cy="746919"/>
                  </a:xfrm>
                  <a:solidFill>
                    <a:schemeClr val="accent5">
                      <a:lumMod val="60000"/>
                      <a:lumOff val="40000"/>
                    </a:schemeClr>
                  </a:solidFill>
                </p:grpSpPr>
                <p:sp>
                  <p:nvSpPr>
                    <p:cNvPr id="141" name="Rounded Rectangle 140"/>
                    <p:cNvSpPr/>
                    <p:nvPr/>
                  </p:nvSpPr>
                  <p:spPr>
                    <a:xfrm>
                      <a:off x="5192934" y="5544514"/>
                      <a:ext cx="914400" cy="746919"/>
                    </a:xfrm>
                    <a:prstGeom prst="roundRect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/>
                    </a:p>
                  </p:txBody>
                </p:sp>
                <p:sp>
                  <p:nvSpPr>
                    <p:cNvPr id="142" name="TextBox 141"/>
                    <p:cNvSpPr txBox="1"/>
                    <p:nvPr/>
                  </p:nvSpPr>
                  <p:spPr>
                    <a:xfrm>
                      <a:off x="5247093" y="5616822"/>
                      <a:ext cx="778668" cy="554921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FF"/>
                          </a:solidFill>
                        </a:rPr>
                        <a:t>EuroGOOS</a:t>
                      </a:r>
                    </a:p>
                  </p:txBody>
                </p:sp>
              </p:grpSp>
            </p:grpSp>
          </p:grpSp>
          <p:grpSp>
            <p:nvGrpSpPr>
              <p:cNvPr id="168" name="Group 167"/>
              <p:cNvGrpSpPr/>
              <p:nvPr/>
            </p:nvGrpSpPr>
            <p:grpSpPr>
              <a:xfrm>
                <a:off x="15462250" y="3086100"/>
                <a:ext cx="2573029" cy="787104"/>
                <a:chOff x="4172738" y="3210052"/>
                <a:chExt cx="914400" cy="746919"/>
              </a:xfrm>
              <a:solidFill>
                <a:srgbClr val="FFFF00"/>
              </a:solidFill>
            </p:grpSpPr>
            <p:sp>
              <p:nvSpPr>
                <p:cNvPr id="169" name="Rounded Rectangle 168"/>
                <p:cNvSpPr/>
                <p:nvPr/>
              </p:nvSpPr>
              <p:spPr>
                <a:xfrm>
                  <a:off x="4172738" y="3210052"/>
                  <a:ext cx="914400" cy="746919"/>
                </a:xfrm>
                <a:prstGeom prst="round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170" name="TextBox 169"/>
                <p:cNvSpPr txBox="1"/>
                <p:nvPr/>
              </p:nvSpPr>
              <p:spPr>
                <a:xfrm>
                  <a:off x="4244196" y="3365716"/>
                  <a:ext cx="778668" cy="55492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accent6"/>
                      </a:solidFill>
                    </a:rPr>
                    <a:t>CIESM</a:t>
                  </a:r>
                </a:p>
              </p:txBody>
            </p:sp>
          </p:grpSp>
        </p:grpSp>
        <p:sp>
          <p:nvSpPr>
            <p:cNvPr id="167" name="TextBox 166"/>
            <p:cNvSpPr txBox="1"/>
            <p:nvPr/>
          </p:nvSpPr>
          <p:spPr>
            <a:xfrm>
              <a:off x="10814050" y="7124700"/>
              <a:ext cx="2481861" cy="584776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6"/>
                  </a:solidFill>
                </a:rPr>
                <a:t>EMODNet</a:t>
              </a:r>
              <a:endParaRPr lang="en-US" sz="32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4108450" y="8801102"/>
            <a:ext cx="3429000" cy="741954"/>
            <a:chOff x="4137872" y="3159689"/>
            <a:chExt cx="1281323" cy="797284"/>
          </a:xfrm>
          <a:solidFill>
            <a:srgbClr val="008000"/>
          </a:solidFill>
        </p:grpSpPr>
        <p:sp>
          <p:nvSpPr>
            <p:cNvPr id="175" name="Rounded Rectangle 174"/>
            <p:cNvSpPr/>
            <p:nvPr/>
          </p:nvSpPr>
          <p:spPr>
            <a:xfrm>
              <a:off x="4137872" y="3159689"/>
              <a:ext cx="1281323" cy="797284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145690" y="3274545"/>
              <a:ext cx="1216557" cy="6283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6"/>
                  </a:solidFill>
                </a:rPr>
                <a:t>EuroGeoSurveys</a:t>
              </a:r>
              <a:endParaRPr lang="en-US" sz="3200" b="1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1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>
            <a:off x="603250" y="1790700"/>
            <a:ext cx="17080446" cy="25400"/>
          </a:xfrm>
          <a:custGeom>
            <a:avLst/>
            <a:gdLst>
              <a:gd name="connsiteX0" fmla="*/ 6350 w 17080446"/>
              <a:gd name="connsiteY0" fmla="*/ 6350 h 25400"/>
              <a:gd name="connsiteX1" fmla="*/ 17074096 w 1708044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080446" h="25400">
                <a:moveTo>
                  <a:pt x="6350" y="6350"/>
                </a:moveTo>
                <a:lnTo>
                  <a:pt x="17074096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"/>
          <p:cNvSpPr txBox="1"/>
          <p:nvPr/>
        </p:nvSpPr>
        <p:spPr>
          <a:xfrm>
            <a:off x="12795250" y="9798180"/>
            <a:ext cx="4167359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098" dirty="0" smtClean="0">
                <a:solidFill>
                  <a:srgbClr val="7F7F7F"/>
                </a:solidFill>
                <a:latin typeface="Myriad Pro"/>
                <a:cs typeface="Myriad Pro"/>
              </a:rPr>
              <a:t>eurogoos.eu</a:t>
            </a:r>
            <a:r>
              <a:rPr lang="en-US" altLang="zh-CN" sz="2098" dirty="0" smtClean="0">
                <a:latin typeface="Myriad Pro"/>
                <a:cs typeface="Myriad Pro"/>
              </a:rPr>
              <a:t> </a:t>
            </a:r>
            <a:r>
              <a:rPr lang="en-US" altLang="zh-CN" sz="2098" dirty="0" smtClean="0">
                <a:solidFill>
                  <a:srgbClr val="7F7F7F"/>
                </a:solidFill>
                <a:latin typeface="Myriad Pro"/>
                <a:cs typeface="Myriad Pro"/>
              </a:rPr>
              <a:t>|</a:t>
            </a:r>
            <a:r>
              <a:rPr lang="en-US" altLang="zh-CN" sz="2098" dirty="0" smtClean="0">
                <a:latin typeface="Myriad Pro"/>
                <a:cs typeface="Myriad Pro"/>
              </a:rPr>
              <a:t> </a:t>
            </a:r>
            <a:r>
              <a:rPr lang="en-US" altLang="zh-CN" sz="2098" dirty="0" smtClean="0">
                <a:solidFill>
                  <a:srgbClr val="7F7F7F"/>
                </a:solidFill>
                <a:latin typeface="Myriad Pro"/>
                <a:cs typeface="Myriad Pro"/>
              </a:rPr>
              <a:t>twitter.com/EuroGOOS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0" y="9581417"/>
            <a:ext cx="2367899" cy="63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268345" y="342900"/>
            <a:ext cx="17731842" cy="13624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ctr">
              <a:lnSpc>
                <a:spcPts val="11500"/>
              </a:lnSpc>
              <a:tabLst/>
            </a:pPr>
            <a:r>
              <a:rPr lang="en-US" altLang="zh-CN" sz="7200" b="1" spc="600" dirty="0" smtClean="0">
                <a:solidFill>
                  <a:srgbClr val="6F9ED0"/>
                </a:solidFill>
                <a:latin typeface="Arial" charset="0"/>
                <a:ea typeface="Arial" charset="0"/>
                <a:cs typeface="Arial" charset="0"/>
              </a:rPr>
              <a:t>EuroGOOS Coastal Working Group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55850" y="2552700"/>
            <a:ext cx="3429000" cy="2286000"/>
            <a:chOff x="2432050" y="3238500"/>
            <a:chExt cx="3429000" cy="2286000"/>
          </a:xfrm>
        </p:grpSpPr>
        <p:sp>
          <p:nvSpPr>
            <p:cNvPr id="2" name="Rounded Rectangle 1"/>
            <p:cNvSpPr/>
            <p:nvPr/>
          </p:nvSpPr>
          <p:spPr>
            <a:xfrm>
              <a:off x="2432050" y="3238500"/>
              <a:ext cx="3429000" cy="2286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13050" y="3390900"/>
              <a:ext cx="27432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Sustained observations: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Funding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Gaps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13050" y="5753100"/>
            <a:ext cx="3429000" cy="3124200"/>
            <a:chOff x="2432050" y="3238500"/>
            <a:chExt cx="3429000" cy="3124200"/>
          </a:xfrm>
        </p:grpSpPr>
        <p:sp>
          <p:nvSpPr>
            <p:cNvPr id="17" name="Rounded Rectangle 16"/>
            <p:cNvSpPr/>
            <p:nvPr/>
          </p:nvSpPr>
          <p:spPr>
            <a:xfrm>
              <a:off x="2432050" y="3238500"/>
              <a:ext cx="3429000" cy="3124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8250" y="3543300"/>
              <a:ext cx="3352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</a:rPr>
                <a:t>Modelling</a:t>
              </a:r>
              <a:r>
                <a:rPr lang="en-US" sz="3200" b="1" dirty="0" smtClean="0">
                  <a:solidFill>
                    <a:srgbClr val="FFFF00"/>
                  </a:solidFill>
                </a:rPr>
                <a:t>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Future priorities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Assimilation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Hydrology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75650" y="5753100"/>
            <a:ext cx="4495800" cy="3124200"/>
            <a:chOff x="10128250" y="5448300"/>
            <a:chExt cx="3429000" cy="3124200"/>
          </a:xfrm>
        </p:grpSpPr>
        <p:sp>
          <p:nvSpPr>
            <p:cNvPr id="20" name="Rounded Rectangle 19"/>
            <p:cNvSpPr/>
            <p:nvPr/>
          </p:nvSpPr>
          <p:spPr>
            <a:xfrm>
              <a:off x="10128250" y="5448300"/>
              <a:ext cx="3429000" cy="3124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535081" y="5600700"/>
              <a:ext cx="27432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Products: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Requirements; </a:t>
              </a:r>
            </a:p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</a:rPr>
                <a:t>sci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and other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Inventory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Fitness for purpose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566650" y="3086100"/>
            <a:ext cx="4343400" cy="2366903"/>
            <a:chOff x="2432050" y="3238500"/>
            <a:chExt cx="3429000" cy="2366903"/>
          </a:xfrm>
        </p:grpSpPr>
        <p:sp>
          <p:nvSpPr>
            <p:cNvPr id="23" name="Rounded Rectangle 22"/>
            <p:cNvSpPr/>
            <p:nvPr/>
          </p:nvSpPr>
          <p:spPr>
            <a:xfrm>
              <a:off x="2432050" y="3238500"/>
              <a:ext cx="3429000" cy="2286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13050" y="3543300"/>
              <a:ext cx="27432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INSPIRE: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Recommendations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Inventory</a:t>
              </a:r>
            </a:p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70650" y="2324100"/>
            <a:ext cx="5334000" cy="2859345"/>
            <a:chOff x="2432050" y="3238500"/>
            <a:chExt cx="3429000" cy="2859345"/>
          </a:xfrm>
        </p:grpSpPr>
        <p:sp>
          <p:nvSpPr>
            <p:cNvPr id="26" name="Rounded Rectangle 25"/>
            <p:cNvSpPr/>
            <p:nvPr/>
          </p:nvSpPr>
          <p:spPr>
            <a:xfrm>
              <a:off x="2432050" y="3238500"/>
              <a:ext cx="3429000" cy="2286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13050" y="3543300"/>
              <a:ext cx="27432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Data: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Unlock access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Convey requirements</a:t>
              </a:r>
            </a:p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8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5" y="8547100"/>
            <a:ext cx="18273930" cy="1738541"/>
          </a:xfrm>
          <a:custGeom>
            <a:avLst/>
            <a:gdLst>
              <a:gd name="connsiteX0" fmla="*/ 0 w 18273930"/>
              <a:gd name="connsiteY0" fmla="*/ 1738541 h 1738541"/>
              <a:gd name="connsiteX1" fmla="*/ 18273930 w 18273930"/>
              <a:gd name="connsiteY1" fmla="*/ 1738541 h 1738541"/>
              <a:gd name="connsiteX2" fmla="*/ 18273930 w 18273930"/>
              <a:gd name="connsiteY2" fmla="*/ 0 h 1738541"/>
              <a:gd name="connsiteX3" fmla="*/ 0 w 18273930"/>
              <a:gd name="connsiteY3" fmla="*/ 0 h 1738541"/>
              <a:gd name="connsiteX4" fmla="*/ 0 w 18273930"/>
              <a:gd name="connsiteY4" fmla="*/ 1738541 h 17385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30" h="1738541">
                <a:moveTo>
                  <a:pt x="0" y="1738541"/>
                </a:moveTo>
                <a:lnTo>
                  <a:pt x="18273930" y="1738541"/>
                </a:lnTo>
                <a:lnTo>
                  <a:pt x="18273930" y="0"/>
                </a:lnTo>
                <a:lnTo>
                  <a:pt x="0" y="0"/>
                </a:lnTo>
                <a:lnTo>
                  <a:pt x="0" y="1738541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97545" y="2111878"/>
            <a:ext cx="17080446" cy="25400"/>
          </a:xfrm>
          <a:custGeom>
            <a:avLst/>
            <a:gdLst>
              <a:gd name="connsiteX0" fmla="*/ 6350 w 17080446"/>
              <a:gd name="connsiteY0" fmla="*/ 6350 h 25400"/>
              <a:gd name="connsiteX1" fmla="*/ 17074096 w 1708044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080446" h="25400">
                <a:moveTo>
                  <a:pt x="6350" y="6350"/>
                </a:moveTo>
                <a:lnTo>
                  <a:pt x="17074096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288401" y="942487"/>
            <a:ext cx="607936" cy="821029"/>
          </a:xfrm>
          <a:custGeom>
            <a:avLst/>
            <a:gdLst>
              <a:gd name="connsiteX0" fmla="*/ 249758 w 607936"/>
              <a:gd name="connsiteY0" fmla="*/ 90144 h 821029"/>
              <a:gd name="connsiteX1" fmla="*/ 0 w 607936"/>
              <a:gd name="connsiteY1" fmla="*/ 90144 h 821029"/>
              <a:gd name="connsiteX2" fmla="*/ 0 w 607936"/>
              <a:gd name="connsiteY2" fmla="*/ 0 h 821029"/>
              <a:gd name="connsiteX3" fmla="*/ 607936 w 607936"/>
              <a:gd name="connsiteY3" fmla="*/ 0 h 821029"/>
              <a:gd name="connsiteX4" fmla="*/ 607936 w 607936"/>
              <a:gd name="connsiteY4" fmla="*/ 90144 h 821029"/>
              <a:gd name="connsiteX5" fmla="*/ 356959 w 607936"/>
              <a:gd name="connsiteY5" fmla="*/ 90144 h 821029"/>
              <a:gd name="connsiteX6" fmla="*/ 356959 w 607936"/>
              <a:gd name="connsiteY6" fmla="*/ 821029 h 821029"/>
              <a:gd name="connsiteX7" fmla="*/ 249758 w 607936"/>
              <a:gd name="connsiteY7" fmla="*/ 821029 h 821029"/>
              <a:gd name="connsiteX8" fmla="*/ 249758 w 607936"/>
              <a:gd name="connsiteY8" fmla="*/ 90144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07936" h="821029">
                <a:moveTo>
                  <a:pt x="249758" y="90144"/>
                </a:moveTo>
                <a:lnTo>
                  <a:pt x="0" y="90144"/>
                </a:lnTo>
                <a:lnTo>
                  <a:pt x="0" y="0"/>
                </a:lnTo>
                <a:lnTo>
                  <a:pt x="607936" y="0"/>
                </a:lnTo>
                <a:lnTo>
                  <a:pt x="607936" y="90144"/>
                </a:lnTo>
                <a:lnTo>
                  <a:pt x="356959" y="90144"/>
                </a:lnTo>
                <a:lnTo>
                  <a:pt x="356959" y="821029"/>
                </a:lnTo>
                <a:lnTo>
                  <a:pt x="249758" y="821029"/>
                </a:lnTo>
                <a:lnTo>
                  <a:pt x="249758" y="90144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177794" y="942484"/>
            <a:ext cx="610399" cy="821029"/>
          </a:xfrm>
          <a:custGeom>
            <a:avLst/>
            <a:gdLst>
              <a:gd name="connsiteX0" fmla="*/ 105994 w 610399"/>
              <a:gd name="connsiteY0" fmla="*/ 0 h 821029"/>
              <a:gd name="connsiteX1" fmla="*/ 105994 w 610399"/>
              <a:gd name="connsiteY1" fmla="*/ 343522 h 821029"/>
              <a:gd name="connsiteX2" fmla="*/ 503161 w 610399"/>
              <a:gd name="connsiteY2" fmla="*/ 343522 h 821029"/>
              <a:gd name="connsiteX3" fmla="*/ 503161 w 610399"/>
              <a:gd name="connsiteY3" fmla="*/ 0 h 821029"/>
              <a:gd name="connsiteX4" fmla="*/ 610399 w 610399"/>
              <a:gd name="connsiteY4" fmla="*/ 0 h 821029"/>
              <a:gd name="connsiteX5" fmla="*/ 610399 w 610399"/>
              <a:gd name="connsiteY5" fmla="*/ 821029 h 821029"/>
              <a:gd name="connsiteX6" fmla="*/ 503161 w 610399"/>
              <a:gd name="connsiteY6" fmla="*/ 821029 h 821029"/>
              <a:gd name="connsiteX7" fmla="*/ 503161 w 610399"/>
              <a:gd name="connsiteY7" fmla="*/ 436092 h 821029"/>
              <a:gd name="connsiteX8" fmla="*/ 105994 w 610399"/>
              <a:gd name="connsiteY8" fmla="*/ 436092 h 821029"/>
              <a:gd name="connsiteX9" fmla="*/ 105994 w 610399"/>
              <a:gd name="connsiteY9" fmla="*/ 821029 h 821029"/>
              <a:gd name="connsiteX10" fmla="*/ 0 w 610399"/>
              <a:gd name="connsiteY10" fmla="*/ 821029 h 821029"/>
              <a:gd name="connsiteX11" fmla="*/ 0 w 610399"/>
              <a:gd name="connsiteY11" fmla="*/ 0 h 821029"/>
              <a:gd name="connsiteX12" fmla="*/ 105994 w 610399"/>
              <a:gd name="connsiteY12" fmla="*/ 0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610399" h="821029">
                <a:moveTo>
                  <a:pt x="105994" y="0"/>
                </a:moveTo>
                <a:lnTo>
                  <a:pt x="105994" y="343522"/>
                </a:lnTo>
                <a:lnTo>
                  <a:pt x="503161" y="343522"/>
                </a:lnTo>
                <a:lnTo>
                  <a:pt x="503161" y="0"/>
                </a:lnTo>
                <a:lnTo>
                  <a:pt x="610399" y="0"/>
                </a:lnTo>
                <a:lnTo>
                  <a:pt x="610399" y="821029"/>
                </a:lnTo>
                <a:lnTo>
                  <a:pt x="503161" y="821029"/>
                </a:lnTo>
                <a:lnTo>
                  <a:pt x="503161" y="436092"/>
                </a:lnTo>
                <a:lnTo>
                  <a:pt x="105994" y="436092"/>
                </a:lnTo>
                <a:lnTo>
                  <a:pt x="105994" y="821029"/>
                </a:lnTo>
                <a:lnTo>
                  <a:pt x="0" y="821029"/>
                </a:lnTo>
                <a:lnTo>
                  <a:pt x="0" y="0"/>
                </a:lnTo>
                <a:lnTo>
                  <a:pt x="105994" y="0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8097954" y="942484"/>
            <a:ext cx="616470" cy="821029"/>
          </a:xfrm>
          <a:custGeom>
            <a:avLst/>
            <a:gdLst>
              <a:gd name="connsiteX0" fmla="*/ 0 w 616470"/>
              <a:gd name="connsiteY0" fmla="*/ 821029 h 821029"/>
              <a:gd name="connsiteX1" fmla="*/ 0 w 616470"/>
              <a:gd name="connsiteY1" fmla="*/ 0 h 821029"/>
              <a:gd name="connsiteX2" fmla="*/ 115734 w 616470"/>
              <a:gd name="connsiteY2" fmla="*/ 0 h 821029"/>
              <a:gd name="connsiteX3" fmla="*/ 378891 w 616470"/>
              <a:gd name="connsiteY3" fmla="*/ 415391 h 821029"/>
              <a:gd name="connsiteX4" fmla="*/ 526300 w 616470"/>
              <a:gd name="connsiteY4" fmla="*/ 682155 h 821029"/>
              <a:gd name="connsiteX5" fmla="*/ 528752 w 616470"/>
              <a:gd name="connsiteY5" fmla="*/ 680948 h 821029"/>
              <a:gd name="connsiteX6" fmla="*/ 516559 w 616470"/>
              <a:gd name="connsiteY6" fmla="*/ 343522 h 821029"/>
              <a:gd name="connsiteX7" fmla="*/ 516559 w 616470"/>
              <a:gd name="connsiteY7" fmla="*/ 0 h 821029"/>
              <a:gd name="connsiteX8" fmla="*/ 616470 w 616470"/>
              <a:gd name="connsiteY8" fmla="*/ 0 h 821029"/>
              <a:gd name="connsiteX9" fmla="*/ 616470 w 616470"/>
              <a:gd name="connsiteY9" fmla="*/ 821029 h 821029"/>
              <a:gd name="connsiteX10" fmla="*/ 509269 w 616470"/>
              <a:gd name="connsiteY10" fmla="*/ 821029 h 821029"/>
              <a:gd name="connsiteX11" fmla="*/ 248513 w 616470"/>
              <a:gd name="connsiteY11" fmla="*/ 404418 h 821029"/>
              <a:gd name="connsiteX12" fmla="*/ 95021 w 616470"/>
              <a:gd name="connsiteY12" fmla="*/ 130340 h 821029"/>
              <a:gd name="connsiteX13" fmla="*/ 91364 w 616470"/>
              <a:gd name="connsiteY13" fmla="*/ 131559 h 821029"/>
              <a:gd name="connsiteX14" fmla="*/ 99885 w 616470"/>
              <a:gd name="connsiteY14" fmla="*/ 470204 h 821029"/>
              <a:gd name="connsiteX15" fmla="*/ 99885 w 616470"/>
              <a:gd name="connsiteY15" fmla="*/ 821029 h 821029"/>
              <a:gd name="connsiteX16" fmla="*/ 0 w 616470"/>
              <a:gd name="connsiteY16" fmla="*/ 821029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616470" h="821029">
                <a:moveTo>
                  <a:pt x="0" y="821029"/>
                </a:moveTo>
                <a:lnTo>
                  <a:pt x="0" y="0"/>
                </a:lnTo>
                <a:lnTo>
                  <a:pt x="115734" y="0"/>
                </a:lnTo>
                <a:lnTo>
                  <a:pt x="378891" y="415391"/>
                </a:lnTo>
                <a:cubicBezTo>
                  <a:pt x="439813" y="511632"/>
                  <a:pt x="487324" y="598106"/>
                  <a:pt x="526300" y="682155"/>
                </a:cubicBezTo>
                <a:lnTo>
                  <a:pt x="528752" y="680948"/>
                </a:lnTo>
                <a:cubicBezTo>
                  <a:pt x="519010" y="571309"/>
                  <a:pt x="516559" y="471423"/>
                  <a:pt x="516559" y="343522"/>
                </a:cubicBezTo>
                <a:lnTo>
                  <a:pt x="516559" y="0"/>
                </a:lnTo>
                <a:lnTo>
                  <a:pt x="616470" y="0"/>
                </a:lnTo>
                <a:lnTo>
                  <a:pt x="616470" y="821029"/>
                </a:lnTo>
                <a:lnTo>
                  <a:pt x="509269" y="821029"/>
                </a:lnTo>
                <a:lnTo>
                  <a:pt x="248513" y="404418"/>
                </a:lnTo>
                <a:cubicBezTo>
                  <a:pt x="191274" y="313067"/>
                  <a:pt x="136449" y="219278"/>
                  <a:pt x="95021" y="130340"/>
                </a:cubicBezTo>
                <a:lnTo>
                  <a:pt x="91364" y="131559"/>
                </a:lnTo>
                <a:cubicBezTo>
                  <a:pt x="97459" y="235102"/>
                  <a:pt x="99885" y="333768"/>
                  <a:pt x="99885" y="470204"/>
                </a:cubicBezTo>
                <a:lnTo>
                  <a:pt x="99885" y="821029"/>
                </a:lnTo>
                <a:lnTo>
                  <a:pt x="0" y="821029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9089694" y="942484"/>
            <a:ext cx="579920" cy="821029"/>
          </a:xfrm>
          <a:custGeom>
            <a:avLst/>
            <a:gdLst>
              <a:gd name="connsiteX0" fmla="*/ 0 w 579920"/>
              <a:gd name="connsiteY0" fmla="*/ 0 h 821029"/>
              <a:gd name="connsiteX1" fmla="*/ 105994 w 579920"/>
              <a:gd name="connsiteY1" fmla="*/ 0 h 821029"/>
              <a:gd name="connsiteX2" fmla="*/ 105994 w 579920"/>
              <a:gd name="connsiteY2" fmla="*/ 395897 h 821029"/>
              <a:gd name="connsiteX3" fmla="*/ 109639 w 579920"/>
              <a:gd name="connsiteY3" fmla="*/ 395897 h 821029"/>
              <a:gd name="connsiteX4" fmla="*/ 174206 w 579920"/>
              <a:gd name="connsiteY4" fmla="*/ 308190 h 821029"/>
              <a:gd name="connsiteX5" fmla="*/ 425183 w 579920"/>
              <a:gd name="connsiteY5" fmla="*/ 0 h 821029"/>
              <a:gd name="connsiteX6" fmla="*/ 556768 w 579920"/>
              <a:gd name="connsiteY6" fmla="*/ 0 h 821029"/>
              <a:gd name="connsiteX7" fmla="*/ 259499 w 579920"/>
              <a:gd name="connsiteY7" fmla="*/ 348386 h 821029"/>
              <a:gd name="connsiteX8" fmla="*/ 579920 w 579920"/>
              <a:gd name="connsiteY8" fmla="*/ 821029 h 821029"/>
              <a:gd name="connsiteX9" fmla="*/ 454418 w 579920"/>
              <a:gd name="connsiteY9" fmla="*/ 821029 h 821029"/>
              <a:gd name="connsiteX10" fmla="*/ 183946 w 579920"/>
              <a:gd name="connsiteY10" fmla="*/ 417817 h 821029"/>
              <a:gd name="connsiteX11" fmla="*/ 105994 w 579920"/>
              <a:gd name="connsiteY11" fmla="*/ 507974 h 821029"/>
              <a:gd name="connsiteX12" fmla="*/ 105994 w 579920"/>
              <a:gd name="connsiteY12" fmla="*/ 821029 h 821029"/>
              <a:gd name="connsiteX13" fmla="*/ 0 w 579920"/>
              <a:gd name="connsiteY13" fmla="*/ 821029 h 821029"/>
              <a:gd name="connsiteX14" fmla="*/ 0 w 579920"/>
              <a:gd name="connsiteY14" fmla="*/ 0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579920" h="821029">
                <a:moveTo>
                  <a:pt x="0" y="0"/>
                </a:moveTo>
                <a:lnTo>
                  <a:pt x="105994" y="0"/>
                </a:lnTo>
                <a:lnTo>
                  <a:pt x="105994" y="395897"/>
                </a:lnTo>
                <a:lnTo>
                  <a:pt x="109639" y="395897"/>
                </a:lnTo>
                <a:cubicBezTo>
                  <a:pt x="131559" y="364223"/>
                  <a:pt x="153505" y="334987"/>
                  <a:pt x="174206" y="308190"/>
                </a:cubicBezTo>
                <a:lnTo>
                  <a:pt x="425183" y="0"/>
                </a:lnTo>
                <a:lnTo>
                  <a:pt x="556768" y="0"/>
                </a:lnTo>
                <a:lnTo>
                  <a:pt x="259499" y="348386"/>
                </a:lnTo>
                <a:lnTo>
                  <a:pt x="579920" y="821029"/>
                </a:lnTo>
                <a:lnTo>
                  <a:pt x="454418" y="821029"/>
                </a:lnTo>
                <a:lnTo>
                  <a:pt x="183946" y="417817"/>
                </a:lnTo>
                <a:lnTo>
                  <a:pt x="105994" y="507974"/>
                </a:lnTo>
                <a:lnTo>
                  <a:pt x="105994" y="821029"/>
                </a:lnTo>
                <a:lnTo>
                  <a:pt x="0" y="821029"/>
                </a:lnTo>
                <a:lnTo>
                  <a:pt x="0" y="0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0311692" y="942484"/>
            <a:ext cx="642074" cy="821029"/>
          </a:xfrm>
          <a:custGeom>
            <a:avLst/>
            <a:gdLst>
              <a:gd name="connsiteX0" fmla="*/ 259511 w 642074"/>
              <a:gd name="connsiteY0" fmla="*/ 821029 h 821029"/>
              <a:gd name="connsiteX1" fmla="*/ 259511 w 642074"/>
              <a:gd name="connsiteY1" fmla="*/ 472643 h 821029"/>
              <a:gd name="connsiteX2" fmla="*/ 0 w 642074"/>
              <a:gd name="connsiteY2" fmla="*/ 0 h 821029"/>
              <a:gd name="connsiteX3" fmla="*/ 120598 w 642074"/>
              <a:gd name="connsiteY3" fmla="*/ 0 h 821029"/>
              <a:gd name="connsiteX4" fmla="*/ 236372 w 642074"/>
              <a:gd name="connsiteY4" fmla="*/ 226580 h 821029"/>
              <a:gd name="connsiteX5" fmla="*/ 317982 w 642074"/>
              <a:gd name="connsiteY5" fmla="*/ 395897 h 821029"/>
              <a:gd name="connsiteX6" fmla="*/ 320433 w 642074"/>
              <a:gd name="connsiteY6" fmla="*/ 395897 h 821029"/>
              <a:gd name="connsiteX7" fmla="*/ 403275 w 642074"/>
              <a:gd name="connsiteY7" fmla="*/ 226580 h 821029"/>
              <a:gd name="connsiteX8" fmla="*/ 521448 w 642074"/>
              <a:gd name="connsiteY8" fmla="*/ 0 h 821029"/>
              <a:gd name="connsiteX9" fmla="*/ 642074 w 642074"/>
              <a:gd name="connsiteY9" fmla="*/ 0 h 821029"/>
              <a:gd name="connsiteX10" fmla="*/ 366712 w 642074"/>
              <a:gd name="connsiteY10" fmla="*/ 471423 h 821029"/>
              <a:gd name="connsiteX11" fmla="*/ 366712 w 642074"/>
              <a:gd name="connsiteY11" fmla="*/ 821029 h 821029"/>
              <a:gd name="connsiteX12" fmla="*/ 259511 w 642074"/>
              <a:gd name="connsiteY12" fmla="*/ 821029 h 821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642074" h="821029">
                <a:moveTo>
                  <a:pt x="259511" y="821029"/>
                </a:moveTo>
                <a:lnTo>
                  <a:pt x="259511" y="472643"/>
                </a:lnTo>
                <a:lnTo>
                  <a:pt x="0" y="0"/>
                </a:lnTo>
                <a:lnTo>
                  <a:pt x="120598" y="0"/>
                </a:lnTo>
                <a:lnTo>
                  <a:pt x="236372" y="226580"/>
                </a:lnTo>
                <a:cubicBezTo>
                  <a:pt x="268045" y="288709"/>
                  <a:pt x="292404" y="338645"/>
                  <a:pt x="317982" y="395897"/>
                </a:cubicBezTo>
                <a:lnTo>
                  <a:pt x="320433" y="395897"/>
                </a:lnTo>
                <a:cubicBezTo>
                  <a:pt x="343572" y="342303"/>
                  <a:pt x="371602" y="288709"/>
                  <a:pt x="403275" y="226580"/>
                </a:cubicBezTo>
                <a:lnTo>
                  <a:pt x="521448" y="0"/>
                </a:lnTo>
                <a:lnTo>
                  <a:pt x="642074" y="0"/>
                </a:lnTo>
                <a:lnTo>
                  <a:pt x="366712" y="471423"/>
                </a:lnTo>
                <a:lnTo>
                  <a:pt x="366712" y="821029"/>
                </a:lnTo>
                <a:lnTo>
                  <a:pt x="259511" y="821029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2265940" y="942484"/>
            <a:ext cx="605510" cy="834428"/>
          </a:xfrm>
          <a:custGeom>
            <a:avLst/>
            <a:gdLst>
              <a:gd name="connsiteX0" fmla="*/ 107212 w 605510"/>
              <a:gd name="connsiteY0" fmla="*/ 0 h 834428"/>
              <a:gd name="connsiteX1" fmla="*/ 107212 w 605510"/>
              <a:gd name="connsiteY1" fmla="*/ 486041 h 834428"/>
              <a:gd name="connsiteX2" fmla="*/ 298500 w 605510"/>
              <a:gd name="connsiteY2" fmla="*/ 747941 h 834428"/>
              <a:gd name="connsiteX3" fmla="*/ 498296 w 605510"/>
              <a:gd name="connsiteY3" fmla="*/ 486041 h 834428"/>
              <a:gd name="connsiteX4" fmla="*/ 498296 w 605510"/>
              <a:gd name="connsiteY4" fmla="*/ 0 h 834428"/>
              <a:gd name="connsiteX5" fmla="*/ 605510 w 605510"/>
              <a:gd name="connsiteY5" fmla="*/ 0 h 834428"/>
              <a:gd name="connsiteX6" fmla="*/ 605510 w 605510"/>
              <a:gd name="connsiteY6" fmla="*/ 478726 h 834428"/>
              <a:gd name="connsiteX7" fmla="*/ 294843 w 605510"/>
              <a:gd name="connsiteY7" fmla="*/ 834428 h 834428"/>
              <a:gd name="connsiteX8" fmla="*/ 0 w 605510"/>
              <a:gd name="connsiteY8" fmla="*/ 483603 h 834428"/>
              <a:gd name="connsiteX9" fmla="*/ 0 w 605510"/>
              <a:gd name="connsiteY9" fmla="*/ 0 h 834428"/>
              <a:gd name="connsiteX10" fmla="*/ 107212 w 605510"/>
              <a:gd name="connsiteY10" fmla="*/ 0 h 8344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05510" h="834428">
                <a:moveTo>
                  <a:pt x="107212" y="0"/>
                </a:moveTo>
                <a:lnTo>
                  <a:pt x="107212" y="486041"/>
                </a:lnTo>
                <a:cubicBezTo>
                  <a:pt x="107212" y="669975"/>
                  <a:pt x="188848" y="747941"/>
                  <a:pt x="298500" y="747941"/>
                </a:cubicBezTo>
                <a:cubicBezTo>
                  <a:pt x="420331" y="747941"/>
                  <a:pt x="498296" y="667550"/>
                  <a:pt x="498296" y="486041"/>
                </a:cubicBezTo>
                <a:lnTo>
                  <a:pt x="498296" y="0"/>
                </a:lnTo>
                <a:lnTo>
                  <a:pt x="605510" y="0"/>
                </a:lnTo>
                <a:lnTo>
                  <a:pt x="605510" y="478726"/>
                </a:lnTo>
                <a:cubicBezTo>
                  <a:pt x="605510" y="730884"/>
                  <a:pt x="472719" y="834428"/>
                  <a:pt x="294843" y="834428"/>
                </a:cubicBezTo>
                <a:cubicBezTo>
                  <a:pt x="126707" y="834428"/>
                  <a:pt x="0" y="738187"/>
                  <a:pt x="0" y="483603"/>
                </a:cubicBezTo>
                <a:lnTo>
                  <a:pt x="0" y="0"/>
                </a:lnTo>
                <a:lnTo>
                  <a:pt x="107212" y="0"/>
                </a:lnTo>
              </a:path>
            </a:pathLst>
          </a:custGeom>
          <a:solidFill>
            <a:srgbClr val="6F9E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7680697" y="2865965"/>
            <a:ext cx="179933" cy="239687"/>
          </a:xfrm>
          <a:custGeom>
            <a:avLst/>
            <a:gdLst>
              <a:gd name="connsiteX0" fmla="*/ 0 w 179933"/>
              <a:gd name="connsiteY0" fmla="*/ 239687 h 239687"/>
              <a:gd name="connsiteX1" fmla="*/ 0 w 179933"/>
              <a:gd name="connsiteY1" fmla="*/ 0 h 239687"/>
              <a:gd name="connsiteX2" fmla="*/ 33781 w 179933"/>
              <a:gd name="connsiteY2" fmla="*/ 0 h 239687"/>
              <a:gd name="connsiteX3" fmla="*/ 110604 w 179933"/>
              <a:gd name="connsiteY3" fmla="*/ 121259 h 239687"/>
              <a:gd name="connsiteX4" fmla="*/ 153644 w 179933"/>
              <a:gd name="connsiteY4" fmla="*/ 199136 h 239687"/>
              <a:gd name="connsiteX5" fmla="*/ 154330 w 179933"/>
              <a:gd name="connsiteY5" fmla="*/ 198793 h 239687"/>
              <a:gd name="connsiteX6" fmla="*/ 150786 w 179933"/>
              <a:gd name="connsiteY6" fmla="*/ 100291 h 239687"/>
              <a:gd name="connsiteX7" fmla="*/ 150786 w 179933"/>
              <a:gd name="connsiteY7" fmla="*/ 0 h 239687"/>
              <a:gd name="connsiteX8" fmla="*/ 179933 w 179933"/>
              <a:gd name="connsiteY8" fmla="*/ 0 h 239687"/>
              <a:gd name="connsiteX9" fmla="*/ 179933 w 179933"/>
              <a:gd name="connsiteY9" fmla="*/ 239687 h 239687"/>
              <a:gd name="connsiteX10" fmla="*/ 148653 w 179933"/>
              <a:gd name="connsiteY10" fmla="*/ 239687 h 239687"/>
              <a:gd name="connsiteX11" fmla="*/ 72555 w 179933"/>
              <a:gd name="connsiteY11" fmla="*/ 118059 h 239687"/>
              <a:gd name="connsiteX12" fmla="*/ 27761 w 179933"/>
              <a:gd name="connsiteY12" fmla="*/ 38062 h 239687"/>
              <a:gd name="connsiteX13" fmla="*/ 26695 w 179933"/>
              <a:gd name="connsiteY13" fmla="*/ 38417 h 239687"/>
              <a:gd name="connsiteX14" fmla="*/ 29171 w 179933"/>
              <a:gd name="connsiteY14" fmla="*/ 137274 h 239687"/>
              <a:gd name="connsiteX15" fmla="*/ 29171 w 179933"/>
              <a:gd name="connsiteY15" fmla="*/ 239687 h 239687"/>
              <a:gd name="connsiteX16" fmla="*/ 0 w 179933"/>
              <a:gd name="connsiteY16" fmla="*/ 239687 h 239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79933" h="239687">
                <a:moveTo>
                  <a:pt x="0" y="239687"/>
                </a:moveTo>
                <a:lnTo>
                  <a:pt x="0" y="0"/>
                </a:lnTo>
                <a:lnTo>
                  <a:pt x="33781" y="0"/>
                </a:lnTo>
                <a:lnTo>
                  <a:pt x="110604" y="121259"/>
                </a:lnTo>
                <a:cubicBezTo>
                  <a:pt x="128384" y="149352"/>
                  <a:pt x="142252" y="174599"/>
                  <a:pt x="153644" y="199136"/>
                </a:cubicBezTo>
                <a:lnTo>
                  <a:pt x="154330" y="198793"/>
                </a:lnTo>
                <a:cubicBezTo>
                  <a:pt x="151510" y="166776"/>
                  <a:pt x="150786" y="137617"/>
                  <a:pt x="150786" y="100291"/>
                </a:cubicBezTo>
                <a:lnTo>
                  <a:pt x="150786" y="0"/>
                </a:lnTo>
                <a:lnTo>
                  <a:pt x="179933" y="0"/>
                </a:lnTo>
                <a:lnTo>
                  <a:pt x="179933" y="239687"/>
                </a:lnTo>
                <a:lnTo>
                  <a:pt x="148653" y="239687"/>
                </a:lnTo>
                <a:lnTo>
                  <a:pt x="72555" y="118059"/>
                </a:lnTo>
                <a:cubicBezTo>
                  <a:pt x="55829" y="91401"/>
                  <a:pt x="39840" y="64008"/>
                  <a:pt x="27761" y="38062"/>
                </a:cubicBezTo>
                <a:lnTo>
                  <a:pt x="26695" y="38417"/>
                </a:lnTo>
                <a:cubicBezTo>
                  <a:pt x="28461" y="68643"/>
                  <a:pt x="29171" y="97434"/>
                  <a:pt x="29171" y="137274"/>
                </a:cubicBezTo>
                <a:lnTo>
                  <a:pt x="29171" y="239687"/>
                </a:lnTo>
                <a:lnTo>
                  <a:pt x="0" y="239687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7958805" y="2865965"/>
            <a:ext cx="187426" cy="239687"/>
          </a:xfrm>
          <a:custGeom>
            <a:avLst/>
            <a:gdLst>
              <a:gd name="connsiteX0" fmla="*/ 75755 w 187426"/>
              <a:gd name="connsiteY0" fmla="*/ 239687 h 239687"/>
              <a:gd name="connsiteX1" fmla="*/ 75755 w 187426"/>
              <a:gd name="connsiteY1" fmla="*/ 137985 h 239687"/>
              <a:gd name="connsiteX2" fmla="*/ 0 w 187426"/>
              <a:gd name="connsiteY2" fmla="*/ 0 h 239687"/>
              <a:gd name="connsiteX3" fmla="*/ 35229 w 187426"/>
              <a:gd name="connsiteY3" fmla="*/ 0 h 239687"/>
              <a:gd name="connsiteX4" fmla="*/ 69011 w 187426"/>
              <a:gd name="connsiteY4" fmla="*/ 66141 h 239687"/>
              <a:gd name="connsiteX5" fmla="*/ 92823 w 187426"/>
              <a:gd name="connsiteY5" fmla="*/ 115582 h 239687"/>
              <a:gd name="connsiteX6" fmla="*/ 93535 w 187426"/>
              <a:gd name="connsiteY6" fmla="*/ 115582 h 239687"/>
              <a:gd name="connsiteX7" fmla="*/ 117728 w 187426"/>
              <a:gd name="connsiteY7" fmla="*/ 66141 h 239687"/>
              <a:gd name="connsiteX8" fmla="*/ 152221 w 187426"/>
              <a:gd name="connsiteY8" fmla="*/ 0 h 239687"/>
              <a:gd name="connsiteX9" fmla="*/ 187426 w 187426"/>
              <a:gd name="connsiteY9" fmla="*/ 0 h 239687"/>
              <a:gd name="connsiteX10" fmla="*/ 107060 w 187426"/>
              <a:gd name="connsiteY10" fmla="*/ 137617 h 239687"/>
              <a:gd name="connsiteX11" fmla="*/ 107060 w 187426"/>
              <a:gd name="connsiteY11" fmla="*/ 239687 h 239687"/>
              <a:gd name="connsiteX12" fmla="*/ 75755 w 187426"/>
              <a:gd name="connsiteY12" fmla="*/ 239687 h 239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87426" h="239687">
                <a:moveTo>
                  <a:pt x="75755" y="239687"/>
                </a:moveTo>
                <a:lnTo>
                  <a:pt x="75755" y="137985"/>
                </a:lnTo>
                <a:lnTo>
                  <a:pt x="0" y="0"/>
                </a:lnTo>
                <a:lnTo>
                  <a:pt x="35229" y="0"/>
                </a:lnTo>
                <a:lnTo>
                  <a:pt x="69011" y="66141"/>
                </a:lnTo>
                <a:cubicBezTo>
                  <a:pt x="78244" y="84277"/>
                  <a:pt x="85356" y="98869"/>
                  <a:pt x="92823" y="115582"/>
                </a:cubicBezTo>
                <a:lnTo>
                  <a:pt x="93535" y="115582"/>
                </a:lnTo>
                <a:cubicBezTo>
                  <a:pt x="100291" y="99936"/>
                  <a:pt x="108470" y="84277"/>
                  <a:pt x="117728" y="66141"/>
                </a:cubicBezTo>
                <a:lnTo>
                  <a:pt x="152221" y="0"/>
                </a:lnTo>
                <a:lnTo>
                  <a:pt x="187426" y="0"/>
                </a:lnTo>
                <a:lnTo>
                  <a:pt x="107060" y="137617"/>
                </a:lnTo>
                <a:lnTo>
                  <a:pt x="107060" y="239687"/>
                </a:lnTo>
                <a:lnTo>
                  <a:pt x="75755" y="239687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8693222" y="2865971"/>
            <a:ext cx="176734" cy="243585"/>
          </a:xfrm>
          <a:custGeom>
            <a:avLst/>
            <a:gdLst>
              <a:gd name="connsiteX0" fmla="*/ 31280 w 176734"/>
              <a:gd name="connsiteY0" fmla="*/ 0 h 243585"/>
              <a:gd name="connsiteX1" fmla="*/ 31280 w 176734"/>
              <a:gd name="connsiteY1" fmla="*/ 141884 h 243585"/>
              <a:gd name="connsiteX2" fmla="*/ 87109 w 176734"/>
              <a:gd name="connsiteY2" fmla="*/ 218338 h 243585"/>
              <a:gd name="connsiteX3" fmla="*/ 145428 w 176734"/>
              <a:gd name="connsiteY3" fmla="*/ 141884 h 243585"/>
              <a:gd name="connsiteX4" fmla="*/ 145428 w 176734"/>
              <a:gd name="connsiteY4" fmla="*/ 0 h 243585"/>
              <a:gd name="connsiteX5" fmla="*/ 176733 w 176734"/>
              <a:gd name="connsiteY5" fmla="*/ 0 h 243585"/>
              <a:gd name="connsiteX6" fmla="*/ 176733 w 176734"/>
              <a:gd name="connsiteY6" fmla="*/ 139750 h 243585"/>
              <a:gd name="connsiteX7" fmla="*/ 86042 w 176734"/>
              <a:gd name="connsiteY7" fmla="*/ 243585 h 243585"/>
              <a:gd name="connsiteX8" fmla="*/ 0 w 176734"/>
              <a:gd name="connsiteY8" fmla="*/ 141173 h 243585"/>
              <a:gd name="connsiteX9" fmla="*/ 0 w 176734"/>
              <a:gd name="connsiteY9" fmla="*/ 0 h 243585"/>
              <a:gd name="connsiteX10" fmla="*/ 31280 w 176734"/>
              <a:gd name="connsiteY10" fmla="*/ 0 h 2435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176734" h="243585">
                <a:moveTo>
                  <a:pt x="31280" y="0"/>
                </a:moveTo>
                <a:lnTo>
                  <a:pt x="31280" y="141884"/>
                </a:lnTo>
                <a:cubicBezTo>
                  <a:pt x="31280" y="195579"/>
                  <a:pt x="55118" y="218338"/>
                  <a:pt x="87109" y="218338"/>
                </a:cubicBezTo>
                <a:cubicBezTo>
                  <a:pt x="122682" y="218338"/>
                  <a:pt x="145428" y="194868"/>
                  <a:pt x="145428" y="141884"/>
                </a:cubicBezTo>
                <a:lnTo>
                  <a:pt x="145428" y="0"/>
                </a:lnTo>
                <a:lnTo>
                  <a:pt x="176733" y="0"/>
                </a:lnTo>
                <a:lnTo>
                  <a:pt x="176733" y="139750"/>
                </a:lnTo>
                <a:cubicBezTo>
                  <a:pt x="176733" y="213359"/>
                  <a:pt x="137960" y="243585"/>
                  <a:pt x="86042" y="243585"/>
                </a:cubicBezTo>
                <a:cubicBezTo>
                  <a:pt x="36983" y="243585"/>
                  <a:pt x="0" y="215493"/>
                  <a:pt x="0" y="141173"/>
                </a:cubicBezTo>
                <a:lnTo>
                  <a:pt x="0" y="0"/>
                </a:lnTo>
                <a:lnTo>
                  <a:pt x="31280" y="0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8990193" y="2865976"/>
            <a:ext cx="134759" cy="239674"/>
          </a:xfrm>
          <a:custGeom>
            <a:avLst/>
            <a:gdLst>
              <a:gd name="connsiteX0" fmla="*/ 124091 w 134759"/>
              <a:gd name="connsiteY0" fmla="*/ 127304 h 239674"/>
              <a:gd name="connsiteX1" fmla="*/ 30924 w 134759"/>
              <a:gd name="connsiteY1" fmla="*/ 127304 h 239674"/>
              <a:gd name="connsiteX2" fmla="*/ 30924 w 134759"/>
              <a:gd name="connsiteY2" fmla="*/ 213715 h 239674"/>
              <a:gd name="connsiteX3" fmla="*/ 134759 w 134759"/>
              <a:gd name="connsiteY3" fmla="*/ 213715 h 239674"/>
              <a:gd name="connsiteX4" fmla="*/ 134759 w 134759"/>
              <a:gd name="connsiteY4" fmla="*/ 239674 h 239674"/>
              <a:gd name="connsiteX5" fmla="*/ 0 w 134759"/>
              <a:gd name="connsiteY5" fmla="*/ 239674 h 239674"/>
              <a:gd name="connsiteX6" fmla="*/ 0 w 134759"/>
              <a:gd name="connsiteY6" fmla="*/ 0 h 239674"/>
              <a:gd name="connsiteX7" fmla="*/ 129425 w 134759"/>
              <a:gd name="connsiteY7" fmla="*/ 0 h 239674"/>
              <a:gd name="connsiteX8" fmla="*/ 129425 w 134759"/>
              <a:gd name="connsiteY8" fmla="*/ 25958 h 239674"/>
              <a:gd name="connsiteX9" fmla="*/ 30924 w 134759"/>
              <a:gd name="connsiteY9" fmla="*/ 25958 h 239674"/>
              <a:gd name="connsiteX10" fmla="*/ 30924 w 134759"/>
              <a:gd name="connsiteY10" fmla="*/ 101688 h 239674"/>
              <a:gd name="connsiteX11" fmla="*/ 124091 w 134759"/>
              <a:gd name="connsiteY11" fmla="*/ 101688 h 239674"/>
              <a:gd name="connsiteX12" fmla="*/ 124091 w 134759"/>
              <a:gd name="connsiteY12" fmla="*/ 127304 h 2396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34759" h="239674">
                <a:moveTo>
                  <a:pt x="124091" y="127304"/>
                </a:moveTo>
                <a:lnTo>
                  <a:pt x="30924" y="127304"/>
                </a:lnTo>
                <a:lnTo>
                  <a:pt x="30924" y="213715"/>
                </a:lnTo>
                <a:lnTo>
                  <a:pt x="134759" y="213715"/>
                </a:lnTo>
                <a:lnTo>
                  <a:pt x="134759" y="239674"/>
                </a:lnTo>
                <a:lnTo>
                  <a:pt x="0" y="239674"/>
                </a:lnTo>
                <a:lnTo>
                  <a:pt x="0" y="0"/>
                </a:lnTo>
                <a:lnTo>
                  <a:pt x="129425" y="0"/>
                </a:lnTo>
                <a:lnTo>
                  <a:pt x="129425" y="25958"/>
                </a:lnTo>
                <a:lnTo>
                  <a:pt x="30924" y="25958"/>
                </a:lnTo>
                <a:lnTo>
                  <a:pt x="30924" y="101688"/>
                </a:lnTo>
                <a:lnTo>
                  <a:pt x="124091" y="101688"/>
                </a:lnTo>
                <a:lnTo>
                  <a:pt x="124091" y="127304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9219570" y="2862063"/>
            <a:ext cx="145098" cy="247142"/>
          </a:xfrm>
          <a:custGeom>
            <a:avLst/>
            <a:gdLst>
              <a:gd name="connsiteX0" fmla="*/ 7823 w 145098"/>
              <a:gd name="connsiteY0" fmla="*/ 205892 h 247142"/>
              <a:gd name="connsiteX1" fmla="*/ 63284 w 145098"/>
              <a:gd name="connsiteY1" fmla="*/ 221526 h 247142"/>
              <a:gd name="connsiteX2" fmla="*/ 113436 w 145098"/>
              <a:gd name="connsiteY2" fmla="*/ 180644 h 247142"/>
              <a:gd name="connsiteX3" fmla="*/ 68275 w 145098"/>
              <a:gd name="connsiteY3" fmla="*/ 132994 h 247142"/>
              <a:gd name="connsiteX4" fmla="*/ 4965 w 145098"/>
              <a:gd name="connsiteY4" fmla="*/ 65074 h 247142"/>
              <a:gd name="connsiteX5" fmla="*/ 82499 w 145098"/>
              <a:gd name="connsiteY5" fmla="*/ 0 h 247142"/>
              <a:gd name="connsiteX6" fmla="*/ 135483 w 145098"/>
              <a:gd name="connsiteY6" fmla="*/ 11734 h 247142"/>
              <a:gd name="connsiteX7" fmla="*/ 126949 w 145098"/>
              <a:gd name="connsiteY7" fmla="*/ 36982 h 247142"/>
              <a:gd name="connsiteX8" fmla="*/ 81433 w 145098"/>
              <a:gd name="connsiteY8" fmla="*/ 25603 h 247142"/>
              <a:gd name="connsiteX9" fmla="*/ 36271 w 145098"/>
              <a:gd name="connsiteY9" fmla="*/ 61518 h 247142"/>
              <a:gd name="connsiteX10" fmla="*/ 83922 w 145098"/>
              <a:gd name="connsiteY10" fmla="*/ 107734 h 247142"/>
              <a:gd name="connsiteX11" fmla="*/ 145098 w 145098"/>
              <a:gd name="connsiteY11" fmla="*/ 178143 h 247142"/>
              <a:gd name="connsiteX12" fmla="*/ 61150 w 145098"/>
              <a:gd name="connsiteY12" fmla="*/ 247142 h 247142"/>
              <a:gd name="connsiteX13" fmla="*/ 0 w 145098"/>
              <a:gd name="connsiteY13" fmla="*/ 231851 h 247142"/>
              <a:gd name="connsiteX14" fmla="*/ 7823 w 145098"/>
              <a:gd name="connsiteY14" fmla="*/ 205892 h 2471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45098" h="247142">
                <a:moveTo>
                  <a:pt x="7823" y="205892"/>
                </a:moveTo>
                <a:cubicBezTo>
                  <a:pt x="21691" y="214426"/>
                  <a:pt x="41961" y="221526"/>
                  <a:pt x="63284" y="221526"/>
                </a:cubicBezTo>
                <a:cubicBezTo>
                  <a:pt x="94932" y="221526"/>
                  <a:pt x="113436" y="204825"/>
                  <a:pt x="113436" y="180644"/>
                </a:cubicBezTo>
                <a:cubicBezTo>
                  <a:pt x="113436" y="158242"/>
                  <a:pt x="100648" y="145440"/>
                  <a:pt x="68275" y="132994"/>
                </a:cubicBezTo>
                <a:cubicBezTo>
                  <a:pt x="29159" y="119126"/>
                  <a:pt x="4965" y="98856"/>
                  <a:pt x="4965" y="65074"/>
                </a:cubicBezTo>
                <a:cubicBezTo>
                  <a:pt x="4965" y="27736"/>
                  <a:pt x="35915" y="0"/>
                  <a:pt x="82499" y="0"/>
                </a:cubicBezTo>
                <a:cubicBezTo>
                  <a:pt x="107036" y="0"/>
                  <a:pt x="124815" y="5689"/>
                  <a:pt x="135483" y="11734"/>
                </a:cubicBezTo>
                <a:lnTo>
                  <a:pt x="126949" y="36982"/>
                </a:lnTo>
                <a:cubicBezTo>
                  <a:pt x="119126" y="32715"/>
                  <a:pt x="103123" y="25603"/>
                  <a:pt x="81433" y="25603"/>
                </a:cubicBezTo>
                <a:cubicBezTo>
                  <a:pt x="48730" y="25603"/>
                  <a:pt x="36271" y="45161"/>
                  <a:pt x="36271" y="61518"/>
                </a:cubicBezTo>
                <a:cubicBezTo>
                  <a:pt x="36271" y="83921"/>
                  <a:pt x="50863" y="94945"/>
                  <a:pt x="83922" y="107734"/>
                </a:cubicBezTo>
                <a:cubicBezTo>
                  <a:pt x="124460" y="123393"/>
                  <a:pt x="145098" y="142951"/>
                  <a:pt x="145098" y="178143"/>
                </a:cubicBezTo>
                <a:cubicBezTo>
                  <a:pt x="145098" y="215138"/>
                  <a:pt x="117703" y="247142"/>
                  <a:pt x="61150" y="247142"/>
                </a:cubicBezTo>
                <a:cubicBezTo>
                  <a:pt x="38049" y="247142"/>
                  <a:pt x="12814" y="240385"/>
                  <a:pt x="0" y="231851"/>
                </a:cubicBezTo>
                <a:lnTo>
                  <a:pt x="7823" y="205892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9446124" y="2865974"/>
            <a:ext cx="177431" cy="239674"/>
          </a:xfrm>
          <a:custGeom>
            <a:avLst/>
            <a:gdLst>
              <a:gd name="connsiteX0" fmla="*/ 72897 w 177431"/>
              <a:gd name="connsiteY0" fmla="*/ 26314 h 239674"/>
              <a:gd name="connsiteX1" fmla="*/ 0 w 177431"/>
              <a:gd name="connsiteY1" fmla="*/ 26314 h 239674"/>
              <a:gd name="connsiteX2" fmla="*/ 0 w 177431"/>
              <a:gd name="connsiteY2" fmla="*/ 0 h 239674"/>
              <a:gd name="connsiteX3" fmla="*/ 177431 w 177431"/>
              <a:gd name="connsiteY3" fmla="*/ 0 h 239674"/>
              <a:gd name="connsiteX4" fmla="*/ 177431 w 177431"/>
              <a:gd name="connsiteY4" fmla="*/ 26314 h 239674"/>
              <a:gd name="connsiteX5" fmla="*/ 104178 w 177431"/>
              <a:gd name="connsiteY5" fmla="*/ 26314 h 239674"/>
              <a:gd name="connsiteX6" fmla="*/ 104178 w 177431"/>
              <a:gd name="connsiteY6" fmla="*/ 239674 h 239674"/>
              <a:gd name="connsiteX7" fmla="*/ 72897 w 177431"/>
              <a:gd name="connsiteY7" fmla="*/ 239674 h 239674"/>
              <a:gd name="connsiteX8" fmla="*/ 72897 w 177431"/>
              <a:gd name="connsiteY8" fmla="*/ 26314 h 2396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7431" h="239674">
                <a:moveTo>
                  <a:pt x="72897" y="26314"/>
                </a:moveTo>
                <a:lnTo>
                  <a:pt x="0" y="26314"/>
                </a:lnTo>
                <a:lnTo>
                  <a:pt x="0" y="0"/>
                </a:lnTo>
                <a:lnTo>
                  <a:pt x="177431" y="0"/>
                </a:lnTo>
                <a:lnTo>
                  <a:pt x="177431" y="26314"/>
                </a:lnTo>
                <a:lnTo>
                  <a:pt x="104178" y="26314"/>
                </a:lnTo>
                <a:lnTo>
                  <a:pt x="104178" y="239674"/>
                </a:lnTo>
                <a:lnTo>
                  <a:pt x="72897" y="239674"/>
                </a:lnTo>
                <a:lnTo>
                  <a:pt x="72897" y="26314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9716732" y="2865971"/>
            <a:ext cx="30962" cy="239687"/>
          </a:xfrm>
          <a:custGeom>
            <a:avLst/>
            <a:gdLst>
              <a:gd name="connsiteX0" fmla="*/ 15481 w 30962"/>
              <a:gd name="connsiteY0" fmla="*/ 0 h 239687"/>
              <a:gd name="connsiteX1" fmla="*/ 15481 w 30962"/>
              <a:gd name="connsiteY1" fmla="*/ 239687 h 239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962" h="239687">
                <a:moveTo>
                  <a:pt x="15481" y="0"/>
                </a:moveTo>
                <a:lnTo>
                  <a:pt x="15481" y="239687"/>
                </a:lnTo>
              </a:path>
            </a:pathLst>
          </a:custGeom>
          <a:ln w="25400">
            <a:solidFill>
              <a:srgbClr val="27326E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10179807" y="2865965"/>
            <a:ext cx="179921" cy="239687"/>
          </a:xfrm>
          <a:custGeom>
            <a:avLst/>
            <a:gdLst>
              <a:gd name="connsiteX0" fmla="*/ 0 w 179921"/>
              <a:gd name="connsiteY0" fmla="*/ 239687 h 239687"/>
              <a:gd name="connsiteX1" fmla="*/ 0 w 179921"/>
              <a:gd name="connsiteY1" fmla="*/ 0 h 239687"/>
              <a:gd name="connsiteX2" fmla="*/ 33782 w 179921"/>
              <a:gd name="connsiteY2" fmla="*/ 0 h 239687"/>
              <a:gd name="connsiteX3" fmla="*/ 110591 w 179921"/>
              <a:gd name="connsiteY3" fmla="*/ 121259 h 239687"/>
              <a:gd name="connsiteX4" fmla="*/ 153606 w 179921"/>
              <a:gd name="connsiteY4" fmla="*/ 199136 h 239687"/>
              <a:gd name="connsiteX5" fmla="*/ 154330 w 179921"/>
              <a:gd name="connsiteY5" fmla="*/ 198793 h 239687"/>
              <a:gd name="connsiteX6" fmla="*/ 150774 w 179921"/>
              <a:gd name="connsiteY6" fmla="*/ 100291 h 239687"/>
              <a:gd name="connsiteX7" fmla="*/ 150774 w 179921"/>
              <a:gd name="connsiteY7" fmla="*/ 0 h 239687"/>
              <a:gd name="connsiteX8" fmla="*/ 179921 w 179921"/>
              <a:gd name="connsiteY8" fmla="*/ 0 h 239687"/>
              <a:gd name="connsiteX9" fmla="*/ 179921 w 179921"/>
              <a:gd name="connsiteY9" fmla="*/ 239687 h 239687"/>
              <a:gd name="connsiteX10" fmla="*/ 148641 w 179921"/>
              <a:gd name="connsiteY10" fmla="*/ 239687 h 239687"/>
              <a:gd name="connsiteX11" fmla="*/ 72542 w 179921"/>
              <a:gd name="connsiteY11" fmla="*/ 118059 h 239687"/>
              <a:gd name="connsiteX12" fmla="*/ 27737 w 179921"/>
              <a:gd name="connsiteY12" fmla="*/ 38062 h 239687"/>
              <a:gd name="connsiteX13" fmla="*/ 26670 w 179921"/>
              <a:gd name="connsiteY13" fmla="*/ 38417 h 239687"/>
              <a:gd name="connsiteX14" fmla="*/ 29159 w 179921"/>
              <a:gd name="connsiteY14" fmla="*/ 137274 h 239687"/>
              <a:gd name="connsiteX15" fmla="*/ 29159 w 179921"/>
              <a:gd name="connsiteY15" fmla="*/ 239687 h 239687"/>
              <a:gd name="connsiteX16" fmla="*/ 0 w 179921"/>
              <a:gd name="connsiteY16" fmla="*/ 239687 h 239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79921" h="239687">
                <a:moveTo>
                  <a:pt x="0" y="239687"/>
                </a:moveTo>
                <a:lnTo>
                  <a:pt x="0" y="0"/>
                </a:lnTo>
                <a:lnTo>
                  <a:pt x="33782" y="0"/>
                </a:lnTo>
                <a:lnTo>
                  <a:pt x="110591" y="121259"/>
                </a:lnTo>
                <a:cubicBezTo>
                  <a:pt x="128372" y="149352"/>
                  <a:pt x="142240" y="174599"/>
                  <a:pt x="153606" y="199136"/>
                </a:cubicBezTo>
                <a:lnTo>
                  <a:pt x="154330" y="198793"/>
                </a:lnTo>
                <a:cubicBezTo>
                  <a:pt x="151472" y="166776"/>
                  <a:pt x="150774" y="137617"/>
                  <a:pt x="150774" y="100291"/>
                </a:cubicBezTo>
                <a:lnTo>
                  <a:pt x="150774" y="0"/>
                </a:lnTo>
                <a:lnTo>
                  <a:pt x="179921" y="0"/>
                </a:lnTo>
                <a:lnTo>
                  <a:pt x="179921" y="239687"/>
                </a:lnTo>
                <a:lnTo>
                  <a:pt x="148641" y="239687"/>
                </a:lnTo>
                <a:lnTo>
                  <a:pt x="72542" y="118059"/>
                </a:lnTo>
                <a:cubicBezTo>
                  <a:pt x="55829" y="91401"/>
                  <a:pt x="39827" y="64008"/>
                  <a:pt x="27737" y="38062"/>
                </a:cubicBezTo>
                <a:lnTo>
                  <a:pt x="26670" y="38417"/>
                </a:lnTo>
                <a:cubicBezTo>
                  <a:pt x="28448" y="68643"/>
                  <a:pt x="29159" y="97434"/>
                  <a:pt x="29159" y="137274"/>
                </a:cubicBezTo>
                <a:lnTo>
                  <a:pt x="29159" y="239687"/>
                </a:lnTo>
                <a:lnTo>
                  <a:pt x="0" y="239687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10468225" y="2862063"/>
            <a:ext cx="145097" cy="247142"/>
          </a:xfrm>
          <a:custGeom>
            <a:avLst/>
            <a:gdLst>
              <a:gd name="connsiteX0" fmla="*/ 7835 w 145097"/>
              <a:gd name="connsiteY0" fmla="*/ 205892 h 247142"/>
              <a:gd name="connsiteX1" fmla="*/ 63309 w 145097"/>
              <a:gd name="connsiteY1" fmla="*/ 221526 h 247142"/>
              <a:gd name="connsiteX2" fmla="*/ 113448 w 145097"/>
              <a:gd name="connsiteY2" fmla="*/ 180644 h 247142"/>
              <a:gd name="connsiteX3" fmla="*/ 68288 w 145097"/>
              <a:gd name="connsiteY3" fmla="*/ 132994 h 247142"/>
              <a:gd name="connsiteX4" fmla="*/ 4991 w 145097"/>
              <a:gd name="connsiteY4" fmla="*/ 65074 h 247142"/>
              <a:gd name="connsiteX5" fmla="*/ 82498 w 145097"/>
              <a:gd name="connsiteY5" fmla="*/ 0 h 247142"/>
              <a:gd name="connsiteX6" fmla="*/ 135483 w 145097"/>
              <a:gd name="connsiteY6" fmla="*/ 11734 h 247142"/>
              <a:gd name="connsiteX7" fmla="*/ 126948 w 145097"/>
              <a:gd name="connsiteY7" fmla="*/ 36982 h 247142"/>
              <a:gd name="connsiteX8" fmla="*/ 81432 w 145097"/>
              <a:gd name="connsiteY8" fmla="*/ 25603 h 247142"/>
              <a:gd name="connsiteX9" fmla="*/ 36283 w 145097"/>
              <a:gd name="connsiteY9" fmla="*/ 61518 h 247142"/>
              <a:gd name="connsiteX10" fmla="*/ 83934 w 145097"/>
              <a:gd name="connsiteY10" fmla="*/ 107734 h 247142"/>
              <a:gd name="connsiteX11" fmla="*/ 145097 w 145097"/>
              <a:gd name="connsiteY11" fmla="*/ 178143 h 247142"/>
              <a:gd name="connsiteX12" fmla="*/ 61175 w 145097"/>
              <a:gd name="connsiteY12" fmla="*/ 247142 h 247142"/>
              <a:gd name="connsiteX13" fmla="*/ 0 w 145097"/>
              <a:gd name="connsiteY13" fmla="*/ 231851 h 247142"/>
              <a:gd name="connsiteX14" fmla="*/ 7835 w 145097"/>
              <a:gd name="connsiteY14" fmla="*/ 205892 h 2471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45097" h="247142">
                <a:moveTo>
                  <a:pt x="7835" y="205892"/>
                </a:moveTo>
                <a:cubicBezTo>
                  <a:pt x="21704" y="214426"/>
                  <a:pt x="41973" y="221526"/>
                  <a:pt x="63309" y="221526"/>
                </a:cubicBezTo>
                <a:cubicBezTo>
                  <a:pt x="94957" y="221526"/>
                  <a:pt x="113448" y="204825"/>
                  <a:pt x="113448" y="180644"/>
                </a:cubicBezTo>
                <a:cubicBezTo>
                  <a:pt x="113448" y="158242"/>
                  <a:pt x="100647" y="145440"/>
                  <a:pt x="68288" y="132994"/>
                </a:cubicBezTo>
                <a:cubicBezTo>
                  <a:pt x="29171" y="119126"/>
                  <a:pt x="4991" y="98856"/>
                  <a:pt x="4991" y="65074"/>
                </a:cubicBezTo>
                <a:cubicBezTo>
                  <a:pt x="4991" y="27736"/>
                  <a:pt x="35915" y="0"/>
                  <a:pt x="82498" y="0"/>
                </a:cubicBezTo>
                <a:cubicBezTo>
                  <a:pt x="107048" y="0"/>
                  <a:pt x="124815" y="5689"/>
                  <a:pt x="135483" y="11734"/>
                </a:cubicBezTo>
                <a:lnTo>
                  <a:pt x="126948" y="36982"/>
                </a:lnTo>
                <a:cubicBezTo>
                  <a:pt x="119138" y="32715"/>
                  <a:pt x="103136" y="25603"/>
                  <a:pt x="81432" y="25603"/>
                </a:cubicBezTo>
                <a:cubicBezTo>
                  <a:pt x="48717" y="25603"/>
                  <a:pt x="36283" y="45161"/>
                  <a:pt x="36283" y="61518"/>
                </a:cubicBezTo>
                <a:cubicBezTo>
                  <a:pt x="36283" y="83921"/>
                  <a:pt x="50863" y="94945"/>
                  <a:pt x="83934" y="107734"/>
                </a:cubicBezTo>
                <a:cubicBezTo>
                  <a:pt x="124472" y="123393"/>
                  <a:pt x="145097" y="142951"/>
                  <a:pt x="145097" y="178143"/>
                </a:cubicBezTo>
                <a:cubicBezTo>
                  <a:pt x="145097" y="215138"/>
                  <a:pt x="117716" y="247142"/>
                  <a:pt x="61175" y="247142"/>
                </a:cubicBezTo>
                <a:cubicBezTo>
                  <a:pt x="38048" y="247142"/>
                  <a:pt x="12813" y="240385"/>
                  <a:pt x="0" y="231851"/>
                </a:cubicBezTo>
                <a:lnTo>
                  <a:pt x="7835" y="205892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10737452" y="3065098"/>
            <a:ext cx="42316" cy="44450"/>
          </a:xfrm>
          <a:custGeom>
            <a:avLst/>
            <a:gdLst>
              <a:gd name="connsiteX0" fmla="*/ 0 w 42316"/>
              <a:gd name="connsiteY0" fmla="*/ 22415 h 44450"/>
              <a:gd name="connsiteX1" fmla="*/ 21349 w 42316"/>
              <a:gd name="connsiteY1" fmla="*/ 0 h 44450"/>
              <a:gd name="connsiteX2" fmla="*/ 42316 w 42316"/>
              <a:gd name="connsiteY2" fmla="*/ 22415 h 44450"/>
              <a:gd name="connsiteX3" fmla="*/ 20993 w 42316"/>
              <a:gd name="connsiteY3" fmla="*/ 44450 h 44450"/>
              <a:gd name="connsiteX4" fmla="*/ 0 w 42316"/>
              <a:gd name="connsiteY4" fmla="*/ 22415 h 44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316" h="44450">
                <a:moveTo>
                  <a:pt x="0" y="22415"/>
                </a:moveTo>
                <a:cubicBezTo>
                  <a:pt x="0" y="9258"/>
                  <a:pt x="8902" y="0"/>
                  <a:pt x="21349" y="0"/>
                </a:cubicBezTo>
                <a:cubicBezTo>
                  <a:pt x="33782" y="0"/>
                  <a:pt x="42316" y="9258"/>
                  <a:pt x="42316" y="22415"/>
                </a:cubicBezTo>
                <a:cubicBezTo>
                  <a:pt x="42316" y="34848"/>
                  <a:pt x="34137" y="44450"/>
                  <a:pt x="20993" y="44450"/>
                </a:cubicBezTo>
                <a:cubicBezTo>
                  <a:pt x="8547" y="44450"/>
                  <a:pt x="0" y="34848"/>
                  <a:pt x="0" y="22415"/>
                </a:cubicBez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10713284" y="2862063"/>
            <a:ext cx="110236" cy="175666"/>
          </a:xfrm>
          <a:custGeom>
            <a:avLst/>
            <a:gdLst>
              <a:gd name="connsiteX0" fmla="*/ 32004 w 110236"/>
              <a:gd name="connsiteY0" fmla="*/ 175666 h 175666"/>
              <a:gd name="connsiteX1" fmla="*/ 31293 w 110236"/>
              <a:gd name="connsiteY1" fmla="*/ 166420 h 175666"/>
              <a:gd name="connsiteX2" fmla="*/ 53340 w 110236"/>
              <a:gd name="connsiteY2" fmla="*/ 104901 h 175666"/>
              <a:gd name="connsiteX3" fmla="*/ 78232 w 110236"/>
              <a:gd name="connsiteY3" fmla="*/ 56184 h 175666"/>
              <a:gd name="connsiteX4" fmla="*/ 44450 w 110236"/>
              <a:gd name="connsiteY4" fmla="*/ 25603 h 175666"/>
              <a:gd name="connsiteX5" fmla="*/ 8534 w 110236"/>
              <a:gd name="connsiteY5" fmla="*/ 36626 h 175666"/>
              <a:gd name="connsiteX6" fmla="*/ 0 w 110236"/>
              <a:gd name="connsiteY6" fmla="*/ 14223 h 175666"/>
              <a:gd name="connsiteX7" fmla="*/ 50851 w 110236"/>
              <a:gd name="connsiteY7" fmla="*/ 0 h 175666"/>
              <a:gd name="connsiteX8" fmla="*/ 110236 w 110236"/>
              <a:gd name="connsiteY8" fmla="*/ 52273 h 175666"/>
              <a:gd name="connsiteX9" fmla="*/ 79654 w 110236"/>
              <a:gd name="connsiteY9" fmla="*/ 114134 h 175666"/>
              <a:gd name="connsiteX10" fmla="*/ 59373 w 110236"/>
              <a:gd name="connsiteY10" fmla="*/ 166420 h 175666"/>
              <a:gd name="connsiteX11" fmla="*/ 59741 w 110236"/>
              <a:gd name="connsiteY11" fmla="*/ 175666 h 175666"/>
              <a:gd name="connsiteX12" fmla="*/ 32004 w 110236"/>
              <a:gd name="connsiteY12" fmla="*/ 175666 h 175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10236" h="175666">
                <a:moveTo>
                  <a:pt x="32004" y="175666"/>
                </a:moveTo>
                <a:lnTo>
                  <a:pt x="31293" y="166420"/>
                </a:lnTo>
                <a:cubicBezTo>
                  <a:pt x="29159" y="147218"/>
                  <a:pt x="35547" y="126238"/>
                  <a:pt x="53340" y="104901"/>
                </a:cubicBezTo>
                <a:cubicBezTo>
                  <a:pt x="69342" y="86042"/>
                  <a:pt x="78232" y="72186"/>
                  <a:pt x="78232" y="56184"/>
                </a:cubicBezTo>
                <a:cubicBezTo>
                  <a:pt x="78232" y="38049"/>
                  <a:pt x="66853" y="25958"/>
                  <a:pt x="44450" y="25603"/>
                </a:cubicBezTo>
                <a:cubicBezTo>
                  <a:pt x="31648" y="25603"/>
                  <a:pt x="17424" y="29870"/>
                  <a:pt x="8534" y="36626"/>
                </a:cubicBezTo>
                <a:lnTo>
                  <a:pt x="0" y="14223"/>
                </a:lnTo>
                <a:cubicBezTo>
                  <a:pt x="11734" y="5689"/>
                  <a:pt x="32004" y="0"/>
                  <a:pt x="50851" y="0"/>
                </a:cubicBezTo>
                <a:cubicBezTo>
                  <a:pt x="91744" y="0"/>
                  <a:pt x="110236" y="25234"/>
                  <a:pt x="110236" y="52273"/>
                </a:cubicBezTo>
                <a:cubicBezTo>
                  <a:pt x="110236" y="76454"/>
                  <a:pt x="96723" y="93878"/>
                  <a:pt x="79654" y="114134"/>
                </a:cubicBezTo>
                <a:cubicBezTo>
                  <a:pt x="64008" y="132626"/>
                  <a:pt x="58305" y="148285"/>
                  <a:pt x="59373" y="166420"/>
                </a:cubicBezTo>
                <a:lnTo>
                  <a:pt x="59741" y="175666"/>
                </a:lnTo>
                <a:lnTo>
                  <a:pt x="32004" y="175666"/>
                </a:lnTo>
              </a:path>
            </a:pathLst>
          </a:custGeom>
          <a:solidFill>
            <a:srgbClr val="2732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7490898" y="9150714"/>
            <a:ext cx="621601" cy="508000"/>
          </a:xfrm>
          <a:custGeom>
            <a:avLst/>
            <a:gdLst>
              <a:gd name="connsiteX0" fmla="*/ 304546 w 621601"/>
              <a:gd name="connsiteY0" fmla="*/ 156488 h 508000"/>
              <a:gd name="connsiteX1" fmla="*/ 301968 w 621601"/>
              <a:gd name="connsiteY1" fmla="*/ 126847 h 508000"/>
              <a:gd name="connsiteX2" fmla="*/ 365290 w 621601"/>
              <a:gd name="connsiteY2" fmla="*/ 17640 h 508000"/>
              <a:gd name="connsiteX3" fmla="*/ 436460 w 621601"/>
              <a:gd name="connsiteY3" fmla="*/ 0 h 508000"/>
              <a:gd name="connsiteX4" fmla="*/ 518401 w 621601"/>
              <a:gd name="connsiteY4" fmla="*/ 34683 h 508000"/>
              <a:gd name="connsiteX5" fmla="*/ 530492 w 621601"/>
              <a:gd name="connsiteY5" fmla="*/ 38010 h 508000"/>
              <a:gd name="connsiteX6" fmla="*/ 604952 w 621601"/>
              <a:gd name="connsiteY6" fmla="*/ 9410 h 508000"/>
              <a:gd name="connsiteX7" fmla="*/ 554076 w 621601"/>
              <a:gd name="connsiteY7" fmla="*/ 80060 h 508000"/>
              <a:gd name="connsiteX8" fmla="*/ 588162 w 621601"/>
              <a:gd name="connsiteY8" fmla="*/ 72402 h 508000"/>
              <a:gd name="connsiteX9" fmla="*/ 621601 w 621601"/>
              <a:gd name="connsiteY9" fmla="*/ 60578 h 508000"/>
              <a:gd name="connsiteX10" fmla="*/ 569595 w 621601"/>
              <a:gd name="connsiteY10" fmla="*/ 117652 h 508000"/>
              <a:gd name="connsiteX11" fmla="*/ 559016 w 621601"/>
              <a:gd name="connsiteY11" fmla="*/ 138124 h 508000"/>
              <a:gd name="connsiteX12" fmla="*/ 525030 w 621601"/>
              <a:gd name="connsiteY12" fmla="*/ 298818 h 508000"/>
              <a:gd name="connsiteX13" fmla="*/ 473342 w 621601"/>
              <a:gd name="connsiteY13" fmla="*/ 380110 h 508000"/>
              <a:gd name="connsiteX14" fmla="*/ 343293 w 621601"/>
              <a:gd name="connsiteY14" fmla="*/ 477557 h 508000"/>
              <a:gd name="connsiteX15" fmla="*/ 252476 w 621601"/>
              <a:gd name="connsiteY15" fmla="*/ 503301 h 508000"/>
              <a:gd name="connsiteX16" fmla="*/ 190716 w 621601"/>
              <a:gd name="connsiteY16" fmla="*/ 508000 h 508000"/>
              <a:gd name="connsiteX17" fmla="*/ 16942 w 621601"/>
              <a:gd name="connsiteY17" fmla="*/ 462685 h 508000"/>
              <a:gd name="connsiteX18" fmla="*/ 0 w 621601"/>
              <a:gd name="connsiteY18" fmla="*/ 451471 h 508000"/>
              <a:gd name="connsiteX19" fmla="*/ 186601 w 621601"/>
              <a:gd name="connsiteY19" fmla="*/ 397661 h 508000"/>
              <a:gd name="connsiteX20" fmla="*/ 112751 w 621601"/>
              <a:gd name="connsiteY20" fmla="*/ 371779 h 508000"/>
              <a:gd name="connsiteX21" fmla="*/ 68656 w 621601"/>
              <a:gd name="connsiteY21" fmla="*/ 308736 h 508000"/>
              <a:gd name="connsiteX22" fmla="*/ 120574 w 621601"/>
              <a:gd name="connsiteY22" fmla="*/ 308736 h 508000"/>
              <a:gd name="connsiteX23" fmla="*/ 120840 w 621601"/>
              <a:gd name="connsiteY23" fmla="*/ 306196 h 508000"/>
              <a:gd name="connsiteX24" fmla="*/ 22466 w 621601"/>
              <a:gd name="connsiteY24" fmla="*/ 180289 h 508000"/>
              <a:gd name="connsiteX25" fmla="*/ 74777 w 621601"/>
              <a:gd name="connsiteY25" fmla="*/ 195744 h 508000"/>
              <a:gd name="connsiteX26" fmla="*/ 76670 w 621601"/>
              <a:gd name="connsiteY26" fmla="*/ 192671 h 508000"/>
              <a:gd name="connsiteX27" fmla="*/ 25514 w 621601"/>
              <a:gd name="connsiteY27" fmla="*/ 115416 h 508000"/>
              <a:gd name="connsiteX28" fmla="*/ 40805 w 621601"/>
              <a:gd name="connsiteY28" fmla="*/ 23570 h 508000"/>
              <a:gd name="connsiteX29" fmla="*/ 304546 w 621601"/>
              <a:gd name="connsiteY29" fmla="*/ 156488 h 50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621601" h="508000">
                <a:moveTo>
                  <a:pt x="304546" y="156488"/>
                </a:moveTo>
                <a:cubicBezTo>
                  <a:pt x="303581" y="145884"/>
                  <a:pt x="301815" y="136346"/>
                  <a:pt x="301968" y="126847"/>
                </a:cubicBezTo>
                <a:cubicBezTo>
                  <a:pt x="302704" y="78764"/>
                  <a:pt x="324815" y="42862"/>
                  <a:pt x="365290" y="17640"/>
                </a:cubicBezTo>
                <a:cubicBezTo>
                  <a:pt x="387146" y="4038"/>
                  <a:pt x="411366" y="-978"/>
                  <a:pt x="436460" y="0"/>
                </a:cubicBezTo>
                <a:cubicBezTo>
                  <a:pt x="467792" y="1206"/>
                  <a:pt x="495820" y="12064"/>
                  <a:pt x="518401" y="34683"/>
                </a:cubicBezTo>
                <a:cubicBezTo>
                  <a:pt x="522008" y="38277"/>
                  <a:pt x="525195" y="39166"/>
                  <a:pt x="530492" y="38010"/>
                </a:cubicBezTo>
                <a:cubicBezTo>
                  <a:pt x="556463" y="32321"/>
                  <a:pt x="580707" y="22428"/>
                  <a:pt x="604952" y="9410"/>
                </a:cubicBezTo>
                <a:cubicBezTo>
                  <a:pt x="596989" y="40017"/>
                  <a:pt x="577545" y="60921"/>
                  <a:pt x="554076" y="80060"/>
                </a:cubicBezTo>
                <a:cubicBezTo>
                  <a:pt x="565455" y="77558"/>
                  <a:pt x="576974" y="75627"/>
                  <a:pt x="588162" y="72402"/>
                </a:cubicBezTo>
                <a:cubicBezTo>
                  <a:pt x="599554" y="69100"/>
                  <a:pt x="610590" y="64541"/>
                  <a:pt x="621601" y="60578"/>
                </a:cubicBezTo>
                <a:cubicBezTo>
                  <a:pt x="610743" y="80200"/>
                  <a:pt x="587768" y="103974"/>
                  <a:pt x="569595" y="117652"/>
                </a:cubicBezTo>
                <a:cubicBezTo>
                  <a:pt x="562889" y="122707"/>
                  <a:pt x="558965" y="128345"/>
                  <a:pt x="559016" y="138124"/>
                </a:cubicBezTo>
                <a:cubicBezTo>
                  <a:pt x="559320" y="194043"/>
                  <a:pt x="548526" y="247763"/>
                  <a:pt x="525030" y="298818"/>
                </a:cubicBezTo>
                <a:cubicBezTo>
                  <a:pt x="511442" y="328294"/>
                  <a:pt x="494601" y="355498"/>
                  <a:pt x="473342" y="380110"/>
                </a:cubicBezTo>
                <a:cubicBezTo>
                  <a:pt x="437057" y="422109"/>
                  <a:pt x="393713" y="454545"/>
                  <a:pt x="343293" y="477557"/>
                </a:cubicBezTo>
                <a:cubicBezTo>
                  <a:pt x="314363" y="490753"/>
                  <a:pt x="284112" y="499744"/>
                  <a:pt x="252476" y="503301"/>
                </a:cubicBezTo>
                <a:cubicBezTo>
                  <a:pt x="231965" y="505599"/>
                  <a:pt x="211290" y="508241"/>
                  <a:pt x="190716" y="508000"/>
                </a:cubicBezTo>
                <a:cubicBezTo>
                  <a:pt x="129197" y="507238"/>
                  <a:pt x="70891" y="492962"/>
                  <a:pt x="16942" y="462685"/>
                </a:cubicBezTo>
                <a:cubicBezTo>
                  <a:pt x="11201" y="459472"/>
                  <a:pt x="5702" y="455879"/>
                  <a:pt x="0" y="451471"/>
                </a:cubicBezTo>
                <a:cubicBezTo>
                  <a:pt x="68084" y="455738"/>
                  <a:pt x="130733" y="441718"/>
                  <a:pt x="186601" y="397661"/>
                </a:cubicBezTo>
                <a:cubicBezTo>
                  <a:pt x="158623" y="396125"/>
                  <a:pt x="133884" y="387870"/>
                  <a:pt x="112751" y="371779"/>
                </a:cubicBezTo>
                <a:cubicBezTo>
                  <a:pt x="91618" y="355713"/>
                  <a:pt x="75996" y="335050"/>
                  <a:pt x="68656" y="308736"/>
                </a:cubicBezTo>
                <a:lnTo>
                  <a:pt x="120574" y="308736"/>
                </a:lnTo>
                <a:cubicBezTo>
                  <a:pt x="120663" y="307885"/>
                  <a:pt x="120764" y="307034"/>
                  <a:pt x="120840" y="306196"/>
                </a:cubicBezTo>
                <a:cubicBezTo>
                  <a:pt x="58826" y="286638"/>
                  <a:pt x="26289" y="244563"/>
                  <a:pt x="22466" y="180289"/>
                </a:cubicBezTo>
                <a:cubicBezTo>
                  <a:pt x="40500" y="185622"/>
                  <a:pt x="57670" y="190677"/>
                  <a:pt x="74777" y="195744"/>
                </a:cubicBezTo>
                <a:cubicBezTo>
                  <a:pt x="75425" y="194716"/>
                  <a:pt x="76060" y="193699"/>
                  <a:pt x="76670" y="192671"/>
                </a:cubicBezTo>
                <a:cubicBezTo>
                  <a:pt x="50698" y="172630"/>
                  <a:pt x="31877" y="147928"/>
                  <a:pt x="25514" y="115416"/>
                </a:cubicBezTo>
                <a:cubicBezTo>
                  <a:pt x="19228" y="83260"/>
                  <a:pt x="23774" y="52793"/>
                  <a:pt x="40805" y="23570"/>
                </a:cubicBezTo>
                <a:cubicBezTo>
                  <a:pt x="109411" y="106781"/>
                  <a:pt x="196469" y="152374"/>
                  <a:pt x="304546" y="1564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7138" y="927100"/>
            <a:ext cx="711200" cy="850900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538" y="914400"/>
            <a:ext cx="774700" cy="876300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6000" y="2857500"/>
            <a:ext cx="228600" cy="266700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6600" y="2844800"/>
            <a:ext cx="241300" cy="304800"/>
          </a:xfrm>
          <a:prstGeom prst="rect">
            <a:avLst/>
          </a:prstGeom>
          <a:noFill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42500" y="2844800"/>
            <a:ext cx="241300" cy="279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267700" y="9182100"/>
            <a:ext cx="2869696" cy="5986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/>
            </a:pPr>
            <a:r>
              <a:rPr lang="en-US" altLang="zh-CN" sz="2400" dirty="0" smtClean="0">
                <a:solidFill>
                  <a:srgbClr val="FFFFFF"/>
                </a:solidFill>
                <a:cs typeface="Myriad Pro" pitchFamily="18" charset="0"/>
              </a:rPr>
              <a:t>Twitter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2400" dirty="0" smtClean="0">
                <a:solidFill>
                  <a:srgbClr val="FFFFFF"/>
                </a:solidFill>
                <a:cs typeface="Myriad Pro" pitchFamily="18" charset="0"/>
              </a:rPr>
              <a:t>twitter.com/EuroGOOS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12613507" y="9169400"/>
            <a:ext cx="3001143" cy="5986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/>
            </a:pPr>
            <a:r>
              <a:rPr lang="en-US" altLang="zh-CN" sz="2400" dirty="0" smtClean="0">
                <a:solidFill>
                  <a:srgbClr val="FFFFFF"/>
                </a:solidFill>
                <a:cs typeface="Myriad Pro" pitchFamily="18" charset="0"/>
              </a:rPr>
              <a:t>E-mail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2400" dirty="0" smtClean="0">
                <a:solidFill>
                  <a:srgbClr val="FFFFFF"/>
                </a:solidFill>
                <a:cs typeface="Myriad Pro" pitchFamily="18" charset="0"/>
              </a:rPr>
              <a:t>eurogoos@eurogoos.eu</a:t>
            </a:r>
          </a:p>
        </p:txBody>
      </p:sp>
      <p:sp>
        <p:nvSpPr>
          <p:cNvPr id="1024" name="TextBox 1"/>
          <p:cNvSpPr txBox="1"/>
          <p:nvPr/>
        </p:nvSpPr>
        <p:spPr>
          <a:xfrm>
            <a:off x="4279900" y="9169400"/>
            <a:ext cx="2304567" cy="60144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/>
            </a:pPr>
            <a:r>
              <a:rPr lang="en-US" altLang="zh-CN" sz="2400" dirty="0" smtClean="0">
                <a:solidFill>
                  <a:srgbClr val="FFFFFF"/>
                </a:solidFill>
                <a:cs typeface="Myriad Pro" pitchFamily="18" charset="0"/>
              </a:rPr>
              <a:t>Website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2400" dirty="0" err="1" smtClean="0">
                <a:solidFill>
                  <a:srgbClr val="FFFFFF"/>
                </a:solidFill>
                <a:cs typeface="Myriad Pro" pitchFamily="18" charset="0"/>
              </a:rPr>
              <a:t>www.eurogoos.eu</a:t>
            </a:r>
            <a:endParaRPr lang="en-US" altLang="zh-CN" sz="2400" dirty="0" smtClean="0">
              <a:solidFill>
                <a:srgbClr val="FFFFFF"/>
              </a:solidFill>
              <a:cs typeface="Myriad Pro" pitchFamily="18" charset="0"/>
            </a:endParaRPr>
          </a:p>
        </p:txBody>
      </p:sp>
      <p:sp>
        <p:nvSpPr>
          <p:cNvPr id="1025" name="TextBox 1"/>
          <p:cNvSpPr txBox="1"/>
          <p:nvPr/>
        </p:nvSpPr>
        <p:spPr>
          <a:xfrm>
            <a:off x="4794250" y="5137845"/>
            <a:ext cx="6752041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609600" algn="l"/>
                <a:tab pos="850900" algn="l"/>
                <a:tab pos="1765300" algn="l"/>
                <a:tab pos="2311400" algn="l"/>
                <a:tab pos="2336800" algn="l"/>
              </a:tabLst>
            </a:pP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</a:rPr>
              <a:t>				glenn.nolan@eurogoos.eu</a:t>
            </a:r>
          </a:p>
        </p:txBody>
      </p:sp>
      <p:pic>
        <p:nvPicPr>
          <p:cNvPr id="1026" name="Afbeelding 10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3254" y="9146877"/>
            <a:ext cx="766903" cy="543223"/>
          </a:xfrm>
          <a:prstGeom prst="rect">
            <a:avLst/>
          </a:prstGeom>
        </p:spPr>
      </p:pic>
      <p:pic>
        <p:nvPicPr>
          <p:cNvPr id="1028" name="Afbeelding 10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6450" y="9029700"/>
            <a:ext cx="76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9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15995648" cy="1143000"/>
          </a:xfrm>
        </p:spPr>
        <p:txBody>
          <a:bodyPr>
            <a:noAutofit/>
          </a:bodyPr>
          <a:lstStyle/>
          <a:p>
            <a:r>
              <a:rPr lang="en-US" altLang="fr-FR" sz="4800" b="1" dirty="0">
                <a:ea typeface="ＭＳ Ｐゴシック" charset="-128"/>
              </a:rPr>
              <a:t>General information</a:t>
            </a:r>
            <a:br>
              <a:rPr lang="en-US" altLang="fr-FR" sz="4800" b="1" dirty="0">
                <a:ea typeface="ＭＳ Ｐゴシック" charset="-128"/>
              </a:rPr>
            </a:br>
            <a:endParaRPr lang="en-US" altLang="fr-FR" sz="4800" b="1" i="1" dirty="0"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300" y="1438355"/>
            <a:ext cx="14935200" cy="758189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b="1" dirty="0" smtClean="0"/>
              <a:t>Type: </a:t>
            </a:r>
            <a:r>
              <a:rPr lang="en-US" dirty="0" smtClean="0"/>
              <a:t>International Non-Profit </a:t>
            </a:r>
            <a:r>
              <a:rPr lang="en-GB" dirty="0" smtClean="0"/>
              <a:t>Association under Belgian Law</a:t>
            </a:r>
          </a:p>
          <a:p>
            <a:pPr>
              <a:defRPr/>
            </a:pPr>
            <a:r>
              <a:rPr lang="en-US" b="1" dirty="0" smtClean="0"/>
              <a:t>Funding </a:t>
            </a:r>
            <a:r>
              <a:rPr lang="en-US" b="1" dirty="0"/>
              <a:t>characterization: </a:t>
            </a:r>
            <a:r>
              <a:rPr lang="en-US" dirty="0" smtClean="0"/>
              <a:t>Membership and projects</a:t>
            </a:r>
          </a:p>
          <a:p>
            <a:pPr>
              <a:defRPr/>
            </a:pPr>
            <a:r>
              <a:rPr lang="en-US" b="1" dirty="0"/>
              <a:t>GRA </a:t>
            </a:r>
            <a:r>
              <a:rPr lang="en-US" b="1" dirty="0" smtClean="0"/>
              <a:t>leadership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 smtClean="0"/>
              <a:t>Secretariat:</a:t>
            </a:r>
            <a:endParaRPr lang="en-US" b="1" dirty="0"/>
          </a:p>
          <a:p>
            <a:pPr lvl="1">
              <a:defRPr/>
            </a:pPr>
            <a:r>
              <a:rPr lang="en-US" dirty="0" smtClean="0"/>
              <a:t>Glenn Nolan, </a:t>
            </a:r>
            <a:r>
              <a:rPr lang="en-US" dirty="0" smtClean="0"/>
              <a:t>Secretary General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Email</a:t>
            </a:r>
            <a:r>
              <a:rPr lang="en-US" dirty="0"/>
              <a:t>: </a:t>
            </a:r>
            <a:r>
              <a:rPr lang="en-US" dirty="0" err="1" smtClean="0"/>
              <a:t>glenn.nolan@eurogoos.eu</a:t>
            </a:r>
            <a:r>
              <a:rPr lang="en-US" dirty="0" smtClean="0"/>
              <a:t> </a:t>
            </a:r>
          </a:p>
          <a:p>
            <a:pPr marL="511970" lvl="1" indent="-511970">
              <a:buFontTx/>
              <a:buChar char="•"/>
              <a:defRPr/>
            </a:pPr>
            <a:r>
              <a:rPr lang="en-US" sz="3600" b="1" dirty="0"/>
              <a:t>Website: </a:t>
            </a:r>
            <a:r>
              <a:rPr lang="en-US" sz="3600" dirty="0"/>
              <a:t>[http://eurogoos.eu/]</a:t>
            </a:r>
          </a:p>
          <a:p>
            <a:pPr>
              <a:defRPr/>
            </a:pPr>
            <a:r>
              <a:rPr lang="en-US" b="1" dirty="0"/>
              <a:t>Membership: </a:t>
            </a:r>
            <a:r>
              <a:rPr lang="en-US" dirty="0" smtClean="0"/>
              <a:t>41 members in 19 countries [http</a:t>
            </a:r>
            <a:r>
              <a:rPr lang="en-US" dirty="0"/>
              <a:t>://</a:t>
            </a:r>
            <a:r>
              <a:rPr lang="en-US" dirty="0" err="1"/>
              <a:t>eurogoos.eu</a:t>
            </a:r>
            <a:r>
              <a:rPr lang="en-US" dirty="0"/>
              <a:t>/about-</a:t>
            </a:r>
            <a:r>
              <a:rPr lang="en-US" dirty="0" err="1"/>
              <a:t>eurogoos</a:t>
            </a:r>
            <a:r>
              <a:rPr lang="en-US" dirty="0"/>
              <a:t>/list-of-</a:t>
            </a:r>
            <a:r>
              <a:rPr lang="en-US" dirty="0" err="1"/>
              <a:t>eurogoos</a:t>
            </a:r>
            <a:r>
              <a:rPr lang="en-US" dirty="0"/>
              <a:t>-member-agencies-and-contact-persons</a:t>
            </a:r>
            <a:r>
              <a:rPr lang="en-US" dirty="0" smtClean="0"/>
              <a:t>/]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b="1" dirty="0"/>
              <a:t>Terms of Reference: </a:t>
            </a:r>
            <a:r>
              <a:rPr lang="en-US" u="sng" dirty="0">
                <a:hlinkClick r:id="rId2"/>
              </a:rPr>
              <a:t>http://</a:t>
            </a:r>
            <a:r>
              <a:rPr lang="en-US" u="sng" dirty="0" err="1">
                <a:hlinkClick r:id="rId2"/>
              </a:rPr>
              <a:t>eurogoos.eu</a:t>
            </a:r>
            <a:r>
              <a:rPr lang="en-US" u="sng" dirty="0">
                <a:hlinkClick r:id="rId2"/>
              </a:rPr>
              <a:t>/documents/reference-documents/</a:t>
            </a:r>
            <a:endParaRPr lang="da-DK" dirty="0"/>
          </a:p>
          <a:p>
            <a:pPr>
              <a:defRPr/>
            </a:pPr>
            <a:r>
              <a:rPr lang="en-US" b="1" dirty="0" smtClean="0"/>
              <a:t>Meetings: </a:t>
            </a:r>
            <a:r>
              <a:rPr lang="en-US" dirty="0" smtClean="0"/>
              <a:t>The EuroGOOS Annual General Assembly takes place in Brussels every year in May.</a:t>
            </a:r>
            <a:endParaRPr lang="en-US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959915"/>
              </p:ext>
            </p:extLst>
          </p:nvPr>
        </p:nvGraphicFramePr>
        <p:xfrm>
          <a:off x="1974850" y="2628900"/>
          <a:ext cx="5781041" cy="2499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0687"/>
                <a:gridCol w="1079619"/>
                <a:gridCol w="1170434"/>
                <a:gridCol w="1280301"/>
              </a:tblGrid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 dirty="0">
                          <a:effectLst/>
                        </a:rPr>
                        <a:t>Name</a:t>
                      </a:r>
                      <a:endParaRPr lang="da-DK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Country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1</a:t>
                      </a:r>
                      <a:r>
                        <a:rPr lang="en-US" sz="1100" cap="all" baseline="30000">
                          <a:effectLst/>
                        </a:rPr>
                        <a:t>st</a:t>
                      </a:r>
                      <a:r>
                        <a:rPr lang="en-US" sz="1100" cap="all">
                          <a:effectLst/>
                        </a:rPr>
                        <a:t> mandate 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2</a:t>
                      </a:r>
                      <a:r>
                        <a:rPr lang="en-US" sz="1100" cap="all" baseline="30000">
                          <a:effectLst/>
                        </a:rPr>
                        <a:t>nd</a:t>
                      </a:r>
                      <a:r>
                        <a:rPr lang="en-US" sz="1100" cap="all">
                          <a:effectLst/>
                        </a:rPr>
                        <a:t> mandate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Erik buch, chair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Denmark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2013-2016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2016-2018</a:t>
                      </a:r>
                      <a:endParaRPr lang="da-DK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George Petihakis, vice-chair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Greece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2015-2018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2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Bernd Brugge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Germany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2013-2016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2016-2019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Patrick farcy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France</a:t>
                      </a:r>
                      <a:endParaRPr lang="da-DK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2016-2019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urmas lips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Estonia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2013-2016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2016-2019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Rosalia santoleri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Italy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2015-2018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>
                          <a:effectLst/>
                        </a:rPr>
                        <a:t>antonio santos martinho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Portugal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2015-2018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cap="all" dirty="0">
                          <a:effectLst/>
                        </a:rPr>
                        <a:t>Henning </a:t>
                      </a:r>
                      <a:r>
                        <a:rPr lang="en-US" sz="1100" cap="all" dirty="0" err="1">
                          <a:effectLst/>
                        </a:rPr>
                        <a:t>Wehde</a:t>
                      </a:r>
                      <a:endParaRPr lang="da-DK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Norway 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2016-2019</a:t>
                      </a:r>
                      <a:endParaRPr lang="da-DK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da-DK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0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50" y="508001"/>
            <a:ext cx="14020799" cy="97916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13650" y="1714500"/>
            <a:ext cx="8009426" cy="7152278"/>
            <a:chOff x="7613649" y="1714497"/>
            <a:chExt cx="8009427" cy="7152276"/>
          </a:xfrm>
        </p:grpSpPr>
        <p:sp>
          <p:nvSpPr>
            <p:cNvPr id="13" name="Rounded Rectangle 12"/>
            <p:cNvSpPr/>
            <p:nvPr/>
          </p:nvSpPr>
          <p:spPr>
            <a:xfrm>
              <a:off x="12109449" y="7734295"/>
              <a:ext cx="3513627" cy="1132478"/>
            </a:xfrm>
            <a:prstGeom prst="roundRect">
              <a:avLst/>
            </a:prstGeom>
            <a:gradFill>
              <a:gsLst>
                <a:gs pos="50990">
                  <a:schemeClr val="accent4">
                    <a:lumMod val="40000"/>
                    <a:lumOff val="6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35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63211" tIns="81606" rIns="163211" bIns="81606" rtlCol="0" anchor="ctr"/>
            <a:lstStyle/>
            <a:p>
              <a:pPr lvl="0" algn="ctr"/>
              <a:r>
                <a:rPr lang="en-US" sz="3100" dirty="0" smtClean="0">
                  <a:solidFill>
                    <a:prstClr val="black"/>
                  </a:solidFill>
                </a:rPr>
                <a:t>ODYSSEA</a:t>
              </a:r>
              <a:endParaRPr lang="en-US" sz="3100" dirty="0">
                <a:solidFill>
                  <a:prstClr val="black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613649" y="7124695"/>
              <a:ext cx="2362200" cy="14478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163211" tIns="81606" rIns="163211" bIns="81606" rtlCol="0" anchor="ctr"/>
            <a:lstStyle/>
            <a:p>
              <a:pPr lvl="0" algn="ctr"/>
              <a:r>
                <a:rPr lang="en-US" sz="3100" dirty="0" err="1" smtClean="0">
                  <a:solidFill>
                    <a:prstClr val="black"/>
                  </a:solidFill>
                </a:rPr>
                <a:t>AtlantOS</a:t>
              </a:r>
              <a:endParaRPr lang="en-US" sz="3100" dirty="0">
                <a:solidFill>
                  <a:prstClr val="black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1804649" y="1714497"/>
              <a:ext cx="2068413" cy="62743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163211" tIns="81606" rIns="163211" bIns="81606" rtlCol="0" anchor="ctr"/>
            <a:lstStyle/>
            <a:p>
              <a:pPr lvl="0" algn="ctr"/>
              <a:r>
                <a:rPr lang="en-US" sz="3100" dirty="0" smtClean="0">
                  <a:solidFill>
                    <a:prstClr val="black"/>
                  </a:solidFill>
                </a:rPr>
                <a:t>INTAROS</a:t>
              </a:r>
              <a:endParaRPr lang="en-US" sz="3100" dirty="0">
                <a:solidFill>
                  <a:prstClr val="black"/>
                </a:solidFill>
              </a:endParaRP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8299450" y="5143500"/>
            <a:ext cx="4191001" cy="1447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63172" tIns="81586" rIns="163172" bIns="81586" rtlCol="0" anchor="ctr"/>
          <a:lstStyle/>
          <a:p>
            <a:pPr lvl="0" algn="ctr"/>
            <a:r>
              <a:rPr lang="en-US" sz="6000" b="1" dirty="0" smtClean="0">
                <a:solidFill>
                  <a:prstClr val="black"/>
                </a:solidFill>
              </a:rPr>
              <a:t>EOOS</a:t>
            </a:r>
            <a:endParaRPr lang="en-US" sz="6000" b="1" dirty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050" y="342900"/>
            <a:ext cx="5749551" cy="6270624"/>
            <a:chOff x="6629094" y="3665856"/>
            <a:chExt cx="5749551" cy="6270624"/>
          </a:xfrm>
        </p:grpSpPr>
        <p:grpSp>
          <p:nvGrpSpPr>
            <p:cNvPr id="41" name="Group 40"/>
            <p:cNvGrpSpPr/>
            <p:nvPr/>
          </p:nvGrpSpPr>
          <p:grpSpPr>
            <a:xfrm>
              <a:off x="6629094" y="3665856"/>
              <a:ext cx="5749551" cy="6270624"/>
              <a:chOff x="1631951" y="895975"/>
              <a:chExt cx="2879725" cy="5341314"/>
            </a:xfrm>
          </p:grpSpPr>
          <p:sp>
            <p:nvSpPr>
              <p:cNvPr id="43" name="Rounded Rectangle 42"/>
              <p:cNvSpPr/>
              <p:nvPr/>
            </p:nvSpPr>
            <p:spPr bwMode="auto">
              <a:xfrm>
                <a:off x="1631951" y="895975"/>
                <a:ext cx="2879725" cy="5341314"/>
              </a:xfrm>
              <a:prstGeom prst="roundRect">
                <a:avLst/>
              </a:prstGeom>
              <a:solidFill>
                <a:srgbClr val="8FE1FF"/>
              </a:solidFill>
              <a:ln w="38100" cap="flat" cmpd="sng" algn="ctr">
                <a:solidFill>
                  <a:srgbClr val="09409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r>
                  <a:rPr lang="en-US" sz="4300" b="1" dirty="0">
                    <a:solidFill>
                      <a:schemeClr val="tx2"/>
                    </a:solidFill>
                    <a:cs typeface="Century"/>
                  </a:rPr>
                  <a:t>Ocean Observations</a:t>
                </a:r>
                <a:endParaRPr lang="el-GR" sz="4300" b="1" dirty="0">
                  <a:solidFill>
                    <a:schemeClr val="tx2"/>
                  </a:solidFill>
                  <a:cs typeface="Century"/>
                </a:endParaRPr>
              </a:p>
            </p:txBody>
          </p:sp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3939" y="3040225"/>
                <a:ext cx="633038" cy="2646681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1607" y="4082064"/>
                <a:ext cx="1082440" cy="1597344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23525" t="6507" r="14143" b="14639"/>
            <a:stretch/>
          </p:blipFill>
          <p:spPr>
            <a:xfrm>
              <a:off x="8104754" y="7415083"/>
              <a:ext cx="2101654" cy="18664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4231" r="10354" b="37150"/>
            <a:stretch/>
          </p:blipFill>
          <p:spPr>
            <a:xfrm>
              <a:off x="8102297" y="6117112"/>
              <a:ext cx="4025321" cy="1665671"/>
            </a:xfrm>
            <a:prstGeom prst="rect">
              <a:avLst/>
            </a:prstGeom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20998"/>
            <a:stretch/>
          </p:blipFill>
          <p:spPr bwMode="auto">
            <a:xfrm>
              <a:off x="9310022" y="4927685"/>
              <a:ext cx="2820055" cy="1364528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651" y="4934521"/>
              <a:ext cx="2569798" cy="1340702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ounded Rectangle 16"/>
          <p:cNvSpPr/>
          <p:nvPr/>
        </p:nvSpPr>
        <p:spPr>
          <a:xfrm>
            <a:off x="12838855" y="4092127"/>
            <a:ext cx="2362200" cy="1447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63211" tIns="81606" rIns="163211" bIns="81606" rtlCol="0" anchor="ctr"/>
          <a:lstStyle/>
          <a:p>
            <a:pPr lvl="0" algn="ctr"/>
            <a:r>
              <a:rPr lang="en-US" sz="3100" dirty="0" smtClean="0">
                <a:solidFill>
                  <a:prstClr val="black"/>
                </a:solidFill>
              </a:rPr>
              <a:t>JERICO NEXT</a:t>
            </a:r>
            <a:endParaRPr lang="en-US" sz="3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>
            <a:off x="603250" y="1790700"/>
            <a:ext cx="17080446" cy="25400"/>
          </a:xfrm>
          <a:custGeom>
            <a:avLst/>
            <a:gdLst>
              <a:gd name="connsiteX0" fmla="*/ 6350 w 17080446"/>
              <a:gd name="connsiteY0" fmla="*/ 6350 h 25400"/>
              <a:gd name="connsiteX1" fmla="*/ 17074096 w 1708044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080446" h="25400">
                <a:moveTo>
                  <a:pt x="6350" y="6350"/>
                </a:moveTo>
                <a:lnTo>
                  <a:pt x="17074096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"/>
          <p:cNvSpPr txBox="1"/>
          <p:nvPr/>
        </p:nvSpPr>
        <p:spPr>
          <a:xfrm>
            <a:off x="12795250" y="9798180"/>
            <a:ext cx="4167359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098" dirty="0" smtClean="0">
                <a:solidFill>
                  <a:srgbClr val="7F7F7F"/>
                </a:solidFill>
                <a:latin typeface="Myriad Pro"/>
                <a:cs typeface="Myriad Pro"/>
              </a:rPr>
              <a:t>eurogoos.eu</a:t>
            </a:r>
            <a:r>
              <a:rPr lang="en-US" altLang="zh-CN" sz="2098" dirty="0" smtClean="0">
                <a:latin typeface="Myriad Pro"/>
                <a:cs typeface="Myriad Pro"/>
              </a:rPr>
              <a:t> </a:t>
            </a:r>
            <a:r>
              <a:rPr lang="en-US" altLang="zh-CN" sz="2098" dirty="0" smtClean="0">
                <a:solidFill>
                  <a:srgbClr val="7F7F7F"/>
                </a:solidFill>
                <a:latin typeface="Myriad Pro"/>
                <a:cs typeface="Myriad Pro"/>
              </a:rPr>
              <a:t>|</a:t>
            </a:r>
            <a:r>
              <a:rPr lang="en-US" altLang="zh-CN" sz="2098" dirty="0" smtClean="0">
                <a:latin typeface="Myriad Pro"/>
                <a:cs typeface="Myriad Pro"/>
              </a:rPr>
              <a:t> </a:t>
            </a:r>
            <a:r>
              <a:rPr lang="en-US" altLang="zh-CN" sz="2098" dirty="0" smtClean="0">
                <a:solidFill>
                  <a:srgbClr val="7F7F7F"/>
                </a:solidFill>
                <a:latin typeface="Myriad Pro"/>
                <a:cs typeface="Myriad Pro"/>
              </a:rPr>
              <a:t>twitter.com/EuroGOOS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0" y="9581417"/>
            <a:ext cx="2367899" cy="63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2068236" y="342900"/>
            <a:ext cx="14132074" cy="13624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ctr">
              <a:lnSpc>
                <a:spcPts val="11500"/>
              </a:lnSpc>
              <a:tabLst/>
            </a:pPr>
            <a:r>
              <a:rPr lang="en-US" altLang="zh-CN" sz="7200" b="1" spc="600" dirty="0" smtClean="0">
                <a:solidFill>
                  <a:srgbClr val="6F9ED0"/>
                </a:solidFill>
                <a:latin typeface="Arial" charset="0"/>
                <a:ea typeface="Arial" charset="0"/>
                <a:cs typeface="Arial" charset="0"/>
              </a:rPr>
              <a:t>Outputs from OO initiatives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55850" y="2552699"/>
            <a:ext cx="3429000" cy="2706946"/>
            <a:chOff x="2432050" y="3238499"/>
            <a:chExt cx="3429000" cy="2706946"/>
          </a:xfrm>
        </p:grpSpPr>
        <p:sp>
          <p:nvSpPr>
            <p:cNvPr id="2" name="Rounded Rectangle 1"/>
            <p:cNvSpPr/>
            <p:nvPr/>
          </p:nvSpPr>
          <p:spPr>
            <a:xfrm>
              <a:off x="2432050" y="3238499"/>
              <a:ext cx="3429000" cy="270694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13050" y="3390900"/>
              <a:ext cx="27432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</a:rPr>
                <a:t>AtlantOS</a:t>
              </a:r>
              <a:r>
                <a:rPr lang="en-US" sz="3200" b="1" dirty="0" smtClean="0">
                  <a:solidFill>
                    <a:srgbClr val="FFFF00"/>
                  </a:solidFill>
                </a:rPr>
                <a:t>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Requirements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Gaps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Networks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Blueprint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13050" y="5753100"/>
            <a:ext cx="3429000" cy="3124200"/>
            <a:chOff x="2432050" y="3238500"/>
            <a:chExt cx="3429000" cy="3124200"/>
          </a:xfrm>
        </p:grpSpPr>
        <p:sp>
          <p:nvSpPr>
            <p:cNvPr id="17" name="Rounded Rectangle 16"/>
            <p:cNvSpPr/>
            <p:nvPr/>
          </p:nvSpPr>
          <p:spPr>
            <a:xfrm>
              <a:off x="2432050" y="3238500"/>
              <a:ext cx="3429000" cy="3124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8250" y="3543300"/>
              <a:ext cx="3352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ODYSSEA: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Requirements</a:t>
              </a:r>
            </a:p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</a:rPr>
                <a:t>Obs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system design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New technologies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SME role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63317" y="6266884"/>
            <a:ext cx="5629903" cy="3199388"/>
            <a:chOff x="10128250" y="5448300"/>
            <a:chExt cx="3429001" cy="3199388"/>
          </a:xfrm>
        </p:grpSpPr>
        <p:sp>
          <p:nvSpPr>
            <p:cNvPr id="20" name="Rounded Rectangle 19"/>
            <p:cNvSpPr/>
            <p:nvPr/>
          </p:nvSpPr>
          <p:spPr>
            <a:xfrm>
              <a:off x="10128250" y="5448300"/>
              <a:ext cx="3429000" cy="3124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28251" y="5600700"/>
              <a:ext cx="34290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EOOS: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Alignment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Gaps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Multiple Use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Integration at global scale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566650" y="3086100"/>
            <a:ext cx="5117046" cy="3844230"/>
            <a:chOff x="2432050" y="3238500"/>
            <a:chExt cx="3470493" cy="3844230"/>
          </a:xfrm>
        </p:grpSpPr>
        <p:sp>
          <p:nvSpPr>
            <p:cNvPr id="23" name="Rounded Rectangle 22"/>
            <p:cNvSpPr/>
            <p:nvPr/>
          </p:nvSpPr>
          <p:spPr>
            <a:xfrm>
              <a:off x="2432050" y="3238500"/>
              <a:ext cx="3429000" cy="3581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13049" y="3543300"/>
              <a:ext cx="308949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JERICO NEXT: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Coastal strategy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Biological components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Standards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Data policy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New technologies</a:t>
              </a:r>
            </a:p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70650" y="2324100"/>
            <a:ext cx="5257800" cy="3844230"/>
            <a:chOff x="2432050" y="3238500"/>
            <a:chExt cx="3380014" cy="3844230"/>
          </a:xfrm>
        </p:grpSpPr>
        <p:sp>
          <p:nvSpPr>
            <p:cNvPr id="26" name="Rounded Rectangle 25"/>
            <p:cNvSpPr/>
            <p:nvPr/>
          </p:nvSpPr>
          <p:spPr>
            <a:xfrm>
              <a:off x="2432050" y="3238500"/>
              <a:ext cx="3380014" cy="354029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13050" y="3543300"/>
              <a:ext cx="2743200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INTAROS: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Requirements: whole system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Gaps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New technologies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Partnerships</a:t>
              </a:r>
            </a:p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1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427" y="542929"/>
            <a:ext cx="15762446" cy="1988345"/>
          </a:xfrm>
        </p:spPr>
        <p:txBody>
          <a:bodyPr>
            <a:normAutofit fontScale="90000"/>
          </a:bodyPr>
          <a:lstStyle/>
          <a:p>
            <a:r>
              <a:rPr lang="en-US" sz="6400" dirty="0">
                <a:solidFill>
                  <a:schemeClr val="tx2"/>
                </a:solidFill>
              </a:rPr>
              <a:t>Developing a Blueprint for  an Atlantic Ocean Observing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457" y="3005138"/>
            <a:ext cx="8306378" cy="6527007"/>
          </a:xfrm>
        </p:spPr>
        <p:txBody>
          <a:bodyPr>
            <a:normAutofit fontScale="77500" lnSpcReduction="20000"/>
          </a:bodyPr>
          <a:lstStyle/>
          <a:p>
            <a:r>
              <a:rPr lang="en-US" sz="4300" dirty="0">
                <a:solidFill>
                  <a:schemeClr val="tx2"/>
                </a:solidFill>
              </a:rPr>
              <a:t> </a:t>
            </a:r>
            <a:r>
              <a:rPr lang="en-US" sz="3400" dirty="0">
                <a:solidFill>
                  <a:schemeClr val="tx2"/>
                </a:solidFill>
              </a:rPr>
              <a:t>Strong need to develop a strategy for integrated ocean observing in the Atlantic</a:t>
            </a:r>
          </a:p>
          <a:p>
            <a:r>
              <a:rPr lang="en-US" sz="3400" dirty="0">
                <a:solidFill>
                  <a:schemeClr val="tx2"/>
                </a:solidFill>
              </a:rPr>
              <a:t>Seek to facilitated a more sustainable, well coordinated, comprehensive system</a:t>
            </a:r>
          </a:p>
          <a:p>
            <a:r>
              <a:rPr lang="en-US" sz="3400" dirty="0">
                <a:solidFill>
                  <a:schemeClr val="tx2"/>
                </a:solidFill>
              </a:rPr>
              <a:t>Need to better serve societal needs</a:t>
            </a:r>
          </a:p>
          <a:p>
            <a:r>
              <a:rPr lang="en-US" sz="3400" dirty="0">
                <a:solidFill>
                  <a:schemeClr val="tx2"/>
                </a:solidFill>
              </a:rPr>
              <a:t>System should be sustainable, efficient and fit-for-purpose</a:t>
            </a:r>
          </a:p>
          <a:p>
            <a:r>
              <a:rPr lang="en-US" sz="3400" dirty="0">
                <a:solidFill>
                  <a:schemeClr val="tx2"/>
                </a:solidFill>
              </a:rPr>
              <a:t>Ambitious, multi-national, multi </a:t>
            </a:r>
            <a:r>
              <a:rPr lang="en-US" sz="3400" dirty="0" err="1">
                <a:solidFill>
                  <a:schemeClr val="tx2"/>
                </a:solidFill>
              </a:rPr>
              <a:t>sectoral</a:t>
            </a:r>
            <a:r>
              <a:rPr lang="en-US" sz="3400" dirty="0">
                <a:solidFill>
                  <a:schemeClr val="tx2"/>
                </a:solidFill>
              </a:rPr>
              <a:t>, fit-for-purpose</a:t>
            </a:r>
          </a:p>
          <a:p>
            <a:r>
              <a:rPr lang="en-US" sz="3400" dirty="0">
                <a:solidFill>
                  <a:schemeClr val="tx2"/>
                </a:solidFill>
              </a:rPr>
              <a:t>Should include capacity development and enhance partnerships between science, service, private sector and civil society</a:t>
            </a:r>
          </a:p>
          <a:p>
            <a:endParaRPr lang="en-US" sz="3400" dirty="0">
              <a:solidFill>
                <a:schemeClr val="tx2"/>
              </a:solidFill>
            </a:endParaRPr>
          </a:p>
          <a:p>
            <a:r>
              <a:rPr lang="en-US" sz="3400" dirty="0">
                <a:solidFill>
                  <a:schemeClr val="tx2"/>
                </a:solidFill>
              </a:rPr>
              <a:t>Early 2018 public release of first </a:t>
            </a:r>
            <a:r>
              <a:rPr lang="en-US" sz="3400" dirty="0" smtClean="0">
                <a:solidFill>
                  <a:schemeClr val="tx2"/>
                </a:solidFill>
              </a:rPr>
              <a:t>draft</a:t>
            </a:r>
          </a:p>
          <a:p>
            <a:endParaRPr lang="en-US" sz="3400" dirty="0">
              <a:solidFill>
                <a:schemeClr val="tx2"/>
              </a:solidFill>
            </a:endParaRPr>
          </a:p>
          <a:p>
            <a:r>
              <a:rPr lang="en-US" sz="3400" dirty="0" smtClean="0">
                <a:solidFill>
                  <a:srgbClr val="FF0000"/>
                </a:solidFill>
              </a:rPr>
              <a:t>The Blueprint will serve as inspiration for the other regional projects who most likely will formulate similar documents</a:t>
            </a:r>
            <a:endParaRPr lang="en-US" sz="3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" name="Image 6" descr="JCOMMOPS_ALL_ATLANTIC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8999" y="2795965"/>
            <a:ext cx="7456069" cy="67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2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triped Right Arrow 30"/>
          <p:cNvSpPr/>
          <p:nvPr/>
        </p:nvSpPr>
        <p:spPr bwMode="auto">
          <a:xfrm>
            <a:off x="3651250" y="4838700"/>
            <a:ext cx="1187418" cy="647700"/>
          </a:xfrm>
          <a:prstGeom prst="striped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7047" tIns="68524" rIns="137047" bIns="68524"/>
          <a:lstStyle/>
          <a:p>
            <a:pPr>
              <a:defRPr/>
            </a:pPr>
            <a:endParaRPr lang="el-GR">
              <a:latin typeface="Tahoma" pitchFamily="34" charset="0"/>
            </a:endParaRPr>
          </a:p>
        </p:txBody>
      </p:sp>
      <p:sp>
        <p:nvSpPr>
          <p:cNvPr id="32" name="Striped Right Arrow 31"/>
          <p:cNvSpPr/>
          <p:nvPr/>
        </p:nvSpPr>
        <p:spPr bwMode="auto">
          <a:xfrm>
            <a:off x="8604250" y="4838700"/>
            <a:ext cx="1187419" cy="647700"/>
          </a:xfrm>
          <a:prstGeom prst="striped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7047" tIns="68524" rIns="137047" bIns="68524"/>
          <a:lstStyle/>
          <a:p>
            <a:pPr>
              <a:defRPr/>
            </a:pPr>
            <a:endParaRPr lang="el-GR">
              <a:latin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4650" y="2933700"/>
            <a:ext cx="3034533" cy="5943507"/>
            <a:chOff x="1631951" y="1412876"/>
            <a:chExt cx="2879725" cy="4824413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631951" y="1412876"/>
              <a:ext cx="2879725" cy="4824413"/>
            </a:xfrm>
            <a:prstGeom prst="roundRect">
              <a:avLst/>
            </a:prstGeom>
            <a:solidFill>
              <a:srgbClr val="8FE1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000" dirty="0">
                  <a:solidFill>
                    <a:schemeClr val="tx2"/>
                  </a:solidFill>
                  <a:cs typeface="Century"/>
                </a:rPr>
                <a:t>Observations</a:t>
              </a:r>
              <a:endParaRPr lang="el-GR" sz="3000" dirty="0">
                <a:solidFill>
                  <a:schemeClr val="tx2"/>
                </a:solidFill>
                <a:cs typeface="Century"/>
              </a:endParaRPr>
            </a:p>
          </p:txBody>
        </p:sp>
        <p:pic>
          <p:nvPicPr>
            <p:cNvPr id="133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357" y="3140869"/>
              <a:ext cx="482600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889" y="2276476"/>
              <a:ext cx="1474787" cy="95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4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2276475"/>
              <a:ext cx="1223962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431" y="3370368"/>
              <a:ext cx="2016125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869" y="4794502"/>
              <a:ext cx="618862" cy="91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3" name="Picture 50" descr="5100_IFM-Kiel_fig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739" y="4864100"/>
              <a:ext cx="1183048" cy="909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946650" y="2933700"/>
            <a:ext cx="3689292" cy="5901638"/>
            <a:chOff x="4353730" y="1813543"/>
            <a:chExt cx="3038762" cy="4824413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353730" y="1813543"/>
              <a:ext cx="2879725" cy="4824413"/>
            </a:xfrm>
            <a:prstGeom prst="roundRect">
              <a:avLst/>
            </a:prstGeom>
            <a:solidFill>
              <a:srgbClr val="8FE1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000" dirty="0">
                  <a:solidFill>
                    <a:srgbClr val="1F497D"/>
                  </a:solidFill>
                  <a:cs typeface="Century"/>
                </a:rPr>
                <a:t>Processing &amp; Modeling</a:t>
              </a:r>
              <a:endParaRPr lang="el-GR" sz="2100" dirty="0">
                <a:solidFill>
                  <a:srgbClr val="1F497D"/>
                </a:solidFill>
                <a:cs typeface="Century"/>
              </a:endParaRPr>
            </a:p>
          </p:txBody>
        </p:sp>
        <p:pic>
          <p:nvPicPr>
            <p:cNvPr id="13335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930" y="4335463"/>
              <a:ext cx="2087562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22" descr="Image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985" y="5445914"/>
              <a:ext cx="1441450" cy="72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4" t="32003" r="30923"/>
            <a:stretch/>
          </p:blipFill>
          <p:spPr bwMode="auto">
            <a:xfrm>
              <a:off x="6263221" y="2956070"/>
              <a:ext cx="1008659" cy="1295649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6" name="Picture 6" descr="Glo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995" y="2869826"/>
              <a:ext cx="1441449" cy="1416810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747250" y="2857500"/>
            <a:ext cx="3480445" cy="5715813"/>
            <a:chOff x="7536458" y="1484388"/>
            <a:chExt cx="2879725" cy="4824413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536458" y="1484388"/>
              <a:ext cx="2879725" cy="4824413"/>
            </a:xfrm>
            <a:prstGeom prst="roundRect">
              <a:avLst/>
            </a:prstGeom>
            <a:solidFill>
              <a:srgbClr val="8FE1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000" dirty="0">
                  <a:solidFill>
                    <a:srgbClr val="1F497D"/>
                  </a:solidFill>
                  <a:cs typeface="Century"/>
                </a:rPr>
                <a:t>Services</a:t>
              </a:r>
              <a:endParaRPr lang="el-GR" sz="3000" dirty="0">
                <a:solidFill>
                  <a:srgbClr val="1F497D"/>
                </a:solidFill>
                <a:cs typeface="Century"/>
              </a:endParaRPr>
            </a:p>
          </p:txBody>
        </p:sp>
        <p:pic>
          <p:nvPicPr>
            <p:cNvPr id="13320" name="Picture 2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950" y="3573463"/>
              <a:ext cx="6477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8" descr="Picture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689" y="3573463"/>
              <a:ext cx="422275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63" descr="Bandeau_part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04"/>
            <a:stretch>
              <a:fillRect/>
            </a:stretch>
          </p:blipFill>
          <p:spPr bwMode="auto">
            <a:xfrm>
              <a:off x="7824788" y="4581526"/>
              <a:ext cx="1720850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4" descr="xronis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320" y="2636912"/>
              <a:ext cx="12954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9" descr="oil1 7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357" y="2492451"/>
              <a:ext cx="1079500" cy="966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 descr="prestige (crédit douanes françaises)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9048750" y="4941888"/>
              <a:ext cx="1316038" cy="1181100"/>
            </a:xfrm>
            <a:prstGeom prst="rect">
              <a:avLst/>
            </a:prstGeom>
            <a:noFill/>
            <a:ln w="28575">
              <a:solidFill>
                <a:srgbClr val="4C6F1A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850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897" y="3545592"/>
              <a:ext cx="797136" cy="1155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251450" y="4305300"/>
            <a:ext cx="4000499" cy="3048000"/>
            <a:chOff x="5251450" y="1333500"/>
            <a:chExt cx="4000500" cy="3048000"/>
          </a:xfrm>
        </p:grpSpPr>
        <p:sp>
          <p:nvSpPr>
            <p:cNvPr id="12" name="Trapezoid 11"/>
            <p:cNvSpPr/>
            <p:nvPr/>
          </p:nvSpPr>
          <p:spPr>
            <a:xfrm rot="5400000">
              <a:off x="5727700" y="857250"/>
              <a:ext cx="3048000" cy="400050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1047" y="2400300"/>
              <a:ext cx="2590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CMEMS</a:t>
              </a:r>
            </a:p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+ Other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Title 5"/>
          <p:cNvSpPr txBox="1">
            <a:spLocks/>
          </p:cNvSpPr>
          <p:nvPr/>
        </p:nvSpPr>
        <p:spPr>
          <a:xfrm>
            <a:off x="908050" y="1409700"/>
            <a:ext cx="12954000" cy="1143000"/>
          </a:xfrm>
          <a:prstGeom prst="rect">
            <a:avLst/>
          </a:prstGeom>
        </p:spPr>
        <p:txBody>
          <a:bodyPr vert="horz" lIns="91411" tIns="45703" rIns="91411" bIns="45703" rtlCol="0" anchor="ctr">
            <a:normAutofit fontScale="90000"/>
          </a:bodyPr>
          <a:lstStyle>
            <a:lvl1pPr algn="ctr" defTabSz="91431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E568B"/>
                </a:solidFill>
              </a:rPr>
              <a:t>Value chain from observations to societal applications</a:t>
            </a:r>
            <a:endParaRPr lang="en-US" b="1" dirty="0">
              <a:solidFill>
                <a:srgbClr val="0E568B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747250" y="4381500"/>
            <a:ext cx="4000500" cy="3048000"/>
            <a:chOff x="9671050" y="1333500"/>
            <a:chExt cx="4000500" cy="3048000"/>
          </a:xfrm>
        </p:grpSpPr>
        <p:sp>
          <p:nvSpPr>
            <p:cNvPr id="52" name="Trapezoid 51"/>
            <p:cNvSpPr/>
            <p:nvPr/>
          </p:nvSpPr>
          <p:spPr>
            <a:xfrm rot="16200000">
              <a:off x="10147300" y="857250"/>
              <a:ext cx="3048000" cy="400050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128250" y="2095500"/>
              <a:ext cx="2895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Downstream Services</a:t>
              </a:r>
            </a:p>
          </p:txBody>
        </p:sp>
      </p:grpSp>
      <p:sp>
        <p:nvSpPr>
          <p:cNvPr id="43" name="Title 5"/>
          <p:cNvSpPr txBox="1">
            <a:spLocks/>
          </p:cNvSpPr>
          <p:nvPr/>
        </p:nvSpPr>
        <p:spPr>
          <a:xfrm>
            <a:off x="7308850" y="7734300"/>
            <a:ext cx="3955786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lIns="91411" tIns="45703" rIns="91411" bIns="45703" rtlCol="0" anchor="ctr">
            <a:normAutofit fontScale="67500" lnSpcReduction="20000"/>
          </a:bodyPr>
          <a:lstStyle>
            <a:lvl1pPr algn="ctr" defTabSz="91431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E568B"/>
                </a:solidFill>
              </a:rPr>
              <a:t>Local/national Forecasts and analysis</a:t>
            </a:r>
            <a:endParaRPr lang="en-US" b="1" dirty="0">
              <a:solidFill>
                <a:srgbClr val="0E568B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98450" y="4152900"/>
            <a:ext cx="4000499" cy="3048000"/>
            <a:chOff x="5251450" y="1333500"/>
            <a:chExt cx="4000500" cy="3048000"/>
          </a:xfrm>
        </p:grpSpPr>
        <p:sp>
          <p:nvSpPr>
            <p:cNvPr id="45" name="Trapezoid 44"/>
            <p:cNvSpPr/>
            <p:nvPr/>
          </p:nvSpPr>
          <p:spPr>
            <a:xfrm rot="5400000">
              <a:off x="5727700" y="857250"/>
              <a:ext cx="3048000" cy="400050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61050" y="1866900"/>
              <a:ext cx="25908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EOOS</a:t>
              </a:r>
            </a:p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GOOS</a:t>
              </a:r>
            </a:p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G7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46" descr="image001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850" y="2781300"/>
            <a:ext cx="42481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614650" y="7124700"/>
            <a:ext cx="2347187" cy="2475110"/>
            <a:chOff x="7318312" y="5605199"/>
            <a:chExt cx="1565879" cy="1650073"/>
          </a:xfrm>
        </p:grpSpPr>
        <p:pic>
          <p:nvPicPr>
            <p:cNvPr id="13330" name="Picture 13" descr="j0292020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168" y="5605199"/>
              <a:ext cx="1189037" cy="119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Rounded Rectangle 26"/>
            <p:cNvSpPr>
              <a:spLocks noChangeArrowheads="1"/>
            </p:cNvSpPr>
            <p:nvPr/>
          </p:nvSpPr>
          <p:spPr bwMode="auto">
            <a:xfrm>
              <a:off x="7318312" y="6894909"/>
              <a:ext cx="1565879" cy="360363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100" dirty="0">
                  <a:solidFill>
                    <a:schemeClr val="bg1"/>
                  </a:solidFill>
                  <a:cs typeface="Century"/>
                </a:rPr>
                <a:t>End Users</a:t>
              </a:r>
              <a:endParaRPr lang="el-GR" sz="3100" dirty="0">
                <a:solidFill>
                  <a:schemeClr val="bg1"/>
                </a:solidFill>
                <a:cs typeface="Century"/>
              </a:endParaRPr>
            </a:p>
          </p:txBody>
        </p:sp>
      </p:grpSp>
      <p:sp>
        <p:nvSpPr>
          <p:cNvPr id="13331" name="Down Arrow 25"/>
          <p:cNvSpPr>
            <a:spLocks noChangeArrowheads="1"/>
          </p:cNvSpPr>
          <p:nvPr/>
        </p:nvSpPr>
        <p:spPr bwMode="auto">
          <a:xfrm rot="16200000">
            <a:off x="13543778" y="5385572"/>
            <a:ext cx="647700" cy="1077956"/>
          </a:xfrm>
          <a:prstGeom prst="downArrow">
            <a:avLst>
              <a:gd name="adj1" fmla="val 50000"/>
              <a:gd name="adj2" fmla="val 49963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7047" tIns="68524" rIns="137047" bIns="68524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90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465BD7-3DA7-46D8-94B6-BB32DD0D2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DDE5B82-8E8C-4278-8817-D2E87F38B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2BCD7A9-561A-41A4-8F01-DC5998DE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9150" y="0"/>
            <a:ext cx="16193792" cy="10287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03CBE6E-A165-4963-B9D6-6F234AE36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350" y="38100"/>
            <a:ext cx="16193792" cy="10287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54466D1-4418-4799-88E1-8524189F5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350" y="0"/>
            <a:ext cx="16193792" cy="10287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015DC9F9-6AC3-4444-ACAB-C4044E5E6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350" y="-12700"/>
            <a:ext cx="16193792" cy="10287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6FD4DA0-DB7C-4E7D-B5A1-663241090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350" y="0"/>
            <a:ext cx="16193792" cy="10287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FCD5A764-D9CD-48B0-AE6C-95064161E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350" y="-12700"/>
            <a:ext cx="16193792" cy="10287000"/>
          </a:xfrm>
          <a:prstGeom prst="rect">
            <a:avLst/>
          </a:prstGeom>
        </p:spPr>
      </p:pic>
      <p:sp>
        <p:nvSpPr>
          <p:cNvPr id="14" name="Rectangle à coins arrondis 23"/>
          <p:cNvSpPr/>
          <p:nvPr/>
        </p:nvSpPr>
        <p:spPr>
          <a:xfrm>
            <a:off x="8223250" y="3238500"/>
            <a:ext cx="4666812" cy="2303915"/>
          </a:xfrm>
          <a:prstGeom prst="roundRect">
            <a:avLst/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7047" tIns="68524" rIns="137047" bIns="68524" anchor="ctr"/>
          <a:lstStyle/>
          <a:p>
            <a:pPr algn="ctr">
              <a:defRPr/>
            </a:pPr>
            <a:r>
              <a:rPr lang="fr-FR" sz="3600" b="1" dirty="0"/>
              <a:t>41 EuroGOOS </a:t>
            </a:r>
            <a:r>
              <a:rPr lang="fr-FR" sz="3600" b="1" dirty="0" err="1"/>
              <a:t>members</a:t>
            </a:r>
            <a:endParaRPr lang="fr-FR" sz="3600" b="1" dirty="0"/>
          </a:p>
          <a:p>
            <a:pPr algn="ctr">
              <a:defRPr/>
            </a:pPr>
            <a:r>
              <a:rPr lang="fr-FR" sz="3600" b="1" dirty="0"/>
              <a:t>48 </a:t>
            </a:r>
            <a:r>
              <a:rPr lang="fr-FR" sz="3600" b="1" dirty="0" err="1"/>
              <a:t>additional</a:t>
            </a:r>
            <a:r>
              <a:rPr lang="fr-FR" sz="3600" b="1" dirty="0"/>
              <a:t> ROOS </a:t>
            </a:r>
            <a:r>
              <a:rPr lang="fr-FR" sz="3600" b="1" dirty="0" err="1"/>
              <a:t>members</a:t>
            </a:r>
            <a:r>
              <a:rPr lang="fr-FR" sz="3600" b="1" dirty="0"/>
              <a:t>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65450" y="1866900"/>
            <a:ext cx="4114800" cy="6019800"/>
            <a:chOff x="7613650" y="1714500"/>
            <a:chExt cx="4114800" cy="6019800"/>
          </a:xfrm>
        </p:grpSpPr>
        <p:sp>
          <p:nvSpPr>
            <p:cNvPr id="10" name="Octagon 9"/>
            <p:cNvSpPr/>
            <p:nvPr/>
          </p:nvSpPr>
          <p:spPr>
            <a:xfrm>
              <a:off x="10814050" y="6743700"/>
              <a:ext cx="914400" cy="914400"/>
            </a:xfrm>
            <a:prstGeom prst="oc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ctagon 11"/>
            <p:cNvSpPr/>
            <p:nvPr/>
          </p:nvSpPr>
          <p:spPr>
            <a:xfrm>
              <a:off x="9823450" y="3390900"/>
              <a:ext cx="914400" cy="914400"/>
            </a:xfrm>
            <a:prstGeom prst="oc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ctagon 15"/>
            <p:cNvSpPr/>
            <p:nvPr/>
          </p:nvSpPr>
          <p:spPr>
            <a:xfrm>
              <a:off x="9061450" y="5829300"/>
              <a:ext cx="914400" cy="914400"/>
            </a:xfrm>
            <a:prstGeom prst="oc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ctagon 16"/>
            <p:cNvSpPr/>
            <p:nvPr/>
          </p:nvSpPr>
          <p:spPr>
            <a:xfrm>
              <a:off x="7842250" y="4457700"/>
              <a:ext cx="914400" cy="914400"/>
            </a:xfrm>
            <a:prstGeom prst="oc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ctagon 17"/>
            <p:cNvSpPr/>
            <p:nvPr/>
          </p:nvSpPr>
          <p:spPr>
            <a:xfrm>
              <a:off x="9061450" y="1714500"/>
              <a:ext cx="914400" cy="914400"/>
            </a:xfrm>
            <a:prstGeom prst="oc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ctagon 18"/>
            <p:cNvSpPr/>
            <p:nvPr/>
          </p:nvSpPr>
          <p:spPr>
            <a:xfrm>
              <a:off x="7613650" y="6819900"/>
              <a:ext cx="914400" cy="914400"/>
            </a:xfrm>
            <a:prstGeom prst="oc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31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53" y="1659731"/>
            <a:ext cx="7750936" cy="800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0272" y="5817038"/>
            <a:ext cx="9377839" cy="373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28050" y="1333500"/>
            <a:ext cx="9377839" cy="4589289"/>
          </a:xfrm>
          <a:prstGeom prst="rect">
            <a:avLst/>
          </a:prstGeom>
        </p:spPr>
        <p:txBody>
          <a:bodyPr wrap="square" lIns="155786" tIns="77893" rIns="155786" bIns="77893">
            <a:spAutoFit/>
          </a:bodyPr>
          <a:lstStyle/>
          <a:p>
            <a:pPr algn="just"/>
            <a:r>
              <a:rPr lang="en-GB" sz="3200" dirty="0">
                <a:solidFill>
                  <a:srgbClr val="1F497D"/>
                </a:solidFill>
              </a:rPr>
              <a:t>State of the global ocean and the European seas, highlighting changes occurred during the previous year.</a:t>
            </a:r>
          </a:p>
          <a:p>
            <a:pPr algn="just"/>
            <a:endParaRPr lang="en-GB" sz="3200" dirty="0">
              <a:solidFill>
                <a:srgbClr val="1F497D"/>
              </a:solidFill>
            </a:endParaRPr>
          </a:p>
          <a:p>
            <a:pPr algn="just"/>
            <a:r>
              <a:rPr lang="en-GB" sz="3200" dirty="0">
                <a:solidFill>
                  <a:srgbClr val="1F497D"/>
                </a:solidFill>
              </a:rPr>
              <a:t>Value added information based on CMEMS products (reprocessing, reanalysis)  and scientific expertise</a:t>
            </a:r>
          </a:p>
          <a:p>
            <a:pPr algn="just"/>
            <a:endParaRPr lang="en-GB" sz="3200" dirty="0">
              <a:solidFill>
                <a:srgbClr val="1F497D"/>
              </a:solidFill>
            </a:endParaRPr>
          </a:p>
          <a:p>
            <a:pPr algn="just"/>
            <a:r>
              <a:rPr lang="en-GB" sz="3200" dirty="0">
                <a:solidFill>
                  <a:srgbClr val="1F497D"/>
                </a:solidFill>
              </a:rPr>
              <a:t>Published in a peer-reviewed journal (Journal of Operational Oceanography).</a:t>
            </a:r>
            <a:endParaRPr lang="fr-FR" sz="3200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7250" y="190500"/>
            <a:ext cx="13386772" cy="1003693"/>
          </a:xfrm>
          <a:prstGeom prst="rect">
            <a:avLst/>
          </a:prstGeom>
        </p:spPr>
        <p:txBody>
          <a:bodyPr wrap="square" lIns="155786" tIns="77893" rIns="155786" bIns="77893">
            <a:spAutoFit/>
          </a:bodyPr>
          <a:lstStyle/>
          <a:p>
            <a:pPr algn="ctr"/>
            <a:r>
              <a:rPr lang="en-GB" sz="5500" dirty="0">
                <a:solidFill>
                  <a:srgbClr val="1F497D"/>
                </a:solidFill>
              </a:rPr>
              <a:t>CMEMS Annual Ocean State Report</a:t>
            </a:r>
          </a:p>
        </p:txBody>
      </p:sp>
    </p:spTree>
    <p:extLst>
      <p:ext uri="{BB962C8B-B14F-4D97-AF65-F5344CB8AC3E}">
        <p14:creationId xmlns:p14="http://schemas.microsoft.com/office/powerpoint/2010/main" val="15980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410658" y="5359524"/>
            <a:ext cx="1827530" cy="82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00" b="1">
              <a:latin typeface="NewsGoth BT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7"/>
          <a:stretch/>
        </p:blipFill>
        <p:spPr bwMode="auto">
          <a:xfrm>
            <a:off x="62624" y="950482"/>
            <a:ext cx="3808379" cy="176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uble flèche horizontale 7"/>
          <p:cNvSpPr/>
          <p:nvPr/>
        </p:nvSpPr>
        <p:spPr bwMode="auto">
          <a:xfrm>
            <a:off x="790522" y="7087716"/>
            <a:ext cx="16838171" cy="1641860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00" b="1">
              <a:solidFill>
                <a:schemeClr val="bg1"/>
              </a:solidFill>
              <a:latin typeface="NewsGoth BT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92574" y="7585314"/>
            <a:ext cx="13946187" cy="657248"/>
          </a:xfrm>
          <a:prstGeom prst="rect">
            <a:avLst/>
          </a:prstGeom>
          <a:noFill/>
        </p:spPr>
        <p:txBody>
          <a:bodyPr wrap="square" lIns="163211" tIns="81606" rIns="163211" bIns="81606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Standardization  between </a:t>
            </a:r>
            <a:r>
              <a:rPr lang="en-US" sz="3200">
                <a:solidFill>
                  <a:schemeClr val="bg1"/>
                </a:solidFill>
              </a:rPr>
              <a:t>networks </a:t>
            </a:r>
            <a:r>
              <a:rPr lang="en-US" sz="3200" smtClean="0">
                <a:solidFill>
                  <a:schemeClr val="bg1"/>
                </a:solidFill>
              </a:rPr>
              <a:t>from </a:t>
            </a:r>
            <a:r>
              <a:rPr lang="en-US" sz="3200" dirty="0">
                <a:solidFill>
                  <a:schemeClr val="bg1"/>
                </a:solidFill>
              </a:rPr>
              <a:t>acquisition to service to users  </a:t>
            </a:r>
          </a:p>
        </p:txBody>
      </p:sp>
      <p:sp>
        <p:nvSpPr>
          <p:cNvPr id="10" name="Rounded Rectangle 26"/>
          <p:cNvSpPr>
            <a:spLocks noChangeArrowheads="1"/>
          </p:cNvSpPr>
          <p:nvPr/>
        </p:nvSpPr>
        <p:spPr bwMode="auto">
          <a:xfrm>
            <a:off x="16333448" y="5393672"/>
            <a:ext cx="1941853" cy="65165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63211" tIns="81606" rIns="163211" bIns="81606"/>
          <a:lstStyle/>
          <a:p>
            <a:r>
              <a:rPr lang="en-US" i="0" dirty="0">
                <a:solidFill>
                  <a:srgbClr val="FFFF00"/>
                </a:solidFill>
                <a:latin typeface="Century"/>
                <a:cs typeface="Century"/>
              </a:rPr>
              <a:t>Users</a:t>
            </a:r>
            <a:endParaRPr lang="el-GR" i="0" dirty="0">
              <a:solidFill>
                <a:srgbClr val="FFFF00"/>
              </a:solidFill>
              <a:latin typeface="Century"/>
              <a:cs typeface="Century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3130416" y="2442545"/>
            <a:ext cx="3113646" cy="2116961"/>
            <a:chOff x="3506180" y="2689205"/>
            <a:chExt cx="2384648" cy="1411307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506180" y="2689205"/>
              <a:ext cx="1775048" cy="9541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632113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900" dirty="0">
                  <a:latin typeface="NewsGoth BT" pitchFamily="34" charset="0"/>
                </a:rPr>
                <a:t>Data management  for network 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658580" y="2841605"/>
              <a:ext cx="1775048" cy="9541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632113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900" dirty="0">
                  <a:latin typeface="NewsGoth BT" pitchFamily="34" charset="0"/>
                </a:rPr>
                <a:t>Data management  for network 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810980" y="2994005"/>
              <a:ext cx="1775048" cy="9541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632113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900" dirty="0">
                  <a:latin typeface="NewsGoth BT" pitchFamily="34" charset="0"/>
                </a:rPr>
                <a:t>Data management  for network 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963380" y="3146405"/>
              <a:ext cx="1775048" cy="9541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632113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900" dirty="0">
                  <a:latin typeface="NewsGoth BT" pitchFamily="34" charset="0"/>
                </a:rPr>
                <a:t>Data management  for network 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115779" y="3298805"/>
              <a:ext cx="1775049" cy="65659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632113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900" dirty="0">
                  <a:latin typeface="NewsGoth BT" pitchFamily="34" charset="0"/>
                </a:rPr>
                <a:t>Data </a:t>
              </a:r>
              <a:r>
                <a:rPr lang="en-US" sz="2900" dirty="0" err="1">
                  <a:latin typeface="NewsGoth BT" pitchFamily="34" charset="0"/>
                </a:rPr>
                <a:t>mgt</a:t>
              </a:r>
              <a:r>
                <a:rPr lang="en-US" sz="2900" dirty="0">
                  <a:latin typeface="NewsGoth BT" pitchFamily="34" charset="0"/>
                </a:rPr>
                <a:t>  for network </a:t>
              </a:r>
            </a:p>
          </p:txBody>
        </p:sp>
      </p:grpSp>
      <p:sp>
        <p:nvSpPr>
          <p:cNvPr id="18" name="Double flèche verticale 17"/>
          <p:cNvSpPr/>
          <p:nvPr/>
        </p:nvSpPr>
        <p:spPr bwMode="auto">
          <a:xfrm rot="5400000">
            <a:off x="8075416" y="211585"/>
            <a:ext cx="1541266" cy="12672146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vert270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latin typeface="NewsGoth BT" pitchFamily="34" charset="0"/>
              </a:rPr>
              <a:t>Virtual Data exchange backbone</a:t>
            </a:r>
          </a:p>
        </p:txBody>
      </p:sp>
      <p:sp>
        <p:nvSpPr>
          <p:cNvPr id="20" name="Rectangle 19"/>
          <p:cNvSpPr/>
          <p:nvPr/>
        </p:nvSpPr>
        <p:spPr bwMode="auto">
          <a:xfrm rot="16200000">
            <a:off x="8368053" y="2478635"/>
            <a:ext cx="2433228" cy="105735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latin typeface="NewsGoth BT" pitchFamily="34" charset="0"/>
              </a:rPr>
              <a:t>INS TAC Copernicus </a:t>
            </a:r>
          </a:p>
        </p:txBody>
      </p:sp>
      <p:sp>
        <p:nvSpPr>
          <p:cNvPr id="21" name="Rectangle 20"/>
          <p:cNvSpPr/>
          <p:nvPr/>
        </p:nvSpPr>
        <p:spPr bwMode="auto">
          <a:xfrm rot="16200000">
            <a:off x="9656284" y="2729512"/>
            <a:ext cx="2488706" cy="61108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latin typeface="NewsGoth BT" pitchFamily="34" charset="0"/>
              </a:rPr>
              <a:t>SeaDataNet</a:t>
            </a:r>
          </a:p>
        </p:txBody>
      </p:sp>
      <p:sp>
        <p:nvSpPr>
          <p:cNvPr id="22" name="Rectangle 21"/>
          <p:cNvSpPr/>
          <p:nvPr/>
        </p:nvSpPr>
        <p:spPr bwMode="auto">
          <a:xfrm rot="16200000">
            <a:off x="10647965" y="2729512"/>
            <a:ext cx="2488706" cy="61108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900" b="1" dirty="0" err="1">
                <a:latin typeface="NewsGoth BT" pitchFamily="34" charset="0"/>
              </a:rPr>
              <a:t>EMODnet</a:t>
            </a:r>
            <a:r>
              <a:rPr lang="en-US" sz="2900" b="1" dirty="0">
                <a:latin typeface="NewsGoth BT" pitchFamily="34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 bwMode="auto">
          <a:xfrm rot="16200000">
            <a:off x="12494439" y="2759395"/>
            <a:ext cx="2412506" cy="6275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latin typeface="NewsGoth BT" pitchFamily="34" charset="0"/>
              </a:rPr>
              <a:t>ICES</a:t>
            </a:r>
          </a:p>
        </p:txBody>
      </p:sp>
      <p:sp>
        <p:nvSpPr>
          <p:cNvPr id="24" name="Flèche vers le bas 23"/>
          <p:cNvSpPr/>
          <p:nvPr/>
        </p:nvSpPr>
        <p:spPr bwMode="auto">
          <a:xfrm>
            <a:off x="4628602" y="5556513"/>
            <a:ext cx="725024" cy="1002382"/>
          </a:xfrm>
          <a:prstGeom prst="downArrow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00" b="1">
              <a:latin typeface="NewsGoth BT" pitchFamily="34" charset="0"/>
            </a:endParaRPr>
          </a:p>
        </p:txBody>
      </p:sp>
      <p:sp>
        <p:nvSpPr>
          <p:cNvPr id="25" name="Flèche vers le bas 24"/>
          <p:cNvSpPr/>
          <p:nvPr/>
        </p:nvSpPr>
        <p:spPr bwMode="auto">
          <a:xfrm rot="10800000">
            <a:off x="12886240" y="5153128"/>
            <a:ext cx="935832" cy="105833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00" b="1">
              <a:solidFill>
                <a:srgbClr val="00B0F0"/>
              </a:solidFill>
              <a:latin typeface="NewsGoth BT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 rot="16200000">
            <a:off x="11584020" y="2729512"/>
            <a:ext cx="2488706" cy="61108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latin typeface="NewsGoth BT" pitchFamily="34" charset="0"/>
              </a:rPr>
              <a:t>Euro-BIS </a:t>
            </a:r>
          </a:p>
        </p:txBody>
      </p:sp>
      <p:sp>
        <p:nvSpPr>
          <p:cNvPr id="48" name="Organigramme : Terminateur 47"/>
          <p:cNvSpPr/>
          <p:nvPr/>
        </p:nvSpPr>
        <p:spPr>
          <a:xfrm>
            <a:off x="3588378" y="4754504"/>
            <a:ext cx="3022236" cy="574208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11" tIns="81606" rIns="163211" bIns="81606" rtlCol="0" anchor="ctr"/>
          <a:lstStyle/>
          <a:p>
            <a:pPr algn="ctr"/>
            <a:r>
              <a:rPr lang="en-US" dirty="0"/>
              <a:t>TOOLS</a:t>
            </a:r>
          </a:p>
        </p:txBody>
      </p:sp>
      <p:sp>
        <p:nvSpPr>
          <p:cNvPr id="49" name="Organigramme : Terminateur 48"/>
          <p:cNvSpPr/>
          <p:nvPr/>
        </p:nvSpPr>
        <p:spPr>
          <a:xfrm>
            <a:off x="11507675" y="4595662"/>
            <a:ext cx="3022236" cy="574208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11" tIns="81606" rIns="163211" bIns="81606" rtlCol="0" anchor="ctr"/>
          <a:lstStyle/>
          <a:p>
            <a:pPr algn="ctr"/>
            <a:r>
              <a:rPr lang="en-US" dirty="0"/>
              <a:t>TOOLS</a:t>
            </a:r>
          </a:p>
        </p:txBody>
      </p:sp>
      <p:sp>
        <p:nvSpPr>
          <p:cNvPr id="50" name="Organigramme : Terminateur 49"/>
          <p:cNvSpPr/>
          <p:nvPr/>
        </p:nvSpPr>
        <p:spPr>
          <a:xfrm>
            <a:off x="14993785" y="4171395"/>
            <a:ext cx="1151326" cy="2305716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63211" tIns="81606" rIns="163211" bIns="81606" rtlCol="0" anchor="ctr"/>
          <a:lstStyle/>
          <a:p>
            <a:pPr algn="ctr"/>
            <a:r>
              <a:rPr lang="en-US" dirty="0"/>
              <a:t>Services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9407100" y="555426"/>
            <a:ext cx="6590137" cy="1149691"/>
          </a:xfrm>
          <a:prstGeom prst="rect">
            <a:avLst/>
          </a:prstGeom>
          <a:noFill/>
        </p:spPr>
        <p:txBody>
          <a:bodyPr wrap="none" lIns="163211" tIns="81606" rIns="163211" bIns="81606" rtlCol="0">
            <a:spAutoFit/>
          </a:bodyPr>
          <a:lstStyle/>
          <a:p>
            <a:r>
              <a:rPr lang="en-GB" sz="6400" dirty="0">
                <a:solidFill>
                  <a:schemeClr val="accent1"/>
                </a:solidFill>
              </a:rPr>
              <a:t>The long term goal </a:t>
            </a:r>
          </a:p>
        </p:txBody>
      </p:sp>
      <p:sp>
        <p:nvSpPr>
          <p:cNvPr id="31" name="Rectangle 30"/>
          <p:cNvSpPr/>
          <p:nvPr/>
        </p:nvSpPr>
        <p:spPr bwMode="auto">
          <a:xfrm rot="16200000">
            <a:off x="13345288" y="2767611"/>
            <a:ext cx="2412504" cy="61108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163211" tIns="81606" rIns="163211" bIns="816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63211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latin typeface="NewsGoth BT" pitchFamily="34" charset="0"/>
              </a:rPr>
              <a:t>GEOSS</a:t>
            </a:r>
          </a:p>
        </p:txBody>
      </p:sp>
      <p:pic>
        <p:nvPicPr>
          <p:cNvPr id="2050" name="Picture 2" descr="Résultat de recherche d'images pour &quot;clipart User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668" y="3795545"/>
            <a:ext cx="2083858" cy="15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148960" y="1639730"/>
            <a:ext cx="11394178" cy="9376012"/>
            <a:chOff x="3148960" y="1639730"/>
            <a:chExt cx="11394178" cy="9376012"/>
          </a:xfrm>
        </p:grpSpPr>
        <p:sp>
          <p:nvSpPr>
            <p:cNvPr id="3" name="Frame 2"/>
            <p:cNvSpPr/>
            <p:nvPr/>
          </p:nvSpPr>
          <p:spPr>
            <a:xfrm>
              <a:off x="8607037" y="1639730"/>
              <a:ext cx="4095131" cy="3114774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148960" y="8795943"/>
              <a:ext cx="11394178" cy="2219799"/>
              <a:chOff x="2432050" y="3238500"/>
              <a:chExt cx="3429000" cy="4336673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2432050" y="3238500"/>
                <a:ext cx="3429000" cy="22860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13050" y="3543300"/>
                <a:ext cx="2743200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FF00"/>
                    </a:solidFill>
                  </a:rPr>
                  <a:t>EuroGOOS involved in strengthening cooperation between the 3 major data initiatives</a:t>
                </a:r>
                <a:endParaRPr lang="en-US" sz="3200" b="1" dirty="0" smtClean="0">
                  <a:solidFill>
                    <a:schemeClr val="bg1"/>
                  </a:solidFill>
                </a:endParaRPr>
              </a:p>
              <a:p>
                <a:pPr algn="ctr"/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" name="Straight Arrow Connector 6"/>
            <p:cNvCxnSpPr>
              <a:stCxn id="32" idx="0"/>
            </p:cNvCxnSpPr>
            <p:nvPr/>
          </p:nvCxnSpPr>
          <p:spPr>
            <a:xfrm flipV="1">
              <a:off x="8846049" y="5041608"/>
              <a:ext cx="1027117" cy="37543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0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8" grpId="0" animBg="1"/>
      <p:bldP spid="24" grpId="0" animBg="1"/>
      <p:bldP spid="25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30806</TotalTime>
  <Words>554</Words>
  <Application>Microsoft Macintosh PowerPoint</Application>
  <PresentationFormat>Custom</PresentationFormat>
  <Paragraphs>226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</vt:lpstr>
      <vt:lpstr>Century</vt:lpstr>
      <vt:lpstr>ＭＳ Ｐゴシック</vt:lpstr>
      <vt:lpstr>Myriad Pro</vt:lpstr>
      <vt:lpstr>NewsGoth BT</vt:lpstr>
      <vt:lpstr>Tahoma</vt:lpstr>
      <vt:lpstr>Times New Roman</vt:lpstr>
      <vt:lpstr>宋体</vt:lpstr>
      <vt:lpstr>Arial</vt:lpstr>
      <vt:lpstr>Office Theme</vt:lpstr>
      <vt:lpstr>PowerPoint Presentation</vt:lpstr>
      <vt:lpstr>General information </vt:lpstr>
      <vt:lpstr>PowerPoint Presentation</vt:lpstr>
      <vt:lpstr>PowerPoint Presentation</vt:lpstr>
      <vt:lpstr>Developing a Blueprint for  an Atlantic Ocean Observing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Dina</dc:creator>
  <cp:lastModifiedBy>Glenn Nolan</cp:lastModifiedBy>
  <cp:revision>247</cp:revision>
  <cp:lastPrinted>2016-09-06T10:50:35Z</cp:lastPrinted>
  <dcterms:created xsi:type="dcterms:W3CDTF">2006-08-16T00:00:00Z</dcterms:created>
  <dcterms:modified xsi:type="dcterms:W3CDTF">2017-08-22T10:41:17Z</dcterms:modified>
</cp:coreProperties>
</file>